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sldIdLst>
    <p:sldId id="256" r:id="rId5"/>
    <p:sldId id="304" r:id="rId6"/>
    <p:sldId id="309" r:id="rId7"/>
    <p:sldId id="310" r:id="rId8"/>
    <p:sldId id="311" r:id="rId9"/>
    <p:sldId id="306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4"/>
            <p14:sldId id="309"/>
            <p14:sldId id="310"/>
            <p14:sldId id="311"/>
            <p14:sldId id="306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61" d="100"/>
          <a:sy n="61" d="100"/>
        </p:scale>
        <p:origin x="21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 the human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 Validation = (Input types and lengths, think SSN, date, currency or symbols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Validation = (Valid in the application context such as a start date)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schema – defines the structure, content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schema – describes the elements, attributes and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 Mode Cipher Block Chaining Message Authentication Code Protocol and 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Simultane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to remote users/computers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to remote users/computers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to remote users/computers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 the human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raqtimeline.com/maxdesign/basicdesign/principles/prinforms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en.wikipedia.org/wiki/Syntax_(programming_languages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pt.wikipedia.org/wiki/Treinamento_de_Lideran%C3%A7a_Crist%C3%A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svgsilh.com/image/304370.html" TargetMode="Externa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i-cloud.com/css3-toolti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Fuzzing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Automated process</a:t>
            </a:r>
          </a:p>
          <a:p>
            <a:r>
              <a:rPr lang="en-US" sz="2600" dirty="0"/>
              <a:t>Inputs</a:t>
            </a:r>
          </a:p>
          <a:p>
            <a:pPr lvl="1"/>
            <a:r>
              <a:rPr lang="en-US" sz="2400" dirty="0"/>
              <a:t>Random data</a:t>
            </a:r>
          </a:p>
          <a:p>
            <a:pPr lvl="1"/>
            <a:r>
              <a:rPr lang="en-US" sz="2400" dirty="0"/>
              <a:t>Invalid data</a:t>
            </a:r>
          </a:p>
          <a:p>
            <a:pPr lvl="1"/>
            <a:r>
              <a:rPr lang="en-US" sz="2400" dirty="0"/>
              <a:t>Unexpected data</a:t>
            </a:r>
          </a:p>
          <a:p>
            <a:r>
              <a:rPr lang="en-US" sz="2600" dirty="0"/>
              <a:t>How does the software respond?</a:t>
            </a:r>
          </a:p>
          <a:p>
            <a:pPr lvl="1"/>
            <a:r>
              <a:rPr lang="en-US" sz="2400" dirty="0"/>
              <a:t>Error messages</a:t>
            </a:r>
          </a:p>
          <a:p>
            <a:pPr lvl="1"/>
            <a:r>
              <a:rPr lang="en-US" sz="2400" dirty="0"/>
              <a:t>Memory leaks</a:t>
            </a:r>
          </a:p>
          <a:p>
            <a:pPr lvl="1"/>
            <a:r>
              <a:rPr lang="en-US" sz="2400" dirty="0"/>
              <a:t>Crashes</a:t>
            </a:r>
          </a:p>
          <a:p>
            <a:pPr lvl="1"/>
            <a:r>
              <a:rPr lang="en-US" sz="2400" dirty="0"/>
              <a:t>Buffer overflow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Input Validation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Ensure date inputs are valid</a:t>
            </a:r>
          </a:p>
          <a:p>
            <a:r>
              <a:rPr lang="en-US" sz="3000" dirty="0"/>
              <a:t>Syntactic validation</a:t>
            </a:r>
          </a:p>
          <a:p>
            <a:r>
              <a:rPr lang="en-US" sz="3000" dirty="0"/>
              <a:t>Semantic validation</a:t>
            </a:r>
          </a:p>
          <a:p>
            <a:r>
              <a:rPr lang="en-US" sz="3000" dirty="0"/>
              <a:t>Use of schemas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5753C1-30C7-4495-98CE-A1CEA9D2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73310" y="3429000"/>
            <a:ext cx="3279227" cy="2445757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D32967-273A-4749-B6C3-729C18581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00799" y="1081361"/>
            <a:ext cx="4824247" cy="22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Blacklisting and Whitelisting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Blacklisting</a:t>
            </a:r>
          </a:p>
          <a:p>
            <a:pPr lvl="1"/>
            <a:r>
              <a:rPr lang="en-US" sz="2600" dirty="0"/>
              <a:t> Banning characters</a:t>
            </a:r>
          </a:p>
          <a:p>
            <a:pPr lvl="1"/>
            <a:r>
              <a:rPr lang="en-US" sz="2600" dirty="0"/>
              <a:t> Hard to maintain</a:t>
            </a:r>
          </a:p>
          <a:p>
            <a:r>
              <a:rPr lang="en-US" sz="2800" dirty="0"/>
              <a:t>Whitelisting</a:t>
            </a:r>
          </a:p>
          <a:p>
            <a:pPr lvl="1"/>
            <a:r>
              <a:rPr lang="en-US" sz="2600" dirty="0"/>
              <a:t> Acceptable character list</a:t>
            </a:r>
          </a:p>
          <a:p>
            <a:pPr lvl="1"/>
            <a:r>
              <a:rPr lang="en-US" sz="2600" dirty="0"/>
              <a:t> Can break something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FD2A4A-8F16-4186-BF01-C448B37D7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69004" y="1425912"/>
            <a:ext cx="2912604" cy="2878479"/>
          </a:xfrm>
          <a:prstGeom prst="rect">
            <a:avLst/>
          </a:prstGeom>
        </p:spPr>
      </p:pic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32FEDDA8-4C4F-47B5-92E1-D18274A30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47738" y="1307800"/>
            <a:ext cx="3134509" cy="29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HTTP Headers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216441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Can be used to upload files</a:t>
            </a:r>
          </a:p>
          <a:p>
            <a:pPr lvl="1"/>
            <a:r>
              <a:rPr lang="en-US" sz="2600" dirty="0"/>
              <a:t>XSS attacks</a:t>
            </a:r>
          </a:p>
          <a:p>
            <a:r>
              <a:rPr lang="en-US" sz="2800" dirty="0"/>
              <a:t>Leaked information</a:t>
            </a:r>
          </a:p>
          <a:p>
            <a:pPr lvl="1"/>
            <a:r>
              <a:rPr lang="en-US" sz="2400" dirty="0"/>
              <a:t> Internal hostnames</a:t>
            </a:r>
          </a:p>
          <a:p>
            <a:pPr lvl="1"/>
            <a:r>
              <a:rPr lang="en-US" sz="2400" dirty="0"/>
              <a:t> Backend servers/applications</a:t>
            </a:r>
            <a:endParaRPr lang="en-US" sz="2600" dirty="0"/>
          </a:p>
          <a:p>
            <a:r>
              <a:rPr lang="en-US" sz="2800" dirty="0"/>
              <a:t>HTTP security headers</a:t>
            </a:r>
          </a:p>
          <a:p>
            <a:pPr lvl="1"/>
            <a:r>
              <a:rPr lang="en-US" sz="2600" dirty="0"/>
              <a:t> X-Frame-Options</a:t>
            </a:r>
          </a:p>
          <a:p>
            <a:pPr lvl="1"/>
            <a:r>
              <a:rPr lang="en-US" sz="2600" dirty="0"/>
              <a:t> X-XSS-Protection</a:t>
            </a:r>
          </a:p>
          <a:p>
            <a:pPr lvl="1"/>
            <a:r>
              <a:rPr lang="en-US" sz="2600" dirty="0"/>
              <a:t> X-Content-Type-Options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741E8E6-A376-4E98-9663-0BE358588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303" t="15921" r="23271" b="18951"/>
          <a:stretch/>
        </p:blipFill>
        <p:spPr>
          <a:xfrm>
            <a:off x="8450319" y="1020100"/>
            <a:ext cx="2159874" cy="19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Code Signing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Software author</a:t>
            </a:r>
          </a:p>
          <a:p>
            <a:r>
              <a:rPr lang="en-US" sz="3000" dirty="0"/>
              <a:t>Code integrity</a:t>
            </a:r>
          </a:p>
          <a:p>
            <a:r>
              <a:rPr lang="en-US" sz="3000" dirty="0"/>
              <a:t>Uses certificates</a:t>
            </a:r>
          </a:p>
          <a:p>
            <a:r>
              <a:rPr lang="en-US" sz="3000" dirty="0"/>
              <a:t>Digital signatures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Cookies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not include/store sensitive information</a:t>
            </a:r>
            <a:endParaRPr lang="en-US" sz="2600" dirty="0"/>
          </a:p>
          <a:p>
            <a:r>
              <a:rPr lang="en-US" sz="2600" dirty="0"/>
              <a:t>HTTPS vs. HTTP</a:t>
            </a:r>
          </a:p>
          <a:p>
            <a:r>
              <a:rPr lang="en-US" sz="2600" dirty="0"/>
              <a:t>Secure cookie flag</a:t>
            </a:r>
          </a:p>
          <a:p>
            <a:pPr lvl="1"/>
            <a:r>
              <a:rPr lang="en-US" sz="2600" dirty="0"/>
              <a:t> Cookie integrity</a:t>
            </a:r>
          </a:p>
          <a:p>
            <a:pPr lvl="1"/>
            <a:r>
              <a:rPr lang="en-US" sz="2600" dirty="0"/>
              <a:t> Can be bypassed</a:t>
            </a:r>
          </a:p>
        </p:txBody>
      </p:sp>
    </p:spTree>
    <p:extLst>
      <p:ext uri="{BB962C8B-B14F-4D97-AF65-F5344CB8AC3E}">
        <p14:creationId xmlns:p14="http://schemas.microsoft.com/office/powerpoint/2010/main" val="39018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Static 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Automated scan</a:t>
            </a:r>
          </a:p>
          <a:p>
            <a:r>
              <a:rPr lang="en-US" sz="2600" dirty="0"/>
              <a:t>Code/software in not running</a:t>
            </a:r>
          </a:p>
          <a:p>
            <a:r>
              <a:rPr lang="en-US" sz="2600" dirty="0"/>
              <a:t>Good for source code</a:t>
            </a:r>
          </a:p>
          <a:p>
            <a:r>
              <a:rPr lang="en-US" sz="2600" dirty="0"/>
              <a:t>Early detection is SDLC</a:t>
            </a:r>
          </a:p>
        </p:txBody>
      </p:sp>
    </p:spTree>
    <p:extLst>
      <p:ext uri="{BB962C8B-B14F-4D97-AF65-F5344CB8AC3E}">
        <p14:creationId xmlns:p14="http://schemas.microsoft.com/office/powerpoint/2010/main" val="993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Dynamic 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Automated scan</a:t>
            </a:r>
          </a:p>
          <a:p>
            <a:r>
              <a:rPr lang="en-US" sz="2600" dirty="0"/>
              <a:t>Code/software is not running</a:t>
            </a:r>
          </a:p>
          <a:p>
            <a:r>
              <a:rPr lang="en-US" sz="2600" dirty="0"/>
              <a:t>Analyzing code behavior/interaction</a:t>
            </a:r>
          </a:p>
          <a:p>
            <a:r>
              <a:rPr lang="en-US" sz="2600" dirty="0"/>
              <a:t>Early detection is SDLC</a:t>
            </a:r>
          </a:p>
        </p:txBody>
      </p:sp>
    </p:spTree>
    <p:extLst>
      <p:ext uri="{BB962C8B-B14F-4D97-AF65-F5344CB8AC3E}">
        <p14:creationId xmlns:p14="http://schemas.microsoft.com/office/powerpoint/2010/main" val="26263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Manual 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Slow process</a:t>
            </a:r>
          </a:p>
          <a:p>
            <a:r>
              <a:rPr lang="en-US" sz="2600" dirty="0"/>
              <a:t>Not automated</a:t>
            </a:r>
          </a:p>
          <a:p>
            <a:r>
              <a:rPr lang="en-US" sz="2600" dirty="0"/>
              <a:t>Line by line analysis</a:t>
            </a:r>
          </a:p>
          <a:p>
            <a:r>
              <a:rPr lang="en-US" sz="2600" dirty="0"/>
              <a:t>Open to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137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D0165-8139-46C2-9F80-7B39D86A6C46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2489</TotalTime>
  <Words>273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Input Validation</vt:lpstr>
      <vt:lpstr>Blacklisting and Whitelisting</vt:lpstr>
      <vt:lpstr>HTTP Headers</vt:lpstr>
      <vt:lpstr>Code Signing</vt:lpstr>
      <vt:lpstr>Secure Cookies</vt:lpstr>
      <vt:lpstr>Static Code Analysis</vt:lpstr>
      <vt:lpstr>Dynamic Code Analysis</vt:lpstr>
      <vt:lpstr>Manual Code Analysis</vt:lpstr>
      <vt:lpstr>Fuzzing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161</cp:revision>
  <dcterms:created xsi:type="dcterms:W3CDTF">2019-03-13T18:02:49Z</dcterms:created>
  <dcterms:modified xsi:type="dcterms:W3CDTF">2021-01-19T21:29:49Z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