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10" r:id="rId6"/>
    <p:sldId id="312" r:id="rId7"/>
    <p:sldId id="313" r:id="rId8"/>
    <p:sldId id="314" r:id="rId9"/>
    <p:sldId id="31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0"/>
            <p14:sldId id="312"/>
            <p14:sldId id="313"/>
            <p14:sldId id="314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648B9-25B5-4B17-9BDA-0D031A53FC60}" v="276" dt="2021-01-26T21:26:45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53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5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4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UDP port 500 can improve performance over TCP but is weaker security and blocked by firewalls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ports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PPTP ports = 1723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L2TP port UDP port 500 encryption key management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L2TP port UDP port 4500 (NAT Traversal)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L2TP port ESP 50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L2TP port AH 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L2TP tunneling port is 1701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SSTP port 443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vista-hardware-devices-icons-by-icons-land/Home-Server-icon.html" TargetMode="External"/><Relationship Id="rId13" Type="http://schemas.openxmlformats.org/officeDocument/2006/relationships/image" Target="../media/image13.png"/><Relationship Id="rId18" Type="http://schemas.openxmlformats.org/officeDocument/2006/relationships/hyperlink" Target="http://www.pngall.com/hacker-png" TargetMode="External"/><Relationship Id="rId3" Type="http://schemas.openxmlformats.org/officeDocument/2006/relationships/image" Target="../media/image8.jpg"/><Relationship Id="rId21" Type="http://schemas.openxmlformats.org/officeDocument/2006/relationships/hyperlink" Target="https://svgsilh.com/image/304370.html" TargetMode="External"/><Relationship Id="rId7" Type="http://schemas.openxmlformats.org/officeDocument/2006/relationships/image" Target="../media/image10.png"/><Relationship Id="rId12" Type="http://schemas.openxmlformats.org/officeDocument/2006/relationships/hyperlink" Target="https://pixabay.com/it/telefono-telefono-cellulare-25476/" TargetMode="Externa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pngall.com/magnifying-glass-png" TargetMode="External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vectorstock.com/royalty-free-vector/the-hotel-icon-travel-symbol-flat-vector-5405917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jpg"/><Relationship Id="rId15" Type="http://schemas.openxmlformats.org/officeDocument/2006/relationships/image" Target="../media/image14.png"/><Relationship Id="rId10" Type="http://schemas.openxmlformats.org/officeDocument/2006/relationships/hyperlink" Target="http://www.allwhitebackground.com/computer-white-background-images.html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s://publicdomainpictures.net/view-image.php?image=51815&amp;picture=coffee-shop" TargetMode="External"/><Relationship Id="rId9" Type="http://schemas.openxmlformats.org/officeDocument/2006/relationships/image" Target="../media/image11.jpg"/><Relationship Id="rId14" Type="http://schemas.openxmlformats.org/officeDocument/2006/relationships/hyperlink" Target="https://de.wikipedia.org/wiki/Rout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vista-hardware-devices-icons-by-icons-land/Home-Server-icon.html" TargetMode="External"/><Relationship Id="rId13" Type="http://schemas.openxmlformats.org/officeDocument/2006/relationships/image" Target="../media/image8.jpg"/><Relationship Id="rId18" Type="http://schemas.openxmlformats.org/officeDocument/2006/relationships/hyperlink" Target="http://commons.wikimedia.org/wiki/File:Oxygen480-actions-go-home.svg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hyperlink" Target="https://de.wikipedia.org/wiki/Router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vectorstock.com/royalty-free-vector/the-hotel-icon-travel-symbol-flat-vector-540591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llwhitebackground.com/computer-white-background-images.html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1.jpg"/><Relationship Id="rId15" Type="http://schemas.openxmlformats.org/officeDocument/2006/relationships/image" Target="../media/image9.jpg"/><Relationship Id="rId10" Type="http://schemas.openxmlformats.org/officeDocument/2006/relationships/hyperlink" Target="https://pixabay.com/it/telefono-telefono-cellulare-25476/" TargetMode="External"/><Relationship Id="rId4" Type="http://schemas.openxmlformats.org/officeDocument/2006/relationships/hyperlink" Target="https://stackoverflow.com/questions/23439339/three-js-technique-for-turning-a-transparent-png-into-a-3d-card-with-the-geo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s://publicdomainpictures.net/view-image.php?image=51815&amp;picture=coffee-sho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t/telefono-telefono-cellulare-25476/" TargetMode="External"/><Relationship Id="rId3" Type="http://schemas.openxmlformats.org/officeDocument/2006/relationships/image" Target="../media/image1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conarchive.com/show/vista-hardware-devices-icons-by-icons-land/Home-Server-icon.html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de.wikipedia.org/wiki/Router" TargetMode="External"/><Relationship Id="rId4" Type="http://schemas.openxmlformats.org/officeDocument/2006/relationships/hyperlink" Target="http://www.allwhitebackground.com/computer-white-background-images.html" TargetMode="Externa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vista-hardware-devices-icons-by-icons-land/Home-Server-icon.html" TargetMode="External"/><Relationship Id="rId13" Type="http://schemas.openxmlformats.org/officeDocument/2006/relationships/image" Target="../media/image8.jpg"/><Relationship Id="rId18" Type="http://schemas.openxmlformats.org/officeDocument/2006/relationships/hyperlink" Target="http://commons.wikimedia.org/wiki/File:Oxygen480-actions-go-home.svg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hyperlink" Target="https://de.wikipedia.org/wiki/Router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vectorstock.com/royalty-free-vector/the-hotel-icon-travel-symbol-flat-vector-540591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llwhitebackground.com/computer-white-background-images.html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1.jpg"/><Relationship Id="rId15" Type="http://schemas.openxmlformats.org/officeDocument/2006/relationships/image" Target="../media/image9.jpg"/><Relationship Id="rId10" Type="http://schemas.openxmlformats.org/officeDocument/2006/relationships/hyperlink" Target="https://pixabay.com/it/telefono-telefono-cellulare-25476/" TargetMode="External"/><Relationship Id="rId4" Type="http://schemas.openxmlformats.org/officeDocument/2006/relationships/hyperlink" Target="https://stackoverflow.com/questions/23439339/three-js-technique-for-turning-a-transparent-png-into-a-3d-card-with-the-geo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s://publicdomainpictures.net/view-image.php?image=51815&amp;picture=coffee-sho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What are VPNs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2600" dirty="0"/>
              <a:t>Virtual Private Networks</a:t>
            </a:r>
          </a:p>
          <a:p>
            <a:r>
              <a:rPr lang="en-US" sz="2600" dirty="0"/>
              <a:t>Secure communications over</a:t>
            </a:r>
            <a:br>
              <a:rPr lang="en-US" sz="2600" dirty="0"/>
            </a:br>
            <a:r>
              <a:rPr lang="en-US" sz="2600" dirty="0"/>
              <a:t>insecure networks</a:t>
            </a:r>
          </a:p>
          <a:p>
            <a:r>
              <a:rPr lang="en-US" sz="2600" dirty="0"/>
              <a:t>Protects privacy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27F11B64-9720-43CD-BB4E-80B035A2F5BE}"/>
              </a:ext>
            </a:extLst>
          </p:cNvPr>
          <p:cNvSpPr/>
          <p:nvPr/>
        </p:nvSpPr>
        <p:spPr>
          <a:xfrm>
            <a:off x="6759358" y="3214175"/>
            <a:ext cx="2299853" cy="179809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C2D324-87CC-47AE-BBB2-B3637A3F7A94}"/>
              </a:ext>
            </a:extLst>
          </p:cNvPr>
          <p:cNvSpPr txBox="1"/>
          <p:nvPr/>
        </p:nvSpPr>
        <p:spPr>
          <a:xfrm>
            <a:off x="7102877" y="3764940"/>
            <a:ext cx="161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/>
              </a:rPr>
              <a:t>Public Network</a:t>
            </a:r>
          </a:p>
          <a:p>
            <a:pPr algn="ctr"/>
            <a:r>
              <a:rPr lang="en-US" dirty="0">
                <a:latin typeface="Adelle Sans" panose="02000503000000020004"/>
              </a:rPr>
              <a:t>(Internet)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039195-D050-4180-8953-355B3E68D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26321" y="3493548"/>
            <a:ext cx="1285648" cy="917723"/>
          </a:xfrm>
          <a:prstGeom prst="rect">
            <a:avLst/>
          </a:prstGeom>
        </p:spPr>
      </p:pic>
      <p:pic>
        <p:nvPicPr>
          <p:cNvPr id="12" name="Picture 11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779DAC30-52E7-4850-98AA-1098B005C7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-9899" b="9899"/>
          <a:stretch/>
        </p:blipFill>
        <p:spPr>
          <a:xfrm>
            <a:off x="4783156" y="1417407"/>
            <a:ext cx="1031334" cy="1591201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0DF2859-7DB4-4D4B-9C3F-AF7BBD6D204B}"/>
              </a:ext>
            </a:extLst>
          </p:cNvPr>
          <p:cNvSpPr/>
          <p:nvPr/>
        </p:nvSpPr>
        <p:spPr>
          <a:xfrm>
            <a:off x="4020023" y="4970036"/>
            <a:ext cx="2419725" cy="13055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79B40D-1954-4C31-A858-965452269894}"/>
              </a:ext>
            </a:extLst>
          </p:cNvPr>
          <p:cNvSpPr txBox="1"/>
          <p:nvPr/>
        </p:nvSpPr>
        <p:spPr>
          <a:xfrm>
            <a:off x="4436764" y="5032283"/>
            <a:ext cx="1678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Remote Office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C7CE9D-7B71-48B3-8701-634B25DA79A0}"/>
              </a:ext>
            </a:extLst>
          </p:cNvPr>
          <p:cNvSpPr/>
          <p:nvPr/>
        </p:nvSpPr>
        <p:spPr>
          <a:xfrm>
            <a:off x="9393205" y="978392"/>
            <a:ext cx="2666907" cy="2069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indoor&#10;&#10;Description automatically generated">
            <a:extLst>
              <a:ext uri="{FF2B5EF4-FFF2-40B4-BE49-F238E27FC236}">
                <a16:creationId xmlns:a16="http://schemas.microsoft.com/office/drawing/2014/main" id="{200DDCB7-79C0-4646-B7F6-D40DF2ACC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71165" y="5380150"/>
            <a:ext cx="485288" cy="485288"/>
          </a:xfrm>
          <a:prstGeom prst="rect">
            <a:avLst/>
          </a:prstGeom>
        </p:spPr>
      </p:pic>
      <p:pic>
        <p:nvPicPr>
          <p:cNvPr id="39" name="Picture 3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55AB4D42-D211-4D46-8EDD-F6FFCBDD6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41590" y="5652974"/>
            <a:ext cx="463553" cy="344188"/>
          </a:xfrm>
          <a:prstGeom prst="rect">
            <a:avLst/>
          </a:prstGeom>
        </p:spPr>
      </p:pic>
      <p:pic>
        <p:nvPicPr>
          <p:cNvPr id="41" name="Picture 4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9E68CADE-0DF7-48A4-829C-D0E296D9CC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66324" y="5653213"/>
            <a:ext cx="463553" cy="344188"/>
          </a:xfrm>
          <a:prstGeom prst="rect">
            <a:avLst/>
          </a:prstGeom>
        </p:spPr>
      </p:pic>
      <p:pic>
        <p:nvPicPr>
          <p:cNvPr id="42" name="Picture 41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DA2C51B2-527B-4813-AFC4-56AD87E66D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966059" y="5836825"/>
            <a:ext cx="463553" cy="344188"/>
          </a:xfrm>
          <a:prstGeom prst="rect">
            <a:avLst/>
          </a:prstGeom>
        </p:spPr>
      </p:pic>
      <p:pic>
        <p:nvPicPr>
          <p:cNvPr id="43" name="Picture 4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08529A7E-990A-42E4-8DCC-24919E54DB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848345" y="2333517"/>
            <a:ext cx="463553" cy="344188"/>
          </a:xfrm>
          <a:prstGeom prst="rect">
            <a:avLst/>
          </a:prstGeom>
        </p:spPr>
      </p:pic>
      <p:pic>
        <p:nvPicPr>
          <p:cNvPr id="44" name="Picture 43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7503F34-D6AB-4554-A20F-E429F4A4E7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399958" y="2505611"/>
            <a:ext cx="463553" cy="344188"/>
          </a:xfrm>
          <a:prstGeom prst="rect">
            <a:avLst/>
          </a:prstGeom>
        </p:spPr>
      </p:pic>
      <p:pic>
        <p:nvPicPr>
          <p:cNvPr id="46" name="Picture 45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4DBA9F93-A249-459A-80EB-C833FA6FF3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864795" y="2161423"/>
            <a:ext cx="463553" cy="344188"/>
          </a:xfrm>
          <a:prstGeom prst="rect">
            <a:avLst/>
          </a:prstGeom>
        </p:spPr>
      </p:pic>
      <p:pic>
        <p:nvPicPr>
          <p:cNvPr id="47" name="Picture 46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33962BFE-514B-47FC-B3EF-89DD259D1D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407626" y="1862938"/>
            <a:ext cx="463553" cy="344188"/>
          </a:xfrm>
          <a:prstGeom prst="rect">
            <a:avLst/>
          </a:prstGeom>
        </p:spPr>
      </p:pic>
      <p:pic>
        <p:nvPicPr>
          <p:cNvPr id="49" name="Picture 4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C698297B-98AC-4E5B-862F-D6003F1A3F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377885" y="2022191"/>
            <a:ext cx="463553" cy="344188"/>
          </a:xfrm>
          <a:prstGeom prst="rect">
            <a:avLst/>
          </a:prstGeom>
        </p:spPr>
      </p:pic>
      <p:pic>
        <p:nvPicPr>
          <p:cNvPr id="50" name="Picture 49" descr="A picture containing indoor&#10;&#10;Description automatically generated">
            <a:extLst>
              <a:ext uri="{FF2B5EF4-FFF2-40B4-BE49-F238E27FC236}">
                <a16:creationId xmlns:a16="http://schemas.microsoft.com/office/drawing/2014/main" id="{4EE3F181-1847-4981-BE8A-36925988A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72484" y="1522062"/>
            <a:ext cx="485288" cy="485288"/>
          </a:xfrm>
          <a:prstGeom prst="rect">
            <a:avLst/>
          </a:prstGeom>
        </p:spPr>
      </p:pic>
      <p:pic>
        <p:nvPicPr>
          <p:cNvPr id="52" name="Picture 51" descr="A picture containing indoor&#10;&#10;Description automatically generated">
            <a:extLst>
              <a:ext uri="{FF2B5EF4-FFF2-40B4-BE49-F238E27FC236}">
                <a16:creationId xmlns:a16="http://schemas.microsoft.com/office/drawing/2014/main" id="{132C0F53-F3F7-4BEA-A2DD-0718642C4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010116" y="1270277"/>
            <a:ext cx="485288" cy="485288"/>
          </a:xfrm>
          <a:prstGeom prst="rect">
            <a:avLst/>
          </a:prstGeom>
        </p:spPr>
      </p:pic>
      <p:pic>
        <p:nvPicPr>
          <p:cNvPr id="53" name="Picture 52" descr="A picture containing indoor&#10;&#10;Description automatically generated">
            <a:extLst>
              <a:ext uri="{FF2B5EF4-FFF2-40B4-BE49-F238E27FC236}">
                <a16:creationId xmlns:a16="http://schemas.microsoft.com/office/drawing/2014/main" id="{3ADFEC85-135A-42D4-965E-A386F189C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37051" y="1098259"/>
            <a:ext cx="485288" cy="485288"/>
          </a:xfrm>
          <a:prstGeom prst="rect">
            <a:avLst/>
          </a:prstGeom>
        </p:spPr>
      </p:pic>
      <p:pic>
        <p:nvPicPr>
          <p:cNvPr id="54" name="Picture 53" descr="Graphical user interface&#10;&#10;Description automatically generated">
            <a:extLst>
              <a:ext uri="{FF2B5EF4-FFF2-40B4-BE49-F238E27FC236}">
                <a16:creationId xmlns:a16="http://schemas.microsoft.com/office/drawing/2014/main" id="{17363FDE-FA7B-4B48-84A0-D51675B9BA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892873" y="1543819"/>
            <a:ext cx="400744" cy="371314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1566CDA8-E38C-4FC8-948F-32FBB160C6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192974" y="2495679"/>
            <a:ext cx="776497" cy="52615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83CB28E-4153-40E3-8657-6095812D03EF}"/>
              </a:ext>
            </a:extLst>
          </p:cNvPr>
          <p:cNvSpPr txBox="1"/>
          <p:nvPr/>
        </p:nvSpPr>
        <p:spPr>
          <a:xfrm>
            <a:off x="8040672" y="1131320"/>
            <a:ext cx="161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Headquarters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C68DA4-4ADE-4646-ADE8-E9AC4BE2C91D}"/>
              </a:ext>
            </a:extLst>
          </p:cNvPr>
          <p:cNvCxnSpPr/>
          <p:nvPr/>
        </p:nvCxnSpPr>
        <p:spPr>
          <a:xfrm>
            <a:off x="5840103" y="2546913"/>
            <a:ext cx="977535" cy="9233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CC77B5-4CFE-4E44-802D-D7AC636142F5}"/>
              </a:ext>
            </a:extLst>
          </p:cNvPr>
          <p:cNvCxnSpPr>
            <a:cxnSpLocks/>
          </p:cNvCxnSpPr>
          <p:nvPr/>
        </p:nvCxnSpPr>
        <p:spPr>
          <a:xfrm>
            <a:off x="5911969" y="3958576"/>
            <a:ext cx="807827" cy="46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F24DAE-F6E6-4338-8CEA-A98698A205C6}"/>
              </a:ext>
            </a:extLst>
          </p:cNvPr>
          <p:cNvCxnSpPr>
            <a:cxnSpLocks/>
          </p:cNvCxnSpPr>
          <p:nvPr/>
        </p:nvCxnSpPr>
        <p:spPr>
          <a:xfrm flipV="1">
            <a:off x="5998100" y="4605172"/>
            <a:ext cx="741669" cy="4271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07897E-63B9-40B4-B929-B6712A7A637D}"/>
              </a:ext>
            </a:extLst>
          </p:cNvPr>
          <p:cNvCxnSpPr>
            <a:cxnSpLocks/>
          </p:cNvCxnSpPr>
          <p:nvPr/>
        </p:nvCxnSpPr>
        <p:spPr>
          <a:xfrm flipV="1">
            <a:off x="8829870" y="3000499"/>
            <a:ext cx="366889" cy="2383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6A69BB30-90B5-4489-A5D7-44CF032BBA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638068" y="3599769"/>
            <a:ext cx="1830271" cy="116603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67EBE85-D165-4D77-AAB2-A24583170C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618002" y="4644608"/>
            <a:ext cx="1282152" cy="1282152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B7E91737-ED32-43BF-8C52-434184F039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9010586" y="3479918"/>
            <a:ext cx="2655452" cy="26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4" grpId="0" animBg="1"/>
      <p:bldP spid="35" grpId="0"/>
      <p:bldP spid="37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179D9A-A931-4FA7-B52E-95ABE94D5934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432151" y="3879069"/>
            <a:ext cx="4305249" cy="106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7696C0-510B-497F-9274-E7A263F34EDF}"/>
              </a:ext>
            </a:extLst>
          </p:cNvPr>
          <p:cNvSpPr/>
          <p:nvPr/>
        </p:nvSpPr>
        <p:spPr>
          <a:xfrm>
            <a:off x="4432151" y="3615995"/>
            <a:ext cx="3750891" cy="5261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Remote Access VPN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1867D66-36AD-4359-BD21-B962DF0E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593" y="2797672"/>
            <a:ext cx="1353596" cy="1353596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B7238A5A-D768-4211-AD9B-81DCCCAEDB30}"/>
              </a:ext>
            </a:extLst>
          </p:cNvPr>
          <p:cNvSpPr/>
          <p:nvPr/>
        </p:nvSpPr>
        <p:spPr>
          <a:xfrm>
            <a:off x="8952150" y="2699623"/>
            <a:ext cx="2666907" cy="2069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62A79943-C189-4EED-9339-996B36611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07290" y="4054748"/>
            <a:ext cx="463553" cy="344188"/>
          </a:xfrm>
          <a:prstGeom prst="rect">
            <a:avLst/>
          </a:prstGeom>
        </p:spPr>
      </p:pic>
      <p:pic>
        <p:nvPicPr>
          <p:cNvPr id="36" name="Picture 35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0EB853A-6A90-4008-82D8-1D0E63BA8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58903" y="4226842"/>
            <a:ext cx="463553" cy="344188"/>
          </a:xfrm>
          <a:prstGeom prst="rect">
            <a:avLst/>
          </a:prstGeom>
        </p:spPr>
      </p:pic>
      <p:pic>
        <p:nvPicPr>
          <p:cNvPr id="37" name="Picture 36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E2F31C1A-8899-4204-A2D4-571BC1F1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423740" y="3882654"/>
            <a:ext cx="463553" cy="344188"/>
          </a:xfrm>
          <a:prstGeom prst="rect">
            <a:avLst/>
          </a:prstGeom>
        </p:spPr>
      </p:pic>
      <p:pic>
        <p:nvPicPr>
          <p:cNvPr id="38" name="Picture 3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51F60163-10F7-4003-B016-FD9BE23F4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923539" y="3584169"/>
            <a:ext cx="463553" cy="344188"/>
          </a:xfrm>
          <a:prstGeom prst="rect">
            <a:avLst/>
          </a:prstGeom>
        </p:spPr>
      </p:pic>
      <p:pic>
        <p:nvPicPr>
          <p:cNvPr id="39" name="Picture 3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A66FC0E-9275-4D58-8F39-DBD9C277D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36830" y="3743422"/>
            <a:ext cx="463553" cy="344188"/>
          </a:xfrm>
          <a:prstGeom prst="rect">
            <a:avLst/>
          </a:prstGeom>
        </p:spPr>
      </p:pic>
      <p:pic>
        <p:nvPicPr>
          <p:cNvPr id="40" name="Picture 39" descr="A picture containing indoor&#10;&#10;Description automatically generated">
            <a:extLst>
              <a:ext uri="{FF2B5EF4-FFF2-40B4-BE49-F238E27FC236}">
                <a16:creationId xmlns:a16="http://schemas.microsoft.com/office/drawing/2014/main" id="{3B0B6898-4C91-46D1-ABE8-9D800546E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31429" y="3243293"/>
            <a:ext cx="485288" cy="485288"/>
          </a:xfrm>
          <a:prstGeom prst="rect">
            <a:avLst/>
          </a:prstGeom>
        </p:spPr>
      </p:pic>
      <p:pic>
        <p:nvPicPr>
          <p:cNvPr id="41" name="Picture 40" descr="A picture containing indoor&#10;&#10;Description automatically generated">
            <a:extLst>
              <a:ext uri="{FF2B5EF4-FFF2-40B4-BE49-F238E27FC236}">
                <a16:creationId xmlns:a16="http://schemas.microsoft.com/office/drawing/2014/main" id="{850193C7-07DE-47E5-A166-A8CBDC7890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69061" y="2991508"/>
            <a:ext cx="485288" cy="485288"/>
          </a:xfrm>
          <a:prstGeom prst="rect">
            <a:avLst/>
          </a:prstGeom>
        </p:spPr>
      </p:pic>
      <p:pic>
        <p:nvPicPr>
          <p:cNvPr id="42" name="Picture 41" descr="A picture containing indoor&#10;&#10;Description automatically generated">
            <a:extLst>
              <a:ext uri="{FF2B5EF4-FFF2-40B4-BE49-F238E27FC236}">
                <a16:creationId xmlns:a16="http://schemas.microsoft.com/office/drawing/2014/main" id="{CDF78485-2029-4655-BBFE-0E7901902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95996" y="2819490"/>
            <a:ext cx="485288" cy="485288"/>
          </a:xfrm>
          <a:prstGeom prst="rect">
            <a:avLst/>
          </a:prstGeom>
        </p:spPr>
      </p:pic>
      <p:pic>
        <p:nvPicPr>
          <p:cNvPr id="43" name="Picture 42" descr="Graphical user interface&#10;&#10;Description automatically generated">
            <a:extLst>
              <a:ext uri="{FF2B5EF4-FFF2-40B4-BE49-F238E27FC236}">
                <a16:creationId xmlns:a16="http://schemas.microsoft.com/office/drawing/2014/main" id="{D91372C9-756A-444F-88EA-99EBCAA219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451818" y="3265050"/>
            <a:ext cx="400744" cy="371314"/>
          </a:xfrm>
          <a:prstGeom prst="rect">
            <a:avLst/>
          </a:prstGeom>
        </p:spPr>
      </p:pic>
      <p:pic>
        <p:nvPicPr>
          <p:cNvPr id="45" name="Picture 44" descr="Logo, icon&#10;&#10;Description automatically generated">
            <a:extLst>
              <a:ext uri="{FF2B5EF4-FFF2-40B4-BE49-F238E27FC236}">
                <a16:creationId xmlns:a16="http://schemas.microsoft.com/office/drawing/2014/main" id="{D1DA100A-B7AB-4F1A-909A-0223E42A0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98104" y="3642867"/>
            <a:ext cx="625860" cy="4240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EF50B1A-78A3-4929-A17C-508C6CDF048B}"/>
              </a:ext>
            </a:extLst>
          </p:cNvPr>
          <p:cNvSpPr txBox="1"/>
          <p:nvPr/>
        </p:nvSpPr>
        <p:spPr>
          <a:xfrm>
            <a:off x="9528416" y="2270372"/>
            <a:ext cx="161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Headquarters</a:t>
            </a:r>
          </a:p>
        </p:txBody>
      </p:sp>
      <p:pic>
        <p:nvPicPr>
          <p:cNvPr id="50" name="Picture 4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27DB86D-4101-4F74-95CC-D1A0381EE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348208" y="3452904"/>
            <a:ext cx="1285648" cy="917723"/>
          </a:xfrm>
          <a:prstGeom prst="rect">
            <a:avLst/>
          </a:prstGeom>
        </p:spPr>
      </p:pic>
      <p:pic>
        <p:nvPicPr>
          <p:cNvPr id="51" name="Picture 50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E66A7F1C-D030-4963-91FB-41465707DC4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t="-9899" b="9899"/>
          <a:stretch/>
        </p:blipFill>
        <p:spPr>
          <a:xfrm>
            <a:off x="2457245" y="1224800"/>
            <a:ext cx="1031334" cy="1591201"/>
          </a:xfrm>
          <a:prstGeom prst="rect">
            <a:avLst/>
          </a:prstGeom>
        </p:spPr>
      </p:pic>
      <p:pic>
        <p:nvPicPr>
          <p:cNvPr id="7" name="Picture 6" descr="A picture containing building, house, window&#10;&#10;Description automatically generated">
            <a:extLst>
              <a:ext uri="{FF2B5EF4-FFF2-40B4-BE49-F238E27FC236}">
                <a16:creationId xmlns:a16="http://schemas.microsoft.com/office/drawing/2014/main" id="{84F82D03-DA09-41A2-9568-C2364F25B0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194549" y="4723296"/>
            <a:ext cx="1423135" cy="142313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05A7140-B15D-40C5-9049-9BB766996259}"/>
              </a:ext>
            </a:extLst>
          </p:cNvPr>
          <p:cNvSpPr txBox="1"/>
          <p:nvPr/>
        </p:nvSpPr>
        <p:spPr>
          <a:xfrm>
            <a:off x="593964" y="218736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/>
              </a:rPr>
              <a:t>VPN Client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86494D-614E-4AB5-8BE2-DF8CAF78478C}"/>
              </a:ext>
            </a:extLst>
          </p:cNvPr>
          <p:cNvCxnSpPr>
            <a:cxnSpLocks/>
          </p:cNvCxnSpPr>
          <p:nvPr/>
        </p:nvCxnSpPr>
        <p:spPr>
          <a:xfrm>
            <a:off x="3610888" y="3010998"/>
            <a:ext cx="762564" cy="604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B14898-47A9-4FF8-B8AA-7CBF5750313D}"/>
              </a:ext>
            </a:extLst>
          </p:cNvPr>
          <p:cNvCxnSpPr>
            <a:cxnSpLocks/>
          </p:cNvCxnSpPr>
          <p:nvPr/>
        </p:nvCxnSpPr>
        <p:spPr>
          <a:xfrm>
            <a:off x="3703747" y="3889735"/>
            <a:ext cx="6316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5D2CCC-A627-4B82-8F7B-EE0EE8465CB5}"/>
              </a:ext>
            </a:extLst>
          </p:cNvPr>
          <p:cNvCxnSpPr>
            <a:cxnSpLocks/>
          </p:cNvCxnSpPr>
          <p:nvPr/>
        </p:nvCxnSpPr>
        <p:spPr>
          <a:xfrm flipV="1">
            <a:off x="3610888" y="4142142"/>
            <a:ext cx="755276" cy="698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loud 46">
            <a:extLst>
              <a:ext uri="{FF2B5EF4-FFF2-40B4-BE49-F238E27FC236}">
                <a16:creationId xmlns:a16="http://schemas.microsoft.com/office/drawing/2014/main" id="{5ECF15CA-6B8C-45BB-966C-A783DABAC7D9}"/>
              </a:ext>
            </a:extLst>
          </p:cNvPr>
          <p:cNvSpPr/>
          <p:nvPr/>
        </p:nvSpPr>
        <p:spPr>
          <a:xfrm>
            <a:off x="4852102" y="2659454"/>
            <a:ext cx="2852290" cy="23817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4B0312-2DB6-45E1-B3A8-5F7AE212C015}"/>
              </a:ext>
            </a:extLst>
          </p:cNvPr>
          <p:cNvSpPr txBox="1"/>
          <p:nvPr/>
        </p:nvSpPr>
        <p:spPr>
          <a:xfrm>
            <a:off x="5471840" y="3527185"/>
            <a:ext cx="161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/>
              </a:rPr>
              <a:t>Public Network</a:t>
            </a:r>
          </a:p>
          <a:p>
            <a:pPr algn="ctr"/>
            <a:r>
              <a:rPr lang="en-US" dirty="0">
                <a:latin typeface="Adelle Sans" panose="02000503000000020004"/>
              </a:rPr>
              <a:t>(Internet)</a:t>
            </a:r>
          </a:p>
        </p:txBody>
      </p:sp>
    </p:spTree>
    <p:extLst>
      <p:ext uri="{BB962C8B-B14F-4D97-AF65-F5344CB8AC3E}">
        <p14:creationId xmlns:p14="http://schemas.microsoft.com/office/powerpoint/2010/main" val="12797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 animBg="1"/>
      <p:bldP spid="46" grpId="0"/>
      <p:bldP spid="52" grpId="0"/>
      <p:bldP spid="47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CF5F9DD-25F0-43A2-8AEB-C737A8D5E9EC}"/>
              </a:ext>
            </a:extLst>
          </p:cNvPr>
          <p:cNvSpPr/>
          <p:nvPr/>
        </p:nvSpPr>
        <p:spPr>
          <a:xfrm rot="21017240">
            <a:off x="6589826" y="3086868"/>
            <a:ext cx="1809918" cy="3284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D8EEF4-6604-4EDF-BF4F-DF0E968E0D2E}"/>
              </a:ext>
            </a:extLst>
          </p:cNvPr>
          <p:cNvCxnSpPr>
            <a:cxnSpLocks/>
          </p:cNvCxnSpPr>
          <p:nvPr/>
        </p:nvCxnSpPr>
        <p:spPr>
          <a:xfrm flipV="1">
            <a:off x="6953945" y="3100824"/>
            <a:ext cx="1344768" cy="236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222A274-1D53-44F6-9CED-9F49D3E9B8ED}"/>
              </a:ext>
            </a:extLst>
          </p:cNvPr>
          <p:cNvSpPr/>
          <p:nvPr/>
        </p:nvSpPr>
        <p:spPr>
          <a:xfrm rot="847376">
            <a:off x="3836867" y="2773480"/>
            <a:ext cx="2085078" cy="261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58B4118-0467-4096-B08C-07A8E7C4BBE2}"/>
              </a:ext>
            </a:extLst>
          </p:cNvPr>
          <p:cNvSpPr/>
          <p:nvPr/>
        </p:nvSpPr>
        <p:spPr>
          <a:xfrm rot="19639025">
            <a:off x="3422306" y="4188519"/>
            <a:ext cx="2299986" cy="260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20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Site-to-site VPN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38A5A-D768-4211-AD9B-81DCCCAEDB30}"/>
              </a:ext>
            </a:extLst>
          </p:cNvPr>
          <p:cNvSpPr/>
          <p:nvPr/>
        </p:nvSpPr>
        <p:spPr>
          <a:xfrm>
            <a:off x="8727540" y="1519943"/>
            <a:ext cx="2666907" cy="2069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62A79943-C189-4EED-9339-996B36611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82680" y="2875068"/>
            <a:ext cx="463553" cy="344188"/>
          </a:xfrm>
          <a:prstGeom prst="rect">
            <a:avLst/>
          </a:prstGeom>
        </p:spPr>
      </p:pic>
      <p:pic>
        <p:nvPicPr>
          <p:cNvPr id="36" name="Picture 35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0EB853A-6A90-4008-82D8-1D0E63BA8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34293" y="3047162"/>
            <a:ext cx="463553" cy="344188"/>
          </a:xfrm>
          <a:prstGeom prst="rect">
            <a:avLst/>
          </a:prstGeom>
        </p:spPr>
      </p:pic>
      <p:pic>
        <p:nvPicPr>
          <p:cNvPr id="37" name="Picture 36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E2F31C1A-8899-4204-A2D4-571BC1F1D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99130" y="2702974"/>
            <a:ext cx="463553" cy="344188"/>
          </a:xfrm>
          <a:prstGeom prst="rect">
            <a:avLst/>
          </a:prstGeom>
        </p:spPr>
      </p:pic>
      <p:pic>
        <p:nvPicPr>
          <p:cNvPr id="38" name="Picture 3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51F60163-10F7-4003-B016-FD9BE23F4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98929" y="2404489"/>
            <a:ext cx="463553" cy="344188"/>
          </a:xfrm>
          <a:prstGeom prst="rect">
            <a:avLst/>
          </a:prstGeom>
        </p:spPr>
      </p:pic>
      <p:pic>
        <p:nvPicPr>
          <p:cNvPr id="39" name="Picture 3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A66FC0E-9275-4D58-8F39-DBD9C277D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12220" y="2563742"/>
            <a:ext cx="463553" cy="344188"/>
          </a:xfrm>
          <a:prstGeom prst="rect">
            <a:avLst/>
          </a:prstGeom>
        </p:spPr>
      </p:pic>
      <p:pic>
        <p:nvPicPr>
          <p:cNvPr id="40" name="Picture 39" descr="A picture containing indoor&#10;&#10;Description automatically generated">
            <a:extLst>
              <a:ext uri="{FF2B5EF4-FFF2-40B4-BE49-F238E27FC236}">
                <a16:creationId xmlns:a16="http://schemas.microsoft.com/office/drawing/2014/main" id="{3B0B6898-4C91-46D1-ABE8-9D800546E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6819" y="2063613"/>
            <a:ext cx="485288" cy="485288"/>
          </a:xfrm>
          <a:prstGeom prst="rect">
            <a:avLst/>
          </a:prstGeom>
        </p:spPr>
      </p:pic>
      <p:pic>
        <p:nvPicPr>
          <p:cNvPr id="41" name="Picture 40" descr="A picture containing indoor&#10;&#10;Description automatically generated">
            <a:extLst>
              <a:ext uri="{FF2B5EF4-FFF2-40B4-BE49-F238E27FC236}">
                <a16:creationId xmlns:a16="http://schemas.microsoft.com/office/drawing/2014/main" id="{850193C7-07DE-47E5-A166-A8CBDC789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44451" y="1811828"/>
            <a:ext cx="485288" cy="485288"/>
          </a:xfrm>
          <a:prstGeom prst="rect">
            <a:avLst/>
          </a:prstGeom>
        </p:spPr>
      </p:pic>
      <p:pic>
        <p:nvPicPr>
          <p:cNvPr id="42" name="Picture 41" descr="A picture containing indoor&#10;&#10;Description automatically generated">
            <a:extLst>
              <a:ext uri="{FF2B5EF4-FFF2-40B4-BE49-F238E27FC236}">
                <a16:creationId xmlns:a16="http://schemas.microsoft.com/office/drawing/2014/main" id="{CDF78485-2029-4655-BBFE-0E7901902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71386" y="1639810"/>
            <a:ext cx="485288" cy="485288"/>
          </a:xfrm>
          <a:prstGeom prst="rect">
            <a:avLst/>
          </a:prstGeom>
        </p:spPr>
      </p:pic>
      <p:pic>
        <p:nvPicPr>
          <p:cNvPr id="43" name="Picture 42" descr="Graphical user interface&#10;&#10;Description automatically generated">
            <a:extLst>
              <a:ext uri="{FF2B5EF4-FFF2-40B4-BE49-F238E27FC236}">
                <a16:creationId xmlns:a16="http://schemas.microsoft.com/office/drawing/2014/main" id="{D91372C9-756A-444F-88EA-99EBCAA21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227208" y="2085370"/>
            <a:ext cx="400744" cy="371314"/>
          </a:xfrm>
          <a:prstGeom prst="rect">
            <a:avLst/>
          </a:prstGeom>
        </p:spPr>
      </p:pic>
      <p:pic>
        <p:nvPicPr>
          <p:cNvPr id="45" name="Picture 44" descr="Logo, icon&#10;&#10;Description automatically generated">
            <a:extLst>
              <a:ext uri="{FF2B5EF4-FFF2-40B4-BE49-F238E27FC236}">
                <a16:creationId xmlns:a16="http://schemas.microsoft.com/office/drawing/2014/main" id="{D1DA100A-B7AB-4F1A-909A-0223E42A0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382826" y="2748677"/>
            <a:ext cx="776497" cy="5261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EF50B1A-78A3-4929-A17C-508C6CDF048B}"/>
              </a:ext>
            </a:extLst>
          </p:cNvPr>
          <p:cNvSpPr txBox="1"/>
          <p:nvPr/>
        </p:nvSpPr>
        <p:spPr>
          <a:xfrm>
            <a:off x="9303806" y="1090692"/>
            <a:ext cx="161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Headquarters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5ECF15CA-6B8C-45BB-966C-A783DABAC7D9}"/>
              </a:ext>
            </a:extLst>
          </p:cNvPr>
          <p:cNvSpPr/>
          <p:nvPr/>
        </p:nvSpPr>
        <p:spPr>
          <a:xfrm>
            <a:off x="4721393" y="2207609"/>
            <a:ext cx="2852290" cy="23817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ACD2AE-C89F-4E73-8A56-38E82322D0A3}"/>
              </a:ext>
            </a:extLst>
          </p:cNvPr>
          <p:cNvSpPr/>
          <p:nvPr/>
        </p:nvSpPr>
        <p:spPr>
          <a:xfrm>
            <a:off x="861172" y="1347815"/>
            <a:ext cx="2666907" cy="2069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3216B153-5D55-4FA6-A5CB-572FF5562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16312" y="2702940"/>
            <a:ext cx="463553" cy="344188"/>
          </a:xfrm>
          <a:prstGeom prst="rect">
            <a:avLst/>
          </a:prstGeom>
        </p:spPr>
      </p:pic>
      <p:pic>
        <p:nvPicPr>
          <p:cNvPr id="28" name="Picture 2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4421F1E-312D-4D6D-8B9D-3FB7F427A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67925" y="2875034"/>
            <a:ext cx="463553" cy="344188"/>
          </a:xfrm>
          <a:prstGeom prst="rect">
            <a:avLst/>
          </a:prstGeom>
        </p:spPr>
      </p:pic>
      <p:pic>
        <p:nvPicPr>
          <p:cNvPr id="29" name="Picture 2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40A3DB2F-4989-4384-9F1B-158062754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32762" y="2530846"/>
            <a:ext cx="463553" cy="344188"/>
          </a:xfrm>
          <a:prstGeom prst="rect">
            <a:avLst/>
          </a:prstGeom>
        </p:spPr>
      </p:pic>
      <p:pic>
        <p:nvPicPr>
          <p:cNvPr id="30" name="Picture 29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C23655B2-EFB0-46AB-B159-ACDDA4E0F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32561" y="2232361"/>
            <a:ext cx="463553" cy="344188"/>
          </a:xfrm>
          <a:prstGeom prst="rect">
            <a:avLst/>
          </a:prstGeom>
        </p:spPr>
      </p:pic>
      <p:pic>
        <p:nvPicPr>
          <p:cNvPr id="31" name="Picture 3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42BB0629-6F03-43E2-BDC7-2E94BC93A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45852" y="2391614"/>
            <a:ext cx="463553" cy="344188"/>
          </a:xfrm>
          <a:prstGeom prst="rect">
            <a:avLst/>
          </a:prstGeom>
        </p:spPr>
      </p:pic>
      <p:pic>
        <p:nvPicPr>
          <p:cNvPr id="32" name="Picture 31" descr="A picture containing indoor&#10;&#10;Description automatically generated">
            <a:extLst>
              <a:ext uri="{FF2B5EF4-FFF2-40B4-BE49-F238E27FC236}">
                <a16:creationId xmlns:a16="http://schemas.microsoft.com/office/drawing/2014/main" id="{EB58341B-41A8-4B2A-A546-76478BFC1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0451" y="1891485"/>
            <a:ext cx="485288" cy="485288"/>
          </a:xfrm>
          <a:prstGeom prst="rect">
            <a:avLst/>
          </a:prstGeom>
        </p:spPr>
      </p:pic>
      <p:pic>
        <p:nvPicPr>
          <p:cNvPr id="33" name="Picture 32" descr="A picture containing indoor&#10;&#10;Description automatically generated">
            <a:extLst>
              <a:ext uri="{FF2B5EF4-FFF2-40B4-BE49-F238E27FC236}">
                <a16:creationId xmlns:a16="http://schemas.microsoft.com/office/drawing/2014/main" id="{46DA5F6F-DA07-4876-97A9-887FFA3BD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78083" y="1639700"/>
            <a:ext cx="485288" cy="485288"/>
          </a:xfrm>
          <a:prstGeom prst="rect">
            <a:avLst/>
          </a:prstGeom>
        </p:spPr>
      </p:pic>
      <p:pic>
        <p:nvPicPr>
          <p:cNvPr id="44" name="Picture 43" descr="A picture containing indoor&#10;&#10;Description automatically generated">
            <a:extLst>
              <a:ext uri="{FF2B5EF4-FFF2-40B4-BE49-F238E27FC236}">
                <a16:creationId xmlns:a16="http://schemas.microsoft.com/office/drawing/2014/main" id="{719904FE-E274-4672-8D05-06CDD46EF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05018" y="1467682"/>
            <a:ext cx="485288" cy="485288"/>
          </a:xfrm>
          <a:prstGeom prst="rect">
            <a:avLst/>
          </a:prstGeom>
        </p:spPr>
      </p:pic>
      <p:pic>
        <p:nvPicPr>
          <p:cNvPr id="48" name="Picture 47" descr="Graphical user interface&#10;&#10;Description automatically generated">
            <a:extLst>
              <a:ext uri="{FF2B5EF4-FFF2-40B4-BE49-F238E27FC236}">
                <a16:creationId xmlns:a16="http://schemas.microsoft.com/office/drawing/2014/main" id="{F9BAA6F5-DBE8-4EF6-90F5-E34283166C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60840" y="1913242"/>
            <a:ext cx="400744" cy="371314"/>
          </a:xfrm>
          <a:prstGeom prst="rect">
            <a:avLst/>
          </a:prstGeom>
        </p:spPr>
      </p:pic>
      <p:pic>
        <p:nvPicPr>
          <p:cNvPr id="54" name="Picture 53" descr="Logo, icon&#10;&#10;Description automatically generated">
            <a:extLst>
              <a:ext uri="{FF2B5EF4-FFF2-40B4-BE49-F238E27FC236}">
                <a16:creationId xmlns:a16="http://schemas.microsoft.com/office/drawing/2014/main" id="{EBC83A89-7A64-4D02-A6B7-29CFB45443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19472" y="2391613"/>
            <a:ext cx="598536" cy="40557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6E078D7-F60D-4A17-890C-CB7E09671EAF}"/>
              </a:ext>
            </a:extLst>
          </p:cNvPr>
          <p:cNvSpPr txBox="1"/>
          <p:nvPr/>
        </p:nvSpPr>
        <p:spPr>
          <a:xfrm>
            <a:off x="1630286" y="1055726"/>
            <a:ext cx="1155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Branch 1 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ECFC2B-E02A-4226-B933-EA000834D457}"/>
              </a:ext>
            </a:extLst>
          </p:cNvPr>
          <p:cNvSpPr/>
          <p:nvPr/>
        </p:nvSpPr>
        <p:spPr>
          <a:xfrm>
            <a:off x="908751" y="4447704"/>
            <a:ext cx="2666907" cy="2069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8495D6EA-1FEC-4E86-832F-1D796876A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20859" y="5802829"/>
            <a:ext cx="463553" cy="344188"/>
          </a:xfrm>
          <a:prstGeom prst="rect">
            <a:avLst/>
          </a:prstGeom>
        </p:spPr>
      </p:pic>
      <p:pic>
        <p:nvPicPr>
          <p:cNvPr id="61" name="Picture 60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49347D99-3313-416B-8EB8-6E1EAA1C9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15504" y="5974923"/>
            <a:ext cx="463553" cy="344188"/>
          </a:xfrm>
          <a:prstGeom prst="rect">
            <a:avLst/>
          </a:prstGeom>
        </p:spPr>
      </p:pic>
      <p:pic>
        <p:nvPicPr>
          <p:cNvPr id="62" name="Picture 61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13E246BB-1A14-4E49-AAEB-5419525E7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37309" y="5630735"/>
            <a:ext cx="463553" cy="344188"/>
          </a:xfrm>
          <a:prstGeom prst="rect">
            <a:avLst/>
          </a:prstGeom>
        </p:spPr>
      </p:pic>
      <p:pic>
        <p:nvPicPr>
          <p:cNvPr id="63" name="Picture 62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E0F04AFB-DEC2-4578-83FB-234A2CA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37108" y="5332250"/>
            <a:ext cx="463553" cy="344188"/>
          </a:xfrm>
          <a:prstGeom prst="rect">
            <a:avLst/>
          </a:prstGeom>
        </p:spPr>
      </p:pic>
      <p:pic>
        <p:nvPicPr>
          <p:cNvPr id="64" name="Picture 63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7C5613EA-BF2C-43AC-B429-626B6C08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50399" y="5491503"/>
            <a:ext cx="463553" cy="344188"/>
          </a:xfrm>
          <a:prstGeom prst="rect">
            <a:avLst/>
          </a:prstGeom>
        </p:spPr>
      </p:pic>
      <p:pic>
        <p:nvPicPr>
          <p:cNvPr id="65" name="Picture 64" descr="A picture containing indoor&#10;&#10;Description automatically generated">
            <a:extLst>
              <a:ext uri="{FF2B5EF4-FFF2-40B4-BE49-F238E27FC236}">
                <a16:creationId xmlns:a16="http://schemas.microsoft.com/office/drawing/2014/main" id="{1E6041A7-7BAD-42ED-B23F-FFD652A18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4998" y="4991374"/>
            <a:ext cx="485288" cy="485288"/>
          </a:xfrm>
          <a:prstGeom prst="rect">
            <a:avLst/>
          </a:prstGeom>
        </p:spPr>
      </p:pic>
      <p:pic>
        <p:nvPicPr>
          <p:cNvPr id="66" name="Picture 65" descr="A picture containing indoor&#10;&#10;Description automatically generated">
            <a:extLst>
              <a:ext uri="{FF2B5EF4-FFF2-40B4-BE49-F238E27FC236}">
                <a16:creationId xmlns:a16="http://schemas.microsoft.com/office/drawing/2014/main" id="{9C3CBFA1-9637-4B8A-8D1E-E353CA0AB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82630" y="4739589"/>
            <a:ext cx="485288" cy="485288"/>
          </a:xfrm>
          <a:prstGeom prst="rect">
            <a:avLst/>
          </a:prstGeom>
        </p:spPr>
      </p:pic>
      <p:pic>
        <p:nvPicPr>
          <p:cNvPr id="67" name="Picture 66" descr="A picture containing indoor&#10;&#10;Description automatically generated">
            <a:extLst>
              <a:ext uri="{FF2B5EF4-FFF2-40B4-BE49-F238E27FC236}">
                <a16:creationId xmlns:a16="http://schemas.microsoft.com/office/drawing/2014/main" id="{B66EBD81-54EA-493C-85AC-846818AE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09565" y="4567571"/>
            <a:ext cx="485288" cy="485288"/>
          </a:xfrm>
          <a:prstGeom prst="rect">
            <a:avLst/>
          </a:prstGeom>
        </p:spPr>
      </p:pic>
      <p:pic>
        <p:nvPicPr>
          <p:cNvPr id="68" name="Picture 67" descr="Graphical user interface&#10;&#10;Description automatically generated">
            <a:extLst>
              <a:ext uri="{FF2B5EF4-FFF2-40B4-BE49-F238E27FC236}">
                <a16:creationId xmlns:a16="http://schemas.microsoft.com/office/drawing/2014/main" id="{F9E418FF-ECE6-452B-A552-1F525AB9F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65387" y="5013131"/>
            <a:ext cx="400744" cy="371314"/>
          </a:xfrm>
          <a:prstGeom prst="rect">
            <a:avLst/>
          </a:prstGeom>
        </p:spPr>
      </p:pic>
      <p:pic>
        <p:nvPicPr>
          <p:cNvPr id="69" name="Picture 68" descr="Logo, icon&#10;&#10;Description automatically generated">
            <a:extLst>
              <a:ext uri="{FF2B5EF4-FFF2-40B4-BE49-F238E27FC236}">
                <a16:creationId xmlns:a16="http://schemas.microsoft.com/office/drawing/2014/main" id="{8231ACD3-028D-4077-85B6-67FCE842F2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14907" y="4816023"/>
            <a:ext cx="643847" cy="4362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625F99A-2CE8-4603-903B-8DCC85439489}"/>
              </a:ext>
            </a:extLst>
          </p:cNvPr>
          <p:cNvSpPr txBox="1"/>
          <p:nvPr/>
        </p:nvSpPr>
        <p:spPr>
          <a:xfrm>
            <a:off x="1710402" y="4044316"/>
            <a:ext cx="1155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Branch 2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4B0312-2DB6-45E1-B3A8-5F7AE212C015}"/>
              </a:ext>
            </a:extLst>
          </p:cNvPr>
          <p:cNvSpPr txBox="1"/>
          <p:nvPr/>
        </p:nvSpPr>
        <p:spPr>
          <a:xfrm>
            <a:off x="5341131" y="3075339"/>
            <a:ext cx="161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/>
              </a:rPr>
              <a:t>Public Network</a:t>
            </a:r>
          </a:p>
          <a:p>
            <a:pPr algn="ctr"/>
            <a:r>
              <a:rPr lang="en-US" dirty="0">
                <a:latin typeface="Adelle Sans" panose="02000503000000020004"/>
              </a:rPr>
              <a:t>(Internet)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CE1BFBA-2C7E-4B42-BC31-1363F49ED2FA}"/>
              </a:ext>
            </a:extLst>
          </p:cNvPr>
          <p:cNvCxnSpPr>
            <a:cxnSpLocks/>
          </p:cNvCxnSpPr>
          <p:nvPr/>
        </p:nvCxnSpPr>
        <p:spPr>
          <a:xfrm>
            <a:off x="3935499" y="2655179"/>
            <a:ext cx="1027232" cy="2527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704680-A599-49A2-B785-DE2E90BC1978}"/>
              </a:ext>
            </a:extLst>
          </p:cNvPr>
          <p:cNvCxnSpPr>
            <a:cxnSpLocks/>
          </p:cNvCxnSpPr>
          <p:nvPr/>
        </p:nvCxnSpPr>
        <p:spPr>
          <a:xfrm flipV="1">
            <a:off x="3706831" y="4152673"/>
            <a:ext cx="1139322" cy="744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5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2" grpId="0" animBg="1"/>
      <p:bldP spid="71" grpId="0" animBg="1"/>
      <p:bldP spid="34" grpId="0" animBg="1"/>
      <p:bldP spid="46" grpId="0"/>
      <p:bldP spid="47" grpId="0" animBg="1"/>
      <p:bldP spid="26" grpId="0" animBg="1"/>
      <p:bldP spid="56" grpId="0"/>
      <p:bldP spid="57" grpId="0" animBg="1"/>
      <p:bldP spid="70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179D9A-A931-4FA7-B52E-95ABE94D5934}"/>
              </a:ext>
            </a:extLst>
          </p:cNvPr>
          <p:cNvCxnSpPr>
            <a:cxnSpLocks/>
          </p:cNvCxnSpPr>
          <p:nvPr/>
        </p:nvCxnSpPr>
        <p:spPr>
          <a:xfrm flipV="1">
            <a:off x="4567750" y="3768301"/>
            <a:ext cx="4047354" cy="2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7696C0-510B-497F-9274-E7A263F34EDF}"/>
              </a:ext>
            </a:extLst>
          </p:cNvPr>
          <p:cNvSpPr/>
          <p:nvPr/>
        </p:nvSpPr>
        <p:spPr>
          <a:xfrm>
            <a:off x="4730705" y="3491307"/>
            <a:ext cx="3547352" cy="5579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Split-tunnel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1867D66-36AD-4359-BD21-B962DF0E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593" y="2797672"/>
            <a:ext cx="1353596" cy="1353596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B7238A5A-D768-4211-AD9B-81DCCCAEDB30}"/>
              </a:ext>
            </a:extLst>
          </p:cNvPr>
          <p:cNvSpPr/>
          <p:nvPr/>
        </p:nvSpPr>
        <p:spPr>
          <a:xfrm>
            <a:off x="8952150" y="2699623"/>
            <a:ext cx="2666907" cy="2069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62A79943-C189-4EED-9339-996B36611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407290" y="4054748"/>
            <a:ext cx="463553" cy="344188"/>
          </a:xfrm>
          <a:prstGeom prst="rect">
            <a:avLst/>
          </a:prstGeom>
        </p:spPr>
      </p:pic>
      <p:pic>
        <p:nvPicPr>
          <p:cNvPr id="36" name="Picture 35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F0EB853A-6A90-4008-82D8-1D0E63BA8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58903" y="4226842"/>
            <a:ext cx="463553" cy="344188"/>
          </a:xfrm>
          <a:prstGeom prst="rect">
            <a:avLst/>
          </a:prstGeom>
        </p:spPr>
      </p:pic>
      <p:pic>
        <p:nvPicPr>
          <p:cNvPr id="37" name="Picture 36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E2F31C1A-8899-4204-A2D4-571BC1F1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423740" y="3882654"/>
            <a:ext cx="463553" cy="344188"/>
          </a:xfrm>
          <a:prstGeom prst="rect">
            <a:avLst/>
          </a:prstGeom>
        </p:spPr>
      </p:pic>
      <p:pic>
        <p:nvPicPr>
          <p:cNvPr id="38" name="Picture 37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51F60163-10F7-4003-B016-FD9BE23F4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923539" y="3584169"/>
            <a:ext cx="463553" cy="344188"/>
          </a:xfrm>
          <a:prstGeom prst="rect">
            <a:avLst/>
          </a:prstGeom>
        </p:spPr>
      </p:pic>
      <p:pic>
        <p:nvPicPr>
          <p:cNvPr id="39" name="Picture 38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AA66FC0E-9275-4D58-8F39-DBD9C277D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36830" y="3743422"/>
            <a:ext cx="463553" cy="344188"/>
          </a:xfrm>
          <a:prstGeom prst="rect">
            <a:avLst/>
          </a:prstGeom>
        </p:spPr>
      </p:pic>
      <p:pic>
        <p:nvPicPr>
          <p:cNvPr id="40" name="Picture 39" descr="A picture containing indoor&#10;&#10;Description automatically generated">
            <a:extLst>
              <a:ext uri="{FF2B5EF4-FFF2-40B4-BE49-F238E27FC236}">
                <a16:creationId xmlns:a16="http://schemas.microsoft.com/office/drawing/2014/main" id="{3B0B6898-4C91-46D1-ABE8-9D800546E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31429" y="3243293"/>
            <a:ext cx="485288" cy="485288"/>
          </a:xfrm>
          <a:prstGeom prst="rect">
            <a:avLst/>
          </a:prstGeom>
        </p:spPr>
      </p:pic>
      <p:pic>
        <p:nvPicPr>
          <p:cNvPr id="41" name="Picture 40" descr="A picture containing indoor&#10;&#10;Description automatically generated">
            <a:extLst>
              <a:ext uri="{FF2B5EF4-FFF2-40B4-BE49-F238E27FC236}">
                <a16:creationId xmlns:a16="http://schemas.microsoft.com/office/drawing/2014/main" id="{850193C7-07DE-47E5-A166-A8CBDC7890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69061" y="2991508"/>
            <a:ext cx="485288" cy="485288"/>
          </a:xfrm>
          <a:prstGeom prst="rect">
            <a:avLst/>
          </a:prstGeom>
        </p:spPr>
      </p:pic>
      <p:pic>
        <p:nvPicPr>
          <p:cNvPr id="42" name="Picture 41" descr="A picture containing indoor&#10;&#10;Description automatically generated">
            <a:extLst>
              <a:ext uri="{FF2B5EF4-FFF2-40B4-BE49-F238E27FC236}">
                <a16:creationId xmlns:a16="http://schemas.microsoft.com/office/drawing/2014/main" id="{CDF78485-2029-4655-BBFE-0E7901902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95996" y="2819490"/>
            <a:ext cx="485288" cy="485288"/>
          </a:xfrm>
          <a:prstGeom prst="rect">
            <a:avLst/>
          </a:prstGeom>
        </p:spPr>
      </p:pic>
      <p:pic>
        <p:nvPicPr>
          <p:cNvPr id="43" name="Picture 42" descr="Graphical user interface&#10;&#10;Description automatically generated">
            <a:extLst>
              <a:ext uri="{FF2B5EF4-FFF2-40B4-BE49-F238E27FC236}">
                <a16:creationId xmlns:a16="http://schemas.microsoft.com/office/drawing/2014/main" id="{D91372C9-756A-444F-88EA-99EBCAA219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451818" y="3265050"/>
            <a:ext cx="400744" cy="371314"/>
          </a:xfrm>
          <a:prstGeom prst="rect">
            <a:avLst/>
          </a:prstGeom>
        </p:spPr>
      </p:pic>
      <p:pic>
        <p:nvPicPr>
          <p:cNvPr id="45" name="Picture 44" descr="Logo, icon&#10;&#10;Description automatically generated">
            <a:extLst>
              <a:ext uri="{FF2B5EF4-FFF2-40B4-BE49-F238E27FC236}">
                <a16:creationId xmlns:a16="http://schemas.microsoft.com/office/drawing/2014/main" id="{D1DA100A-B7AB-4F1A-909A-0223E42A0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74078" y="3525523"/>
            <a:ext cx="625860" cy="4240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EF50B1A-78A3-4929-A17C-508C6CDF048B}"/>
              </a:ext>
            </a:extLst>
          </p:cNvPr>
          <p:cNvSpPr txBox="1"/>
          <p:nvPr/>
        </p:nvSpPr>
        <p:spPr>
          <a:xfrm>
            <a:off x="9528416" y="2270372"/>
            <a:ext cx="161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</a:rPr>
              <a:t>Headquarters</a:t>
            </a:r>
          </a:p>
        </p:txBody>
      </p:sp>
      <p:pic>
        <p:nvPicPr>
          <p:cNvPr id="50" name="Picture 4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27DB86D-4101-4F74-95CC-D1A0381EE5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171541" y="3346987"/>
            <a:ext cx="983850" cy="702293"/>
          </a:xfrm>
          <a:prstGeom prst="rect">
            <a:avLst/>
          </a:prstGeom>
        </p:spPr>
      </p:pic>
      <p:pic>
        <p:nvPicPr>
          <p:cNvPr id="51" name="Picture 50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E66A7F1C-D030-4963-91FB-41465707DC4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t="-9899" b="9899"/>
          <a:stretch/>
        </p:blipFill>
        <p:spPr>
          <a:xfrm>
            <a:off x="2241270" y="1544881"/>
            <a:ext cx="823874" cy="1271120"/>
          </a:xfrm>
          <a:prstGeom prst="rect">
            <a:avLst/>
          </a:prstGeom>
        </p:spPr>
      </p:pic>
      <p:pic>
        <p:nvPicPr>
          <p:cNvPr id="7" name="Picture 6" descr="A picture containing building, house, window&#10;&#10;Description automatically generated">
            <a:extLst>
              <a:ext uri="{FF2B5EF4-FFF2-40B4-BE49-F238E27FC236}">
                <a16:creationId xmlns:a16="http://schemas.microsoft.com/office/drawing/2014/main" id="{84F82D03-DA09-41A2-9568-C2364F25B0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024196" y="4571030"/>
            <a:ext cx="1130772" cy="113077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05A7140-B15D-40C5-9049-9BB766996259}"/>
              </a:ext>
            </a:extLst>
          </p:cNvPr>
          <p:cNvSpPr txBox="1"/>
          <p:nvPr/>
        </p:nvSpPr>
        <p:spPr>
          <a:xfrm>
            <a:off x="593964" y="218736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/>
              </a:rPr>
              <a:t>VPN Client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86494D-614E-4AB5-8BE2-DF8CAF78478C}"/>
              </a:ext>
            </a:extLst>
          </p:cNvPr>
          <p:cNvCxnSpPr>
            <a:cxnSpLocks/>
          </p:cNvCxnSpPr>
          <p:nvPr/>
        </p:nvCxnSpPr>
        <p:spPr>
          <a:xfrm>
            <a:off x="3199340" y="2699623"/>
            <a:ext cx="719642" cy="605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B14898-47A9-4FF8-B8AA-7CBF5750313D}"/>
              </a:ext>
            </a:extLst>
          </p:cNvPr>
          <p:cNvCxnSpPr>
            <a:cxnSpLocks/>
          </p:cNvCxnSpPr>
          <p:nvPr/>
        </p:nvCxnSpPr>
        <p:spPr>
          <a:xfrm>
            <a:off x="3217624" y="3728067"/>
            <a:ext cx="6287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5D2CCC-A627-4B82-8F7B-EE0EE8465CB5}"/>
              </a:ext>
            </a:extLst>
          </p:cNvPr>
          <p:cNvCxnSpPr>
            <a:cxnSpLocks/>
          </p:cNvCxnSpPr>
          <p:nvPr/>
        </p:nvCxnSpPr>
        <p:spPr>
          <a:xfrm flipV="1">
            <a:off x="3078539" y="4151268"/>
            <a:ext cx="840443" cy="8230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loud 46">
            <a:extLst>
              <a:ext uri="{FF2B5EF4-FFF2-40B4-BE49-F238E27FC236}">
                <a16:creationId xmlns:a16="http://schemas.microsoft.com/office/drawing/2014/main" id="{5ECF15CA-6B8C-45BB-966C-A783DABAC7D9}"/>
              </a:ext>
            </a:extLst>
          </p:cNvPr>
          <p:cNvSpPr/>
          <p:nvPr/>
        </p:nvSpPr>
        <p:spPr>
          <a:xfrm>
            <a:off x="5117572" y="2556696"/>
            <a:ext cx="2852290" cy="23817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4B0312-2DB6-45E1-B3A8-5F7AE212C015}"/>
              </a:ext>
            </a:extLst>
          </p:cNvPr>
          <p:cNvSpPr txBox="1"/>
          <p:nvPr/>
        </p:nvSpPr>
        <p:spPr>
          <a:xfrm>
            <a:off x="5798041" y="3476796"/>
            <a:ext cx="161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/>
              </a:rPr>
              <a:t>Public Network</a:t>
            </a:r>
          </a:p>
          <a:p>
            <a:pPr algn="ctr"/>
            <a:r>
              <a:rPr lang="en-US" dirty="0">
                <a:latin typeface="Adelle Sans" panose="02000503000000020004"/>
              </a:rPr>
              <a:t>(Internet)</a:t>
            </a:r>
          </a:p>
        </p:txBody>
      </p:sp>
      <p:pic>
        <p:nvPicPr>
          <p:cNvPr id="44" name="Picture 43" descr="Logo, icon&#10;&#10;Description automatically generated">
            <a:extLst>
              <a:ext uri="{FF2B5EF4-FFF2-40B4-BE49-F238E27FC236}">
                <a16:creationId xmlns:a16="http://schemas.microsoft.com/office/drawing/2014/main" id="{85A3F2BE-82A7-4733-8287-E677F797F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918982" y="3544220"/>
            <a:ext cx="625860" cy="42408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BB8637A-7477-46CA-B2D0-3BF8680A5DB4}"/>
              </a:ext>
            </a:extLst>
          </p:cNvPr>
          <p:cNvSpPr txBox="1"/>
          <p:nvPr/>
        </p:nvSpPr>
        <p:spPr>
          <a:xfrm>
            <a:off x="5694972" y="2938601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/>
              </a:rPr>
              <a:t>www.not-work.tv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888791-C19D-4E12-9105-EFBD4384617B}"/>
              </a:ext>
            </a:extLst>
          </p:cNvPr>
          <p:cNvCxnSpPr>
            <a:cxnSpLocks/>
          </p:cNvCxnSpPr>
          <p:nvPr/>
        </p:nvCxnSpPr>
        <p:spPr>
          <a:xfrm flipH="1" flipV="1">
            <a:off x="7079753" y="3287517"/>
            <a:ext cx="1918599" cy="549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222587-4831-4C57-8CCF-C5E3C012405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137756" y="2556696"/>
            <a:ext cx="1094156" cy="9875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960D0F-F956-43B1-9A46-2CBC3D50B8B9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168757" y="3123267"/>
            <a:ext cx="1526215" cy="5130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3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 animBg="1"/>
      <p:bldP spid="46" grpId="0"/>
      <p:bldP spid="52" grpId="0"/>
      <p:bldP spid="47" grpId="0" animBg="1"/>
      <p:bldP spid="49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Tunneling Protocols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2600" dirty="0"/>
              <a:t>Creates tunneled communications</a:t>
            </a:r>
          </a:p>
          <a:p>
            <a:r>
              <a:rPr lang="en-US" sz="2600" dirty="0"/>
              <a:t>Does not secure communications</a:t>
            </a:r>
          </a:p>
          <a:p>
            <a:r>
              <a:rPr lang="en-US" sz="2600" dirty="0"/>
              <a:t>Coupled with encryption protocol</a:t>
            </a:r>
          </a:p>
        </p:txBody>
      </p:sp>
    </p:spTree>
    <p:extLst>
      <p:ext uri="{BB962C8B-B14F-4D97-AF65-F5344CB8AC3E}">
        <p14:creationId xmlns:p14="http://schemas.microsoft.com/office/powerpoint/2010/main" val="111395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Tunneling Protocols and Encryption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B3BB5217-9891-42E4-BDE5-AE880D5F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3027"/>
              </p:ext>
            </p:extLst>
          </p:nvPr>
        </p:nvGraphicFramePr>
        <p:xfrm>
          <a:off x="1571626" y="1488215"/>
          <a:ext cx="9324975" cy="3881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4995">
                  <a:extLst>
                    <a:ext uri="{9D8B030D-6E8A-4147-A177-3AD203B41FA5}">
                      <a16:colId xmlns:a16="http://schemas.microsoft.com/office/drawing/2014/main" val="4147227562"/>
                    </a:ext>
                  </a:extLst>
                </a:gridCol>
                <a:gridCol w="1864995">
                  <a:extLst>
                    <a:ext uri="{9D8B030D-6E8A-4147-A177-3AD203B41FA5}">
                      <a16:colId xmlns:a16="http://schemas.microsoft.com/office/drawing/2014/main" val="659801893"/>
                    </a:ext>
                  </a:extLst>
                </a:gridCol>
                <a:gridCol w="1864995">
                  <a:extLst>
                    <a:ext uri="{9D8B030D-6E8A-4147-A177-3AD203B41FA5}">
                      <a16:colId xmlns:a16="http://schemas.microsoft.com/office/drawing/2014/main" val="49157900"/>
                    </a:ext>
                  </a:extLst>
                </a:gridCol>
                <a:gridCol w="1864995">
                  <a:extLst>
                    <a:ext uri="{9D8B030D-6E8A-4147-A177-3AD203B41FA5}">
                      <a16:colId xmlns:a16="http://schemas.microsoft.com/office/drawing/2014/main" val="2472913225"/>
                    </a:ext>
                  </a:extLst>
                </a:gridCol>
                <a:gridCol w="1864995">
                  <a:extLst>
                    <a:ext uri="{9D8B030D-6E8A-4147-A177-3AD203B41FA5}">
                      <a16:colId xmlns:a16="http://schemas.microsoft.com/office/drawing/2014/main" val="1410286944"/>
                    </a:ext>
                  </a:extLst>
                </a:gridCol>
              </a:tblGrid>
              <a:tr h="544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IKEv2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917950"/>
                  </a:ext>
                </a:extLst>
              </a:tr>
              <a:tr h="1212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Widely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Widely support</a:t>
                      </a:r>
                    </a:p>
                    <a:p>
                      <a:pPr algn="ctr"/>
                      <a:r>
                        <a:rPr lang="en-US" dirty="0"/>
                        <a:t>Strong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Firewall 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Mobility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30166"/>
                  </a:ext>
                </a:extLst>
              </a:tr>
              <a:tr h="9327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  <a:p>
                      <a:pPr algn="ctr"/>
                      <a:r>
                        <a:rPr lang="en-US" dirty="0"/>
                        <a:t>Complex</a:t>
                      </a:r>
                    </a:p>
                    <a:p>
                      <a:pPr algn="ctr"/>
                      <a:r>
                        <a:rPr lang="en-US" dirty="0"/>
                        <a:t>Firewall 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Compatibility</a:t>
                      </a:r>
                    </a:p>
                    <a:p>
                      <a:pPr algn="ctr"/>
                      <a:r>
                        <a:rPr lang="en-US" dirty="0"/>
                        <a:t>(Windows only)</a:t>
                      </a:r>
                    </a:p>
                    <a:p>
                      <a:pPr algn="ctr"/>
                      <a:r>
                        <a:rPr lang="en-US" dirty="0"/>
                        <a:t>Proxy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Limited Support</a:t>
                      </a:r>
                    </a:p>
                    <a:p>
                      <a:pPr algn="ctr"/>
                      <a:r>
                        <a:rPr lang="en-US" dirty="0"/>
                        <a:t>Firewall blocking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50314"/>
                  </a:ext>
                </a:extLst>
              </a:tr>
              <a:tr h="1191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Point-to-point Encryption</a:t>
                      </a:r>
                    </a:p>
                    <a:p>
                      <a:pPr algn="ctr"/>
                      <a:r>
                        <a:rPr lang="en-US" dirty="0"/>
                        <a:t>(Weak)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IPSec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(AES, Certificates)</a:t>
                      </a:r>
                    </a:p>
                    <a:p>
                      <a:pPr algn="ctr"/>
                      <a:r>
                        <a:rPr lang="en-US" dirty="0"/>
                        <a:t>(Strong)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SSL 3.0</a:t>
                      </a:r>
                    </a:p>
                    <a:p>
                      <a:pPr algn="ctr"/>
                      <a:r>
                        <a:rPr lang="en-US" dirty="0"/>
                        <a:t>(Weak)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IPSec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(AES, Certificates)</a:t>
                      </a:r>
                    </a:p>
                    <a:p>
                      <a:pPr algn="ctr"/>
                      <a:r>
                        <a:rPr lang="en-US" dirty="0"/>
                        <a:t>(Strong)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0432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E0B4C57-B51E-407E-88D8-78C5A2461545}"/>
              </a:ext>
            </a:extLst>
          </p:cNvPr>
          <p:cNvSpPr/>
          <p:nvPr/>
        </p:nvSpPr>
        <p:spPr>
          <a:xfrm>
            <a:off x="1571626" y="2014152"/>
            <a:ext cx="9324975" cy="11368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546E4-919B-41C9-9871-D3D8A03BA14C}"/>
              </a:ext>
            </a:extLst>
          </p:cNvPr>
          <p:cNvSpPr/>
          <p:nvPr/>
        </p:nvSpPr>
        <p:spPr>
          <a:xfrm>
            <a:off x="1571626" y="3150973"/>
            <a:ext cx="9324975" cy="11368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380F0-7257-4DEA-9952-4E6AB503095E}"/>
              </a:ext>
            </a:extLst>
          </p:cNvPr>
          <p:cNvSpPr/>
          <p:nvPr/>
        </p:nvSpPr>
        <p:spPr>
          <a:xfrm>
            <a:off x="1571626" y="4287794"/>
            <a:ext cx="9324975" cy="1136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60823646-654D-4BCD-9FA7-162ACE29CDEF}"/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45273cb4-0770-40e0-9765-6e5f9e4bbb32"/>
    <ds:schemaRef ds:uri="http://schemas.microsoft.com/office/infopath/2007/PartnerControls"/>
    <ds:schemaRef ds:uri="1140cf8d-de9c-4d99-8d2d-4e4f8725134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2611</TotalTime>
  <Words>220</Words>
  <Application>Microsoft Office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Network Security – What are VPNs</vt:lpstr>
      <vt:lpstr>Network Security – Remote Access VPN</vt:lpstr>
      <vt:lpstr>Network Security – Site-to-site VPN</vt:lpstr>
      <vt:lpstr>Network Security – Split-tunnel</vt:lpstr>
      <vt:lpstr>Network Security – Tunneling Protocols</vt:lpstr>
      <vt:lpstr>Network Security – Tunneling Protocols and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170</cp:revision>
  <dcterms:created xsi:type="dcterms:W3CDTF">2019-03-13T18:02:49Z</dcterms:created>
  <dcterms:modified xsi:type="dcterms:W3CDTF">2021-01-28T20:00:52Z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