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3"/>
  </p:notesMasterIdLst>
  <p:sldIdLst>
    <p:sldId id="256" r:id="rId5"/>
    <p:sldId id="317" r:id="rId6"/>
    <p:sldId id="318" r:id="rId7"/>
    <p:sldId id="319" r:id="rId8"/>
    <p:sldId id="320" r:id="rId9"/>
    <p:sldId id="321" r:id="rId10"/>
    <p:sldId id="322" r:id="rId11"/>
    <p:sldId id="3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77883"/>
  </p:normalViewPr>
  <p:slideViewPr>
    <p:cSldViewPr snapToGrid="0" snapToObjects="1">
      <p:cViewPr varScale="1">
        <p:scale>
          <a:sx n="52" d="100"/>
          <a:sy n="52" d="100"/>
        </p:scale>
        <p:origin x="536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2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Address Redundancy Protocol or CARP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68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88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5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3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Router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Personal_computer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://www.iconarchive.com/show/vista-hardware-devices-icons-by-icons-land/Home-Server-icon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User_icon_3.svg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hyperlink" Target="https://pixabay.com/en/firewall-fire-wall-computer-153179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User_%28computing%29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hyperlink" Target="https://en.wikipedia.org/wiki/File:User_icon_1.svg" TargetMode="External"/><Relationship Id="rId4" Type="http://schemas.openxmlformats.org/officeDocument/2006/relationships/hyperlink" Target="http://www.iconarchive.com/show/vista-hardware-devices-icons-by-icons-land/Home-Server-icon.html" TargetMode="Externa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lker.com/clipart-network-card.html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oadbalancer.org/blog/load-balancing-methods/" TargetMode="External"/><Relationship Id="rId5" Type="http://schemas.openxmlformats.org/officeDocument/2006/relationships/image" Target="../media/image15.png"/><Relationship Id="rId10" Type="http://schemas.openxmlformats.org/officeDocument/2006/relationships/hyperlink" Target="https://en.wikipedia.org/wiki/Personal_computer" TargetMode="External"/><Relationship Id="rId4" Type="http://schemas.openxmlformats.org/officeDocument/2006/relationships/hyperlink" Target="http://www.iconarchive.com/show/vista-hardware-devices-icons-by-icons-land/Home-Server-icon.html" TargetMode="Externa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lker.com/clipart-network-card.html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oadbalancer.org/blog/load-balancing-methods/" TargetMode="External"/><Relationship Id="rId5" Type="http://schemas.openxmlformats.org/officeDocument/2006/relationships/image" Target="../media/image15.png"/><Relationship Id="rId10" Type="http://schemas.openxmlformats.org/officeDocument/2006/relationships/hyperlink" Target="https://pixabay.com/en/yellow-triangle-border-exclamation-41037/" TargetMode="External"/><Relationship Id="rId4" Type="http://schemas.openxmlformats.org/officeDocument/2006/relationships/hyperlink" Target="http://www.iconarchive.com/show/vista-hardware-devices-icons-by-icons-land/Home-Server-icon.html" TargetMode="External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lker.com/clipart-network-card.html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oadbalancer.org/blog/load-balancing-methods/" TargetMode="External"/><Relationship Id="rId5" Type="http://schemas.openxmlformats.org/officeDocument/2006/relationships/image" Target="../media/image15.png"/><Relationship Id="rId10" Type="http://schemas.openxmlformats.org/officeDocument/2006/relationships/hyperlink" Target="http://inspiringhealth.org.uk/symptoms-conditions/stress-management-cornwall/overcoming-exam-stress/" TargetMode="External"/><Relationship Id="rId4" Type="http://schemas.openxmlformats.org/officeDocument/2006/relationships/hyperlink" Target="http://www.iconarchive.com/show/vista-hardware-devices-icons-by-icons-land/Home-Server-icon.html" TargetMode="Externa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lker.com/clipart-network-card.html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12" Type="http://schemas.openxmlformats.org/officeDocument/2006/relationships/hyperlink" Target="https://en.wikipedia.org/wiki/File:Red_X.sv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oadbalancer.org/blog/load-balancing-methods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hyperlink" Target="http://inspiringhealth.org.uk/symptoms-conditions/stress-management-cornwall/overcoming-exam-stress/" TargetMode="External"/><Relationship Id="rId4" Type="http://schemas.openxmlformats.org/officeDocument/2006/relationships/hyperlink" Target="http://www.iconarchive.com/show/vista-hardware-devices-icons-by-icons-land/Home-Server-icon.html" TargetMode="Externa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Network Security – Forward Proxies</a:t>
            </a:r>
          </a:p>
        </p:txBody>
      </p:sp>
      <p:pic>
        <p:nvPicPr>
          <p:cNvPr id="22" name="Picture 21" descr="A picture containing indoor&#10;&#10;Description automatically generated">
            <a:extLst>
              <a:ext uri="{FF2B5EF4-FFF2-40B4-BE49-F238E27FC236}">
                <a16:creationId xmlns:a16="http://schemas.microsoft.com/office/drawing/2014/main" id="{59F44C39-D31B-4586-9CB1-0A6C4CE35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099583" y="2940683"/>
            <a:ext cx="1336654" cy="1336654"/>
          </a:xfrm>
          <a:prstGeom prst="rect">
            <a:avLst/>
          </a:prstGeom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822BB325-310E-4D38-9330-E4980D245B66}"/>
              </a:ext>
            </a:extLst>
          </p:cNvPr>
          <p:cNvSpPr/>
          <p:nvPr/>
        </p:nvSpPr>
        <p:spPr>
          <a:xfrm>
            <a:off x="7885397" y="2399661"/>
            <a:ext cx="3552666" cy="245920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Adelle Sans"/>
            </a:endParaRPr>
          </a:p>
        </p:txBody>
      </p:sp>
      <p:pic>
        <p:nvPicPr>
          <p:cNvPr id="5" name="Picture 4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7A105CFD-89AA-48B3-ADBE-33F4CB20E2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6375" y="3070689"/>
            <a:ext cx="1076642" cy="1076642"/>
          </a:xfrm>
          <a:prstGeom prst="rect">
            <a:avLst/>
          </a:prstGeom>
        </p:spPr>
      </p:pic>
      <p:pic>
        <p:nvPicPr>
          <p:cNvPr id="30" name="Picture 29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BC3DFC3B-8A91-4551-BFCE-3B65C8FBC9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6375" y="4687644"/>
            <a:ext cx="1076642" cy="1076642"/>
          </a:xfrm>
          <a:prstGeom prst="rect">
            <a:avLst/>
          </a:prstGeom>
        </p:spPr>
      </p:pic>
      <p:pic>
        <p:nvPicPr>
          <p:cNvPr id="31" name="Picture 30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EF98428B-6485-4E86-B225-3FD0AB08CB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6375" y="1442070"/>
            <a:ext cx="1076642" cy="107664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E2BF6A-789E-4FDE-9752-92D796C98B44}"/>
              </a:ext>
            </a:extLst>
          </p:cNvPr>
          <p:cNvCxnSpPr/>
          <p:nvPr/>
        </p:nvCxnSpPr>
        <p:spPr>
          <a:xfrm>
            <a:off x="2431228" y="1990165"/>
            <a:ext cx="1668355" cy="108052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811D9A-7EFD-4997-BD8F-BD02142FB2D1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2431228" y="3609010"/>
            <a:ext cx="1668355" cy="1936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5CC351-34E2-4791-A53E-C1CC187B4D3D}"/>
              </a:ext>
            </a:extLst>
          </p:cNvPr>
          <p:cNvCxnSpPr>
            <a:cxnSpLocks/>
          </p:cNvCxnSpPr>
          <p:nvPr/>
        </p:nvCxnSpPr>
        <p:spPr>
          <a:xfrm flipV="1">
            <a:off x="2431228" y="4040754"/>
            <a:ext cx="1668355" cy="106912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35C5B5D-C231-48B5-B601-3F00A008628A}"/>
              </a:ext>
            </a:extLst>
          </p:cNvPr>
          <p:cNvSpPr/>
          <p:nvPr/>
        </p:nvSpPr>
        <p:spPr>
          <a:xfrm>
            <a:off x="107580" y="892886"/>
            <a:ext cx="5992009" cy="56477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A0C6F9-DE00-41F7-9D18-43645A7DE1A0}"/>
              </a:ext>
            </a:extLst>
          </p:cNvPr>
          <p:cNvSpPr txBox="1"/>
          <p:nvPr/>
        </p:nvSpPr>
        <p:spPr>
          <a:xfrm>
            <a:off x="2368641" y="3064324"/>
            <a:ext cx="162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/>
              </a:rPr>
              <a:t>Client Requests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C038F8-9F9E-435F-BC39-0A1AE860E64B}"/>
              </a:ext>
            </a:extLst>
          </p:cNvPr>
          <p:cNvCxnSpPr>
            <a:cxnSpLocks/>
          </p:cNvCxnSpPr>
          <p:nvPr/>
        </p:nvCxnSpPr>
        <p:spPr>
          <a:xfrm>
            <a:off x="6485293" y="3760795"/>
            <a:ext cx="259666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 descr="A picture containing indoor&#10;&#10;Description automatically generated">
            <a:extLst>
              <a:ext uri="{FF2B5EF4-FFF2-40B4-BE49-F238E27FC236}">
                <a16:creationId xmlns:a16="http://schemas.microsoft.com/office/drawing/2014/main" id="{4FDBE776-D6CF-414B-AAF9-4E26829AA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62904" y="3262085"/>
            <a:ext cx="918634" cy="91863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31524D1-D2D6-4316-81CB-D660E2260F5E}"/>
              </a:ext>
            </a:extLst>
          </p:cNvPr>
          <p:cNvSpPr txBox="1"/>
          <p:nvPr/>
        </p:nvSpPr>
        <p:spPr>
          <a:xfrm>
            <a:off x="6401888" y="3259040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/>
              </a:rPr>
              <a:t>New Request</a:t>
            </a:r>
          </a:p>
        </p:txBody>
      </p:sp>
      <p:pic>
        <p:nvPicPr>
          <p:cNvPr id="19" name="Picture 18" descr="Logo, icon&#10;&#10;Description automatically generated">
            <a:extLst>
              <a:ext uri="{FF2B5EF4-FFF2-40B4-BE49-F238E27FC236}">
                <a16:creationId xmlns:a16="http://schemas.microsoft.com/office/drawing/2014/main" id="{321C9E23-7E35-4217-A140-80CAC34BDB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rot="10800000" flipV="1">
            <a:off x="5228312" y="3433656"/>
            <a:ext cx="1175800" cy="79672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CECDA92-396C-4F28-B731-D1053D6A53C7}"/>
              </a:ext>
            </a:extLst>
          </p:cNvPr>
          <p:cNvSpPr txBox="1"/>
          <p:nvPr/>
        </p:nvSpPr>
        <p:spPr>
          <a:xfrm>
            <a:off x="8732853" y="2811554"/>
            <a:ext cx="185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/>
              </a:rPr>
              <a:t>Internet Resource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8FC9558-2650-4FF4-A97C-BBDBA45A6CD6}"/>
              </a:ext>
            </a:extLst>
          </p:cNvPr>
          <p:cNvCxnSpPr>
            <a:cxnSpLocks/>
          </p:cNvCxnSpPr>
          <p:nvPr/>
        </p:nvCxnSpPr>
        <p:spPr>
          <a:xfrm flipH="1">
            <a:off x="6508376" y="3953694"/>
            <a:ext cx="255050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AEED52C-4160-4015-974C-CE07DBA0AF4B}"/>
              </a:ext>
            </a:extLst>
          </p:cNvPr>
          <p:cNvCxnSpPr>
            <a:cxnSpLocks/>
          </p:cNvCxnSpPr>
          <p:nvPr/>
        </p:nvCxnSpPr>
        <p:spPr>
          <a:xfrm flipH="1">
            <a:off x="2368642" y="4297398"/>
            <a:ext cx="1730941" cy="9285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0D3D4AA-DECD-4558-80B9-476FDE56E90D}"/>
              </a:ext>
            </a:extLst>
          </p:cNvPr>
          <p:cNvCxnSpPr>
            <a:cxnSpLocks/>
          </p:cNvCxnSpPr>
          <p:nvPr/>
        </p:nvCxnSpPr>
        <p:spPr>
          <a:xfrm flipH="1">
            <a:off x="2374137" y="3803726"/>
            <a:ext cx="1622770" cy="1668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F22B3C-8670-45CF-B2E8-CE050DF08AB7}"/>
              </a:ext>
            </a:extLst>
          </p:cNvPr>
          <p:cNvCxnSpPr>
            <a:cxnSpLocks/>
          </p:cNvCxnSpPr>
          <p:nvPr/>
        </p:nvCxnSpPr>
        <p:spPr>
          <a:xfrm flipH="1" flipV="1">
            <a:off x="2368641" y="2246809"/>
            <a:ext cx="1566270" cy="89294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4EEC3C4-10EB-43F9-A474-CAE125E73472}"/>
              </a:ext>
            </a:extLst>
          </p:cNvPr>
          <p:cNvSpPr txBox="1"/>
          <p:nvPr/>
        </p:nvSpPr>
        <p:spPr>
          <a:xfrm>
            <a:off x="2780603" y="5516258"/>
            <a:ext cx="177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/>
              </a:rPr>
              <a:t>Internal Network</a:t>
            </a:r>
          </a:p>
        </p:txBody>
      </p:sp>
    </p:spTree>
    <p:extLst>
      <p:ext uri="{BB962C8B-B14F-4D97-AF65-F5344CB8AC3E}">
        <p14:creationId xmlns:p14="http://schemas.microsoft.com/office/powerpoint/2010/main" val="43354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42" grpId="0"/>
      <p:bldP spid="49" grpId="0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Network Security – Reverse Proxies</a:t>
            </a:r>
          </a:p>
        </p:txBody>
      </p:sp>
      <p:pic>
        <p:nvPicPr>
          <p:cNvPr id="22" name="Picture 21" descr="A picture containing indoor&#10;&#10;Description automatically generated">
            <a:extLst>
              <a:ext uri="{FF2B5EF4-FFF2-40B4-BE49-F238E27FC236}">
                <a16:creationId xmlns:a16="http://schemas.microsoft.com/office/drawing/2014/main" id="{59F44C39-D31B-4586-9CB1-0A6C4CE35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58325" y="3138443"/>
            <a:ext cx="981639" cy="981639"/>
          </a:xfrm>
          <a:prstGeom prst="rect">
            <a:avLst/>
          </a:prstGeom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822BB325-310E-4D38-9330-E4980D245B66}"/>
              </a:ext>
            </a:extLst>
          </p:cNvPr>
          <p:cNvSpPr/>
          <p:nvPr/>
        </p:nvSpPr>
        <p:spPr>
          <a:xfrm>
            <a:off x="8175857" y="2399661"/>
            <a:ext cx="3552666" cy="245920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Adelle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5C5B5D-C231-48B5-B601-3F00A008628A}"/>
              </a:ext>
            </a:extLst>
          </p:cNvPr>
          <p:cNvSpPr/>
          <p:nvPr/>
        </p:nvSpPr>
        <p:spPr>
          <a:xfrm>
            <a:off x="840313" y="1284411"/>
            <a:ext cx="5014025" cy="50424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C038F8-9F9E-435F-BC39-0A1AE860E64B}"/>
              </a:ext>
            </a:extLst>
          </p:cNvPr>
          <p:cNvCxnSpPr>
            <a:cxnSpLocks/>
          </p:cNvCxnSpPr>
          <p:nvPr/>
        </p:nvCxnSpPr>
        <p:spPr>
          <a:xfrm>
            <a:off x="8035755" y="3507837"/>
            <a:ext cx="917378" cy="0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31524D1-D2D6-4316-81CB-D660E2260F5E}"/>
              </a:ext>
            </a:extLst>
          </p:cNvPr>
          <p:cNvSpPr txBox="1"/>
          <p:nvPr/>
        </p:nvSpPr>
        <p:spPr>
          <a:xfrm>
            <a:off x="8557321" y="2029452"/>
            <a:ext cx="264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/>
              </a:rPr>
              <a:t>Outside resource requests</a:t>
            </a:r>
          </a:p>
        </p:txBody>
      </p:sp>
      <p:pic>
        <p:nvPicPr>
          <p:cNvPr id="14" name="Picture 13" descr="A picture containing tableware, dishware&#10;&#10;Description automatically generated">
            <a:extLst>
              <a:ext uri="{FF2B5EF4-FFF2-40B4-BE49-F238E27FC236}">
                <a16:creationId xmlns:a16="http://schemas.microsoft.com/office/drawing/2014/main" id="{46A8101F-4161-4119-A762-B82098D18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341305" y="2887303"/>
            <a:ext cx="965760" cy="965760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A587A40-A928-4F16-A964-C97418DBC8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627568" y="3805633"/>
            <a:ext cx="884410" cy="884410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128A82C-3AAC-48FB-8FD2-5401F2DE1C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553517" y="2572838"/>
            <a:ext cx="797345" cy="797345"/>
          </a:xfrm>
          <a:prstGeom prst="rect">
            <a:avLst/>
          </a:prstGeom>
        </p:spPr>
      </p:pic>
      <p:pic>
        <p:nvPicPr>
          <p:cNvPr id="38" name="Picture 37" descr="A picture containing indoor&#10;&#10;Description automatically generated">
            <a:extLst>
              <a:ext uri="{FF2B5EF4-FFF2-40B4-BE49-F238E27FC236}">
                <a16:creationId xmlns:a16="http://schemas.microsoft.com/office/drawing/2014/main" id="{41746595-5855-468E-9A26-9A13575C7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78992" y="1649572"/>
            <a:ext cx="1237731" cy="123773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8D0982F-909B-4EC6-9215-9B09080782F4}"/>
              </a:ext>
            </a:extLst>
          </p:cNvPr>
          <p:cNvSpPr txBox="1"/>
          <p:nvPr/>
        </p:nvSpPr>
        <p:spPr>
          <a:xfrm>
            <a:off x="8953133" y="3522586"/>
            <a:ext cx="9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elle Sans"/>
              </a:rPr>
              <a:t>Internet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9092F8-456D-4224-8160-166D9F176F7F}"/>
              </a:ext>
            </a:extLst>
          </p:cNvPr>
          <p:cNvSpPr txBox="1"/>
          <p:nvPr/>
        </p:nvSpPr>
        <p:spPr>
          <a:xfrm>
            <a:off x="2147502" y="5469894"/>
            <a:ext cx="177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/>
              </a:rPr>
              <a:t>Internal Network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9EA98DA-7CAC-4C90-B882-52757C550B9A}"/>
              </a:ext>
            </a:extLst>
          </p:cNvPr>
          <p:cNvSpPr/>
          <p:nvPr/>
        </p:nvSpPr>
        <p:spPr>
          <a:xfrm>
            <a:off x="5873675" y="2724461"/>
            <a:ext cx="2238228" cy="19655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A picture containing indoor&#10;&#10;Description automatically generated">
            <a:extLst>
              <a:ext uri="{FF2B5EF4-FFF2-40B4-BE49-F238E27FC236}">
                <a16:creationId xmlns:a16="http://schemas.microsoft.com/office/drawing/2014/main" id="{A7F303C2-C24A-42CA-90B0-A9EA75F3F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18496" y="2971510"/>
            <a:ext cx="1237731" cy="1237731"/>
          </a:xfrm>
          <a:prstGeom prst="rect">
            <a:avLst/>
          </a:prstGeom>
        </p:spPr>
      </p:pic>
      <p:pic>
        <p:nvPicPr>
          <p:cNvPr id="60" name="Picture 59" descr="A picture containing indoor&#10;&#10;Description automatically generated">
            <a:extLst>
              <a:ext uri="{FF2B5EF4-FFF2-40B4-BE49-F238E27FC236}">
                <a16:creationId xmlns:a16="http://schemas.microsoft.com/office/drawing/2014/main" id="{5C78A808-CFA2-47CB-88A2-4B46CC1AA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07903" y="4152518"/>
            <a:ext cx="1237731" cy="1237731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124C496-F632-438E-88DD-B26556FC0D47}"/>
              </a:ext>
            </a:extLst>
          </p:cNvPr>
          <p:cNvCxnSpPr>
            <a:cxnSpLocks/>
          </p:cNvCxnSpPr>
          <p:nvPr/>
        </p:nvCxnSpPr>
        <p:spPr>
          <a:xfrm>
            <a:off x="5077609" y="3516569"/>
            <a:ext cx="1240890" cy="0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67" descr="Chart&#10;&#10;Description automatically generated with medium confidence">
            <a:extLst>
              <a:ext uri="{FF2B5EF4-FFF2-40B4-BE49-F238E27FC236}">
                <a16:creationId xmlns:a16="http://schemas.microsoft.com/office/drawing/2014/main" id="{534A6E62-8843-4764-9C08-E76F8B6E30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600208" y="3223889"/>
            <a:ext cx="544407" cy="1088813"/>
          </a:xfrm>
          <a:prstGeom prst="rect">
            <a:avLst/>
          </a:prstGeom>
        </p:spPr>
      </p:pic>
      <p:pic>
        <p:nvPicPr>
          <p:cNvPr id="69" name="Picture 68" descr="Chart&#10;&#10;Description automatically generated with medium confidence">
            <a:extLst>
              <a:ext uri="{FF2B5EF4-FFF2-40B4-BE49-F238E27FC236}">
                <a16:creationId xmlns:a16="http://schemas.microsoft.com/office/drawing/2014/main" id="{711B5FB0-745B-41B8-A3A5-C8851AF905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774092" y="3209748"/>
            <a:ext cx="544407" cy="1088813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E6E7FC0-0DBA-40AD-BBB2-D9D852D39304}"/>
              </a:ext>
            </a:extLst>
          </p:cNvPr>
          <p:cNvCxnSpPr>
            <a:cxnSpLocks/>
          </p:cNvCxnSpPr>
          <p:nvPr/>
        </p:nvCxnSpPr>
        <p:spPr>
          <a:xfrm>
            <a:off x="3557333" y="2655245"/>
            <a:ext cx="1380603" cy="817933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ADD99C3-8FED-4EC0-83F5-95F2522547B8}"/>
              </a:ext>
            </a:extLst>
          </p:cNvPr>
          <p:cNvCxnSpPr>
            <a:cxnSpLocks/>
          </p:cNvCxnSpPr>
          <p:nvPr/>
        </p:nvCxnSpPr>
        <p:spPr>
          <a:xfrm flipV="1">
            <a:off x="3557333" y="3555554"/>
            <a:ext cx="1297647" cy="17609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12D9F46-8D54-4185-819C-9F39A9960A83}"/>
              </a:ext>
            </a:extLst>
          </p:cNvPr>
          <p:cNvCxnSpPr>
            <a:cxnSpLocks/>
          </p:cNvCxnSpPr>
          <p:nvPr/>
        </p:nvCxnSpPr>
        <p:spPr>
          <a:xfrm flipV="1">
            <a:off x="3641474" y="3602691"/>
            <a:ext cx="1285869" cy="1312682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49EF823-E15E-423C-8A3A-959D22005A60}"/>
              </a:ext>
            </a:extLst>
          </p:cNvPr>
          <p:cNvCxnSpPr>
            <a:cxnSpLocks/>
          </p:cNvCxnSpPr>
          <p:nvPr/>
        </p:nvCxnSpPr>
        <p:spPr>
          <a:xfrm flipV="1">
            <a:off x="3831790" y="3706965"/>
            <a:ext cx="1219877" cy="1261687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D4F6F78-7553-4889-9646-4440E5D8AA4C}"/>
              </a:ext>
            </a:extLst>
          </p:cNvPr>
          <p:cNvCxnSpPr>
            <a:cxnSpLocks/>
          </p:cNvCxnSpPr>
          <p:nvPr/>
        </p:nvCxnSpPr>
        <p:spPr>
          <a:xfrm>
            <a:off x="3583791" y="2421458"/>
            <a:ext cx="1379447" cy="917442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F65062-402E-48EB-8920-39FBDD235DAE}"/>
              </a:ext>
            </a:extLst>
          </p:cNvPr>
          <p:cNvCxnSpPr>
            <a:cxnSpLocks/>
          </p:cNvCxnSpPr>
          <p:nvPr/>
        </p:nvCxnSpPr>
        <p:spPr>
          <a:xfrm>
            <a:off x="3539234" y="3469031"/>
            <a:ext cx="1342204" cy="414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0E568C9-E39E-41F2-95FC-63A35BFFCBDC}"/>
              </a:ext>
            </a:extLst>
          </p:cNvPr>
          <p:cNvCxnSpPr>
            <a:cxnSpLocks/>
          </p:cNvCxnSpPr>
          <p:nvPr/>
        </p:nvCxnSpPr>
        <p:spPr>
          <a:xfrm>
            <a:off x="7575830" y="3602691"/>
            <a:ext cx="1200054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4B187B-4CEB-4121-9F67-2E5E5F340045}"/>
              </a:ext>
            </a:extLst>
          </p:cNvPr>
          <p:cNvCxnSpPr>
            <a:cxnSpLocks/>
          </p:cNvCxnSpPr>
          <p:nvPr/>
        </p:nvCxnSpPr>
        <p:spPr>
          <a:xfrm>
            <a:off x="5051667" y="3590375"/>
            <a:ext cx="1240890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8ADEF3C-7382-4E19-8AC2-F0A90529E6E2}"/>
              </a:ext>
            </a:extLst>
          </p:cNvPr>
          <p:cNvSpPr txBox="1"/>
          <p:nvPr/>
        </p:nvSpPr>
        <p:spPr>
          <a:xfrm>
            <a:off x="6699145" y="223679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/>
              </a:rPr>
              <a:t>DMZ</a:t>
            </a:r>
          </a:p>
        </p:txBody>
      </p:sp>
    </p:spTree>
    <p:extLst>
      <p:ext uri="{BB962C8B-B14F-4D97-AF65-F5344CB8AC3E}">
        <p14:creationId xmlns:p14="http://schemas.microsoft.com/office/powerpoint/2010/main" val="272616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42" grpId="0"/>
      <p:bldP spid="44" grpId="0"/>
      <p:bldP spid="56" grpId="0"/>
      <p:bldP spid="57" grpId="0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F43A3E-26F5-4709-B381-D7CB11EB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Network Security – Proxy Consideration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19263C-24C5-48B9-A959-97B088BA7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877996"/>
              </p:ext>
            </p:extLst>
          </p:nvPr>
        </p:nvGraphicFramePr>
        <p:xfrm>
          <a:off x="1376860" y="1644823"/>
          <a:ext cx="9101090" cy="33574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50545">
                  <a:extLst>
                    <a:ext uri="{9D8B030D-6E8A-4147-A177-3AD203B41FA5}">
                      <a16:colId xmlns:a16="http://schemas.microsoft.com/office/drawing/2014/main" val="4157754524"/>
                    </a:ext>
                  </a:extLst>
                </a:gridCol>
                <a:gridCol w="4550545">
                  <a:extLst>
                    <a:ext uri="{9D8B030D-6E8A-4147-A177-3AD203B41FA5}">
                      <a16:colId xmlns:a16="http://schemas.microsoft.com/office/drawing/2014/main" val="25678361"/>
                    </a:ext>
                  </a:extLst>
                </a:gridCol>
              </a:tblGrid>
              <a:tr h="8393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delle Sans"/>
                        </a:rPr>
                        <a:t>Forward Proxies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delle Sans"/>
                        </a:rPr>
                        <a:t>Reverse Proxies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657"/>
                  </a:ext>
                </a:extLst>
              </a:tr>
              <a:tr h="8393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Provides proxy services to a client or group of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Provides proxy services to a server or group of servers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233555"/>
                  </a:ext>
                </a:extLst>
              </a:tr>
              <a:tr h="8393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Control internal access requests to Internet-based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Control external access requests to internal server-based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25237"/>
                  </a:ext>
                </a:extLst>
              </a:tr>
              <a:tr h="8393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339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1B69C81-6AD6-4B70-8BC2-1BA4ABD29D68}"/>
              </a:ext>
            </a:extLst>
          </p:cNvPr>
          <p:cNvSpPr/>
          <p:nvPr/>
        </p:nvSpPr>
        <p:spPr>
          <a:xfrm>
            <a:off x="1376860" y="2388200"/>
            <a:ext cx="9101090" cy="9251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C7965-1EC7-4DD1-B151-A475D56C3593}"/>
              </a:ext>
            </a:extLst>
          </p:cNvPr>
          <p:cNvSpPr/>
          <p:nvPr/>
        </p:nvSpPr>
        <p:spPr>
          <a:xfrm>
            <a:off x="1376860" y="3329492"/>
            <a:ext cx="9101090" cy="8283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1ADE4B-6524-4CD3-AF2D-63087473B28D}"/>
              </a:ext>
            </a:extLst>
          </p:cNvPr>
          <p:cNvSpPr/>
          <p:nvPr/>
        </p:nvSpPr>
        <p:spPr>
          <a:xfrm>
            <a:off x="1376860" y="4157831"/>
            <a:ext cx="9101090" cy="8283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0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Network Security – Load Balancing</a:t>
            </a:r>
          </a:p>
        </p:txBody>
      </p:sp>
      <p:pic>
        <p:nvPicPr>
          <p:cNvPr id="38" name="Picture 37" descr="A picture containing indoor&#10;&#10;Description automatically generated">
            <a:extLst>
              <a:ext uri="{FF2B5EF4-FFF2-40B4-BE49-F238E27FC236}">
                <a16:creationId xmlns:a16="http://schemas.microsoft.com/office/drawing/2014/main" id="{41746595-5855-468E-9A26-9A13575C7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15051" y="4688270"/>
            <a:ext cx="1237731" cy="123773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09092F8-456D-4224-8160-166D9F176F7F}"/>
              </a:ext>
            </a:extLst>
          </p:cNvPr>
          <p:cNvSpPr txBox="1"/>
          <p:nvPr/>
        </p:nvSpPr>
        <p:spPr>
          <a:xfrm>
            <a:off x="4799685" y="2244139"/>
            <a:ext cx="78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elle Sans"/>
              </a:rPr>
              <a:t>NIC 1</a:t>
            </a:r>
          </a:p>
        </p:txBody>
      </p:sp>
      <p:pic>
        <p:nvPicPr>
          <p:cNvPr id="59" name="Picture 58" descr="A picture containing indoor&#10;&#10;Description automatically generated">
            <a:extLst>
              <a:ext uri="{FF2B5EF4-FFF2-40B4-BE49-F238E27FC236}">
                <a16:creationId xmlns:a16="http://schemas.microsoft.com/office/drawing/2014/main" id="{A7F303C2-C24A-42CA-90B0-A9EA75F3F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20539" y="4688269"/>
            <a:ext cx="1237731" cy="1237731"/>
          </a:xfrm>
          <a:prstGeom prst="rect">
            <a:avLst/>
          </a:prstGeom>
        </p:spPr>
      </p:pic>
      <p:pic>
        <p:nvPicPr>
          <p:cNvPr id="60" name="Picture 59" descr="A picture containing indoor&#10;&#10;Description automatically generated">
            <a:extLst>
              <a:ext uri="{FF2B5EF4-FFF2-40B4-BE49-F238E27FC236}">
                <a16:creationId xmlns:a16="http://schemas.microsoft.com/office/drawing/2014/main" id="{5C78A808-CFA2-47CB-88A2-4B46CC1AA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66344" y="4665508"/>
            <a:ext cx="1237731" cy="1237731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12D9F46-8D54-4185-819C-9F39A9960A83}"/>
              </a:ext>
            </a:extLst>
          </p:cNvPr>
          <p:cNvCxnSpPr>
            <a:cxnSpLocks/>
          </p:cNvCxnSpPr>
          <p:nvPr/>
        </p:nvCxnSpPr>
        <p:spPr>
          <a:xfrm flipV="1">
            <a:off x="4437003" y="3490455"/>
            <a:ext cx="359142" cy="1070787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picture containing text, electronics, projector, screenshot&#10;&#10;Description automatically generated">
            <a:extLst>
              <a:ext uri="{FF2B5EF4-FFF2-40B4-BE49-F238E27FC236}">
                <a16:creationId xmlns:a16="http://schemas.microsoft.com/office/drawing/2014/main" id="{0BF53F17-2E81-4F2C-9369-5D7470AFCE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6909" t="25132" r="9242" b="17607"/>
          <a:stretch/>
        </p:blipFill>
        <p:spPr>
          <a:xfrm>
            <a:off x="5369384" y="1251071"/>
            <a:ext cx="2056372" cy="915854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1AA23101-8983-4EA4-888B-ECDC113E18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46745" y="2484799"/>
            <a:ext cx="1505513" cy="915854"/>
          </a:xfrm>
          <a:prstGeom prst="rect">
            <a:avLst/>
          </a:prstGeom>
        </p:spPr>
      </p:pic>
      <p:pic>
        <p:nvPicPr>
          <p:cNvPr id="31" name="Picture 30" descr="A picture containing shape&#10;&#10;Description automatically generated">
            <a:extLst>
              <a:ext uri="{FF2B5EF4-FFF2-40B4-BE49-F238E27FC236}">
                <a16:creationId xmlns:a16="http://schemas.microsoft.com/office/drawing/2014/main" id="{17485B0A-0090-4E5D-BB85-2CE99789F3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877738" y="2495133"/>
            <a:ext cx="1505513" cy="915854"/>
          </a:xfrm>
          <a:prstGeom prst="rect">
            <a:avLst/>
          </a:prstGeom>
        </p:spPr>
      </p:pic>
      <p:pic>
        <p:nvPicPr>
          <p:cNvPr id="32" name="Picture 31" descr="A picture containing indoor&#10;&#10;Description automatically generated">
            <a:extLst>
              <a:ext uri="{FF2B5EF4-FFF2-40B4-BE49-F238E27FC236}">
                <a16:creationId xmlns:a16="http://schemas.microsoft.com/office/drawing/2014/main" id="{88EDB983-019E-40EA-B212-0878BDC10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90253" y="4700956"/>
            <a:ext cx="1237731" cy="123773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499864C-1174-4BC7-BE26-1DE9CD7AE694}"/>
              </a:ext>
            </a:extLst>
          </p:cNvPr>
          <p:cNvSpPr txBox="1"/>
          <p:nvPr/>
        </p:nvSpPr>
        <p:spPr>
          <a:xfrm>
            <a:off x="7352782" y="2242540"/>
            <a:ext cx="78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elle Sans"/>
              </a:rPr>
              <a:t>NIC 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72C605-BBE2-481A-8955-524105B01B67}"/>
              </a:ext>
            </a:extLst>
          </p:cNvPr>
          <p:cNvCxnSpPr>
            <a:cxnSpLocks/>
          </p:cNvCxnSpPr>
          <p:nvPr/>
        </p:nvCxnSpPr>
        <p:spPr>
          <a:xfrm flipH="1" flipV="1">
            <a:off x="4943689" y="3558381"/>
            <a:ext cx="411639" cy="1002861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44F858-737A-4A68-BEE5-9E08AEF63432}"/>
              </a:ext>
            </a:extLst>
          </p:cNvPr>
          <p:cNvCxnSpPr>
            <a:cxnSpLocks/>
          </p:cNvCxnSpPr>
          <p:nvPr/>
        </p:nvCxnSpPr>
        <p:spPr>
          <a:xfrm flipV="1">
            <a:off x="5615683" y="3478914"/>
            <a:ext cx="1622765" cy="1186594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E1BEAB4-EE27-410E-B453-884F6250BF17}"/>
              </a:ext>
            </a:extLst>
          </p:cNvPr>
          <p:cNvCxnSpPr>
            <a:cxnSpLocks/>
          </p:cNvCxnSpPr>
          <p:nvPr/>
        </p:nvCxnSpPr>
        <p:spPr>
          <a:xfrm flipV="1">
            <a:off x="6992471" y="3599416"/>
            <a:ext cx="363989" cy="919523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5F3D1E-C9FF-469F-B37E-A8ABF7C0294F}"/>
              </a:ext>
            </a:extLst>
          </p:cNvPr>
          <p:cNvCxnSpPr>
            <a:cxnSpLocks/>
          </p:cNvCxnSpPr>
          <p:nvPr/>
        </p:nvCxnSpPr>
        <p:spPr>
          <a:xfrm flipH="1" flipV="1">
            <a:off x="5080816" y="3504919"/>
            <a:ext cx="1513622" cy="1160589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721607-CC3D-4E95-80EC-AC22957F0079}"/>
              </a:ext>
            </a:extLst>
          </p:cNvPr>
          <p:cNvCxnSpPr>
            <a:cxnSpLocks/>
          </p:cNvCxnSpPr>
          <p:nvPr/>
        </p:nvCxnSpPr>
        <p:spPr>
          <a:xfrm flipH="1" flipV="1">
            <a:off x="7924576" y="3515253"/>
            <a:ext cx="181430" cy="1003686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33D4FBB-EEAD-4B08-9F04-E4AFF303934E}"/>
              </a:ext>
            </a:extLst>
          </p:cNvPr>
          <p:cNvSpPr txBox="1"/>
          <p:nvPr/>
        </p:nvSpPr>
        <p:spPr>
          <a:xfrm>
            <a:off x="3207719" y="2768394"/>
            <a:ext cx="78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elle Sans"/>
              </a:rPr>
              <a:t>Active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522E74-AE29-4789-92D4-ECD61A4177F7}"/>
              </a:ext>
            </a:extLst>
          </p:cNvPr>
          <p:cNvSpPr txBox="1"/>
          <p:nvPr/>
        </p:nvSpPr>
        <p:spPr>
          <a:xfrm>
            <a:off x="8727121" y="2768394"/>
            <a:ext cx="78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elle Sans"/>
              </a:rPr>
              <a:t>Active</a:t>
            </a:r>
          </a:p>
        </p:txBody>
      </p:sp>
      <p:pic>
        <p:nvPicPr>
          <p:cNvPr id="64" name="Picture 63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9EABACDB-CDD3-4EE9-8C1F-569A0667EF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301679" y="1092999"/>
            <a:ext cx="1076642" cy="1076642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AF5A444-C27C-4192-9068-9DFB36716F9D}"/>
              </a:ext>
            </a:extLst>
          </p:cNvPr>
          <p:cNvCxnSpPr>
            <a:cxnSpLocks/>
          </p:cNvCxnSpPr>
          <p:nvPr/>
        </p:nvCxnSpPr>
        <p:spPr>
          <a:xfrm flipH="1">
            <a:off x="2786231" y="1550337"/>
            <a:ext cx="2294585" cy="0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D647726-22E1-482D-B3CE-B3B9F9C27ED8}"/>
              </a:ext>
            </a:extLst>
          </p:cNvPr>
          <p:cNvSpPr txBox="1"/>
          <p:nvPr/>
        </p:nvSpPr>
        <p:spPr>
          <a:xfrm>
            <a:off x="2926582" y="1128872"/>
            <a:ext cx="236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IP Address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0A4373-600A-4AA3-B96F-C8DC32D4329F}"/>
              </a:ext>
            </a:extLst>
          </p:cNvPr>
          <p:cNvSpPr txBox="1"/>
          <p:nvPr/>
        </p:nvSpPr>
        <p:spPr>
          <a:xfrm>
            <a:off x="3074172" y="1613740"/>
            <a:ext cx="147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10.10.10.100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C582CF-5F97-4DE3-B4E9-C649FEF28019}"/>
              </a:ext>
            </a:extLst>
          </p:cNvPr>
          <p:cNvSpPr txBox="1"/>
          <p:nvPr/>
        </p:nvSpPr>
        <p:spPr>
          <a:xfrm>
            <a:off x="8447670" y="2363216"/>
            <a:ext cx="164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172.16.100.10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D9BD04-BD55-4C02-8C7D-0E08EA93197B}"/>
              </a:ext>
            </a:extLst>
          </p:cNvPr>
          <p:cNvSpPr txBox="1"/>
          <p:nvPr/>
        </p:nvSpPr>
        <p:spPr>
          <a:xfrm>
            <a:off x="2648168" y="2397389"/>
            <a:ext cx="164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192.168.123.34</a:t>
            </a:r>
          </a:p>
        </p:txBody>
      </p:sp>
    </p:spTree>
    <p:extLst>
      <p:ext uri="{BB962C8B-B14F-4D97-AF65-F5344CB8AC3E}">
        <p14:creationId xmlns:p14="http://schemas.microsoft.com/office/powerpoint/2010/main" val="136721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34" grpId="0"/>
      <p:bldP spid="67" grpId="0"/>
      <p:bldP spid="70" grpId="0"/>
      <p:bldP spid="70" grpId="1"/>
      <p:bldP spid="71" grpId="0"/>
      <p:bldP spid="7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Network Security – Load Balancing</a:t>
            </a:r>
          </a:p>
        </p:txBody>
      </p:sp>
      <p:pic>
        <p:nvPicPr>
          <p:cNvPr id="38" name="Picture 37" descr="A picture containing indoor&#10;&#10;Description automatically generated">
            <a:extLst>
              <a:ext uri="{FF2B5EF4-FFF2-40B4-BE49-F238E27FC236}">
                <a16:creationId xmlns:a16="http://schemas.microsoft.com/office/drawing/2014/main" id="{41746595-5855-468E-9A26-9A13575C7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15051" y="4688270"/>
            <a:ext cx="1237731" cy="123773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09092F8-456D-4224-8160-166D9F176F7F}"/>
              </a:ext>
            </a:extLst>
          </p:cNvPr>
          <p:cNvSpPr txBox="1"/>
          <p:nvPr/>
        </p:nvSpPr>
        <p:spPr>
          <a:xfrm>
            <a:off x="4799685" y="2244139"/>
            <a:ext cx="78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elle Sans"/>
              </a:rPr>
              <a:t>NIC 1</a:t>
            </a:r>
          </a:p>
        </p:txBody>
      </p:sp>
      <p:pic>
        <p:nvPicPr>
          <p:cNvPr id="59" name="Picture 58" descr="A picture containing indoor&#10;&#10;Description automatically generated">
            <a:extLst>
              <a:ext uri="{FF2B5EF4-FFF2-40B4-BE49-F238E27FC236}">
                <a16:creationId xmlns:a16="http://schemas.microsoft.com/office/drawing/2014/main" id="{A7F303C2-C24A-42CA-90B0-A9EA75F3F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20539" y="4688269"/>
            <a:ext cx="1237731" cy="1237731"/>
          </a:xfrm>
          <a:prstGeom prst="rect">
            <a:avLst/>
          </a:prstGeom>
        </p:spPr>
      </p:pic>
      <p:pic>
        <p:nvPicPr>
          <p:cNvPr id="60" name="Picture 59" descr="A picture containing indoor&#10;&#10;Description automatically generated">
            <a:extLst>
              <a:ext uri="{FF2B5EF4-FFF2-40B4-BE49-F238E27FC236}">
                <a16:creationId xmlns:a16="http://schemas.microsoft.com/office/drawing/2014/main" id="{5C78A808-CFA2-47CB-88A2-4B46CC1AA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66344" y="4665508"/>
            <a:ext cx="1237731" cy="1237731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12D9F46-8D54-4185-819C-9F39A9960A83}"/>
              </a:ext>
            </a:extLst>
          </p:cNvPr>
          <p:cNvCxnSpPr>
            <a:cxnSpLocks/>
          </p:cNvCxnSpPr>
          <p:nvPr/>
        </p:nvCxnSpPr>
        <p:spPr>
          <a:xfrm flipV="1">
            <a:off x="4437003" y="3490455"/>
            <a:ext cx="359142" cy="1070787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picture containing text, electronics, projector, screenshot&#10;&#10;Description automatically generated">
            <a:extLst>
              <a:ext uri="{FF2B5EF4-FFF2-40B4-BE49-F238E27FC236}">
                <a16:creationId xmlns:a16="http://schemas.microsoft.com/office/drawing/2014/main" id="{0BF53F17-2E81-4F2C-9369-5D7470AFCE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6909" t="25132" r="9242" b="17607"/>
          <a:stretch/>
        </p:blipFill>
        <p:spPr>
          <a:xfrm>
            <a:off x="5326759" y="1237847"/>
            <a:ext cx="2056372" cy="915854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1AA23101-8983-4EA4-888B-ECDC113E18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46745" y="2484799"/>
            <a:ext cx="1505513" cy="915854"/>
          </a:xfrm>
          <a:prstGeom prst="rect">
            <a:avLst/>
          </a:prstGeom>
        </p:spPr>
      </p:pic>
      <p:pic>
        <p:nvPicPr>
          <p:cNvPr id="31" name="Picture 30" descr="A picture containing shape&#10;&#10;Description automatically generated">
            <a:extLst>
              <a:ext uri="{FF2B5EF4-FFF2-40B4-BE49-F238E27FC236}">
                <a16:creationId xmlns:a16="http://schemas.microsoft.com/office/drawing/2014/main" id="{17485B0A-0090-4E5D-BB85-2CE99789F3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877738" y="2495133"/>
            <a:ext cx="1505513" cy="915854"/>
          </a:xfrm>
          <a:prstGeom prst="rect">
            <a:avLst/>
          </a:prstGeom>
        </p:spPr>
      </p:pic>
      <p:pic>
        <p:nvPicPr>
          <p:cNvPr id="32" name="Picture 31" descr="A picture containing indoor&#10;&#10;Description automatically generated">
            <a:extLst>
              <a:ext uri="{FF2B5EF4-FFF2-40B4-BE49-F238E27FC236}">
                <a16:creationId xmlns:a16="http://schemas.microsoft.com/office/drawing/2014/main" id="{88EDB983-019E-40EA-B212-0878BDC10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90253" y="4700956"/>
            <a:ext cx="1237731" cy="123773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499864C-1174-4BC7-BE26-1DE9CD7AE694}"/>
              </a:ext>
            </a:extLst>
          </p:cNvPr>
          <p:cNvSpPr txBox="1"/>
          <p:nvPr/>
        </p:nvSpPr>
        <p:spPr>
          <a:xfrm>
            <a:off x="7352782" y="2242540"/>
            <a:ext cx="78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elle Sans"/>
              </a:rPr>
              <a:t>NIC 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72C605-BBE2-481A-8955-524105B01B67}"/>
              </a:ext>
            </a:extLst>
          </p:cNvPr>
          <p:cNvCxnSpPr>
            <a:cxnSpLocks/>
          </p:cNvCxnSpPr>
          <p:nvPr/>
        </p:nvCxnSpPr>
        <p:spPr>
          <a:xfrm flipH="1" flipV="1">
            <a:off x="5077609" y="3490455"/>
            <a:ext cx="1518724" cy="1070787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5F3D1E-C9FF-469F-B37E-A8ABF7C0294F}"/>
              </a:ext>
            </a:extLst>
          </p:cNvPr>
          <p:cNvCxnSpPr>
            <a:cxnSpLocks/>
          </p:cNvCxnSpPr>
          <p:nvPr/>
        </p:nvCxnSpPr>
        <p:spPr>
          <a:xfrm flipH="1" flipV="1">
            <a:off x="5339404" y="3429000"/>
            <a:ext cx="2513858" cy="1096105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33D4FBB-EEAD-4B08-9F04-E4AFF303934E}"/>
              </a:ext>
            </a:extLst>
          </p:cNvPr>
          <p:cNvSpPr txBox="1"/>
          <p:nvPr/>
        </p:nvSpPr>
        <p:spPr>
          <a:xfrm>
            <a:off x="3207719" y="2768394"/>
            <a:ext cx="78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elle Sans"/>
              </a:rPr>
              <a:t>Active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522E74-AE29-4789-92D4-ECD61A4177F7}"/>
              </a:ext>
            </a:extLst>
          </p:cNvPr>
          <p:cNvSpPr txBox="1"/>
          <p:nvPr/>
        </p:nvSpPr>
        <p:spPr>
          <a:xfrm>
            <a:off x="8727120" y="2768394"/>
            <a:ext cx="95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elle Sans"/>
              </a:rPr>
              <a:t>Passive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7AD206-9825-495B-A1D0-6BB406E4BC13}"/>
              </a:ext>
            </a:extLst>
          </p:cNvPr>
          <p:cNvCxnSpPr>
            <a:cxnSpLocks/>
          </p:cNvCxnSpPr>
          <p:nvPr/>
        </p:nvCxnSpPr>
        <p:spPr>
          <a:xfrm flipH="1" flipV="1">
            <a:off x="4992419" y="3527680"/>
            <a:ext cx="109394" cy="1033562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A314B111-ACA0-4537-B9DB-2C553FD19D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468204" y="2740498"/>
            <a:ext cx="541470" cy="47428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BFF2367-0501-46E1-AD5A-98D72B7610BC}"/>
              </a:ext>
            </a:extLst>
          </p:cNvPr>
          <p:cNvSpPr txBox="1"/>
          <p:nvPr/>
        </p:nvSpPr>
        <p:spPr>
          <a:xfrm>
            <a:off x="8727120" y="2767310"/>
            <a:ext cx="95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elle Sans"/>
              </a:rPr>
              <a:t>Active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A0B193-57D4-4AFE-B3D3-C4D9985FC30A}"/>
              </a:ext>
            </a:extLst>
          </p:cNvPr>
          <p:cNvSpPr txBox="1"/>
          <p:nvPr/>
        </p:nvSpPr>
        <p:spPr>
          <a:xfrm>
            <a:off x="2984596" y="2768394"/>
            <a:ext cx="113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elle Sans"/>
              </a:rPr>
              <a:t>Offline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08B47B-E595-4CE7-BBD7-AEBEFBC45CC3}"/>
              </a:ext>
            </a:extLst>
          </p:cNvPr>
          <p:cNvCxnSpPr>
            <a:cxnSpLocks/>
          </p:cNvCxnSpPr>
          <p:nvPr/>
        </p:nvCxnSpPr>
        <p:spPr>
          <a:xfrm flipV="1">
            <a:off x="6180482" y="3534505"/>
            <a:ext cx="1172300" cy="943704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88A675-A7C1-4A60-A70D-802D10BA6114}"/>
              </a:ext>
            </a:extLst>
          </p:cNvPr>
          <p:cNvCxnSpPr>
            <a:cxnSpLocks/>
          </p:cNvCxnSpPr>
          <p:nvPr/>
        </p:nvCxnSpPr>
        <p:spPr>
          <a:xfrm flipH="1" flipV="1">
            <a:off x="7727394" y="3534505"/>
            <a:ext cx="387663" cy="1005159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BDB96E9-B2C0-4A22-8B80-D64EADA1F9EF}"/>
              </a:ext>
            </a:extLst>
          </p:cNvPr>
          <p:cNvCxnSpPr>
            <a:cxnSpLocks/>
          </p:cNvCxnSpPr>
          <p:nvPr/>
        </p:nvCxnSpPr>
        <p:spPr>
          <a:xfrm flipV="1">
            <a:off x="4482948" y="3514675"/>
            <a:ext cx="2607241" cy="1186281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A981B70-217A-4CFF-BC78-9312ACACCFF7}"/>
              </a:ext>
            </a:extLst>
          </p:cNvPr>
          <p:cNvCxnSpPr>
            <a:cxnSpLocks/>
          </p:cNvCxnSpPr>
          <p:nvPr/>
        </p:nvCxnSpPr>
        <p:spPr>
          <a:xfrm flipV="1">
            <a:off x="7061848" y="3534505"/>
            <a:ext cx="451485" cy="972051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7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63" grpId="0"/>
      <p:bldP spid="63" grpId="1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Network Security – Load Balancing Scheduling</a:t>
            </a:r>
          </a:p>
        </p:txBody>
      </p:sp>
      <p:pic>
        <p:nvPicPr>
          <p:cNvPr id="38" name="Picture 37" descr="A picture containing indoor&#10;&#10;Description automatically generated">
            <a:extLst>
              <a:ext uri="{FF2B5EF4-FFF2-40B4-BE49-F238E27FC236}">
                <a16:creationId xmlns:a16="http://schemas.microsoft.com/office/drawing/2014/main" id="{41746595-5855-468E-9A26-9A13575C7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15051" y="4688270"/>
            <a:ext cx="1237731" cy="123773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09092F8-456D-4224-8160-166D9F176F7F}"/>
              </a:ext>
            </a:extLst>
          </p:cNvPr>
          <p:cNvSpPr txBox="1"/>
          <p:nvPr/>
        </p:nvSpPr>
        <p:spPr>
          <a:xfrm>
            <a:off x="4799685" y="2244139"/>
            <a:ext cx="78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elle Sans"/>
              </a:rPr>
              <a:t>NIC 1</a:t>
            </a:r>
          </a:p>
        </p:txBody>
      </p:sp>
      <p:pic>
        <p:nvPicPr>
          <p:cNvPr id="59" name="Picture 58" descr="A picture containing indoor&#10;&#10;Description automatically generated">
            <a:extLst>
              <a:ext uri="{FF2B5EF4-FFF2-40B4-BE49-F238E27FC236}">
                <a16:creationId xmlns:a16="http://schemas.microsoft.com/office/drawing/2014/main" id="{A7F303C2-C24A-42CA-90B0-A9EA75F3F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20539" y="4688269"/>
            <a:ext cx="1237731" cy="1237731"/>
          </a:xfrm>
          <a:prstGeom prst="rect">
            <a:avLst/>
          </a:prstGeom>
        </p:spPr>
      </p:pic>
      <p:pic>
        <p:nvPicPr>
          <p:cNvPr id="60" name="Picture 59" descr="A picture containing indoor&#10;&#10;Description automatically generated">
            <a:extLst>
              <a:ext uri="{FF2B5EF4-FFF2-40B4-BE49-F238E27FC236}">
                <a16:creationId xmlns:a16="http://schemas.microsoft.com/office/drawing/2014/main" id="{5C78A808-CFA2-47CB-88A2-4B46CC1AA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66344" y="4665508"/>
            <a:ext cx="1237731" cy="1237731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12D9F46-8D54-4185-819C-9F39A9960A83}"/>
              </a:ext>
            </a:extLst>
          </p:cNvPr>
          <p:cNvCxnSpPr>
            <a:cxnSpLocks/>
          </p:cNvCxnSpPr>
          <p:nvPr/>
        </p:nvCxnSpPr>
        <p:spPr>
          <a:xfrm flipV="1">
            <a:off x="4437003" y="3490455"/>
            <a:ext cx="359142" cy="1070787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picture containing text, electronics, projector, screenshot&#10;&#10;Description automatically generated">
            <a:extLst>
              <a:ext uri="{FF2B5EF4-FFF2-40B4-BE49-F238E27FC236}">
                <a16:creationId xmlns:a16="http://schemas.microsoft.com/office/drawing/2014/main" id="{0BF53F17-2E81-4F2C-9369-5D7470AFCE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6909" t="25132" r="9242" b="17607"/>
          <a:stretch/>
        </p:blipFill>
        <p:spPr>
          <a:xfrm>
            <a:off x="5201031" y="1226755"/>
            <a:ext cx="2056372" cy="915854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1AA23101-8983-4EA4-888B-ECDC113E18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46745" y="2484799"/>
            <a:ext cx="1505513" cy="915854"/>
          </a:xfrm>
          <a:prstGeom prst="rect">
            <a:avLst/>
          </a:prstGeom>
        </p:spPr>
      </p:pic>
      <p:pic>
        <p:nvPicPr>
          <p:cNvPr id="31" name="Picture 30" descr="A picture containing shape&#10;&#10;Description automatically generated">
            <a:extLst>
              <a:ext uri="{FF2B5EF4-FFF2-40B4-BE49-F238E27FC236}">
                <a16:creationId xmlns:a16="http://schemas.microsoft.com/office/drawing/2014/main" id="{17485B0A-0090-4E5D-BB85-2CE99789F3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877738" y="2495133"/>
            <a:ext cx="1505513" cy="915854"/>
          </a:xfrm>
          <a:prstGeom prst="rect">
            <a:avLst/>
          </a:prstGeom>
        </p:spPr>
      </p:pic>
      <p:pic>
        <p:nvPicPr>
          <p:cNvPr id="32" name="Picture 31" descr="A picture containing indoor&#10;&#10;Description automatically generated">
            <a:extLst>
              <a:ext uri="{FF2B5EF4-FFF2-40B4-BE49-F238E27FC236}">
                <a16:creationId xmlns:a16="http://schemas.microsoft.com/office/drawing/2014/main" id="{88EDB983-019E-40EA-B212-0878BDC10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90253" y="4700956"/>
            <a:ext cx="1237731" cy="123773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499864C-1174-4BC7-BE26-1DE9CD7AE694}"/>
              </a:ext>
            </a:extLst>
          </p:cNvPr>
          <p:cNvSpPr txBox="1"/>
          <p:nvPr/>
        </p:nvSpPr>
        <p:spPr>
          <a:xfrm>
            <a:off x="7352782" y="2242540"/>
            <a:ext cx="78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elle Sans"/>
              </a:rPr>
              <a:t>NIC 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72C605-BBE2-481A-8955-524105B01B67}"/>
              </a:ext>
            </a:extLst>
          </p:cNvPr>
          <p:cNvCxnSpPr>
            <a:cxnSpLocks/>
          </p:cNvCxnSpPr>
          <p:nvPr/>
        </p:nvCxnSpPr>
        <p:spPr>
          <a:xfrm flipH="1" flipV="1">
            <a:off x="5077609" y="3490455"/>
            <a:ext cx="1518724" cy="1070787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33D4FBB-EEAD-4B08-9F04-E4AFF303934E}"/>
              </a:ext>
            </a:extLst>
          </p:cNvPr>
          <p:cNvSpPr txBox="1"/>
          <p:nvPr/>
        </p:nvSpPr>
        <p:spPr>
          <a:xfrm>
            <a:off x="3207719" y="2768394"/>
            <a:ext cx="78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elle Sans"/>
              </a:rPr>
              <a:t>Active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522E74-AE29-4789-92D4-ECD61A4177F7}"/>
              </a:ext>
            </a:extLst>
          </p:cNvPr>
          <p:cNvSpPr txBox="1"/>
          <p:nvPr/>
        </p:nvSpPr>
        <p:spPr>
          <a:xfrm>
            <a:off x="8727120" y="2768394"/>
            <a:ext cx="95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elle Sans"/>
              </a:rPr>
              <a:t>Active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88A675-A7C1-4A60-A70D-802D10BA6114}"/>
              </a:ext>
            </a:extLst>
          </p:cNvPr>
          <p:cNvCxnSpPr>
            <a:cxnSpLocks/>
          </p:cNvCxnSpPr>
          <p:nvPr/>
        </p:nvCxnSpPr>
        <p:spPr>
          <a:xfrm flipH="1" flipV="1">
            <a:off x="7727394" y="3534505"/>
            <a:ext cx="387663" cy="1005159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BDB96E9-B2C0-4A22-8B80-D64EADA1F9EF}"/>
              </a:ext>
            </a:extLst>
          </p:cNvPr>
          <p:cNvCxnSpPr>
            <a:cxnSpLocks/>
          </p:cNvCxnSpPr>
          <p:nvPr/>
        </p:nvCxnSpPr>
        <p:spPr>
          <a:xfrm flipV="1">
            <a:off x="5486598" y="3514676"/>
            <a:ext cx="1603591" cy="1108021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26DBE82-AC6C-481C-BBDA-D3BB09AE2AB5}"/>
              </a:ext>
            </a:extLst>
          </p:cNvPr>
          <p:cNvSpPr txBox="1"/>
          <p:nvPr/>
        </p:nvSpPr>
        <p:spPr>
          <a:xfrm>
            <a:off x="1355667" y="1858732"/>
            <a:ext cx="150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elle Sans"/>
              </a:rPr>
              <a:t>Round Robin</a:t>
            </a:r>
          </a:p>
        </p:txBody>
      </p:sp>
      <p:pic>
        <p:nvPicPr>
          <p:cNvPr id="6" name="Picture 5" descr="A close - up of a dart board&#10;&#10;Description automatically generated with low confidence">
            <a:extLst>
              <a:ext uri="{FF2B5EF4-FFF2-40B4-BE49-F238E27FC236}">
                <a16:creationId xmlns:a16="http://schemas.microsoft.com/office/drawing/2014/main" id="{B8F7204E-D36B-4EE5-A6C3-F7BE4CB9D2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95843" y="2244226"/>
            <a:ext cx="2107382" cy="12704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43C6292-5E4B-4853-B327-7C4255AE5663}"/>
              </a:ext>
            </a:extLst>
          </p:cNvPr>
          <p:cNvSpPr txBox="1"/>
          <p:nvPr/>
        </p:nvSpPr>
        <p:spPr>
          <a:xfrm>
            <a:off x="844629" y="3888291"/>
            <a:ext cx="251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elle Sans"/>
              </a:rPr>
              <a:t>Weighted Round Robin</a:t>
            </a:r>
          </a:p>
        </p:txBody>
      </p:sp>
    </p:spTree>
    <p:extLst>
      <p:ext uri="{BB962C8B-B14F-4D97-AF65-F5344CB8AC3E}">
        <p14:creationId xmlns:p14="http://schemas.microsoft.com/office/powerpoint/2010/main" val="188477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81" y="-21891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Network Security – Load Balancing Scheduling</a:t>
            </a:r>
          </a:p>
        </p:txBody>
      </p:sp>
      <p:pic>
        <p:nvPicPr>
          <p:cNvPr id="38" name="Picture 37" descr="A picture containing indoor&#10;&#10;Description automatically generated">
            <a:extLst>
              <a:ext uri="{FF2B5EF4-FFF2-40B4-BE49-F238E27FC236}">
                <a16:creationId xmlns:a16="http://schemas.microsoft.com/office/drawing/2014/main" id="{41746595-5855-468E-9A26-9A13575C7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27408" y="4688270"/>
            <a:ext cx="1237731" cy="123773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09092F8-456D-4224-8160-166D9F176F7F}"/>
              </a:ext>
            </a:extLst>
          </p:cNvPr>
          <p:cNvSpPr txBox="1"/>
          <p:nvPr/>
        </p:nvSpPr>
        <p:spPr>
          <a:xfrm>
            <a:off x="4812042" y="2244139"/>
            <a:ext cx="78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elle Sans"/>
              </a:rPr>
              <a:t>NIC 1</a:t>
            </a:r>
          </a:p>
        </p:txBody>
      </p:sp>
      <p:pic>
        <p:nvPicPr>
          <p:cNvPr id="59" name="Picture 58" descr="A picture containing indoor&#10;&#10;Description automatically generated">
            <a:extLst>
              <a:ext uri="{FF2B5EF4-FFF2-40B4-BE49-F238E27FC236}">
                <a16:creationId xmlns:a16="http://schemas.microsoft.com/office/drawing/2014/main" id="{A7F303C2-C24A-42CA-90B0-A9EA75F3F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32896" y="4688269"/>
            <a:ext cx="1237731" cy="1237731"/>
          </a:xfrm>
          <a:prstGeom prst="rect">
            <a:avLst/>
          </a:prstGeom>
        </p:spPr>
      </p:pic>
      <p:pic>
        <p:nvPicPr>
          <p:cNvPr id="60" name="Picture 59" descr="A picture containing indoor&#10;&#10;Description automatically generated">
            <a:extLst>
              <a:ext uri="{FF2B5EF4-FFF2-40B4-BE49-F238E27FC236}">
                <a16:creationId xmlns:a16="http://schemas.microsoft.com/office/drawing/2014/main" id="{5C78A808-CFA2-47CB-88A2-4B46CC1AA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78701" y="4665508"/>
            <a:ext cx="1237731" cy="1237731"/>
          </a:xfrm>
          <a:prstGeom prst="rect">
            <a:avLst/>
          </a:prstGeom>
        </p:spPr>
      </p:pic>
      <p:pic>
        <p:nvPicPr>
          <p:cNvPr id="5" name="Picture 4" descr="A picture containing text, electronics, projector, screenshot&#10;&#10;Description automatically generated">
            <a:extLst>
              <a:ext uri="{FF2B5EF4-FFF2-40B4-BE49-F238E27FC236}">
                <a16:creationId xmlns:a16="http://schemas.microsoft.com/office/drawing/2014/main" id="{0BF53F17-2E81-4F2C-9369-5D7470AFCE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6909" t="25132" r="9242" b="17607"/>
          <a:stretch/>
        </p:blipFill>
        <p:spPr>
          <a:xfrm>
            <a:off x="5213388" y="1226755"/>
            <a:ext cx="2056372" cy="915854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1AA23101-8983-4EA4-888B-ECDC113E18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59102" y="2484799"/>
            <a:ext cx="1505513" cy="915854"/>
          </a:xfrm>
          <a:prstGeom prst="rect">
            <a:avLst/>
          </a:prstGeom>
        </p:spPr>
      </p:pic>
      <p:pic>
        <p:nvPicPr>
          <p:cNvPr id="31" name="Picture 30" descr="A picture containing shape&#10;&#10;Description automatically generated">
            <a:extLst>
              <a:ext uri="{FF2B5EF4-FFF2-40B4-BE49-F238E27FC236}">
                <a16:creationId xmlns:a16="http://schemas.microsoft.com/office/drawing/2014/main" id="{17485B0A-0090-4E5D-BB85-2CE99789F3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890095" y="2495133"/>
            <a:ext cx="1505513" cy="915854"/>
          </a:xfrm>
          <a:prstGeom prst="rect">
            <a:avLst/>
          </a:prstGeom>
        </p:spPr>
      </p:pic>
      <p:pic>
        <p:nvPicPr>
          <p:cNvPr id="32" name="Picture 31" descr="A picture containing indoor&#10;&#10;Description automatically generated">
            <a:extLst>
              <a:ext uri="{FF2B5EF4-FFF2-40B4-BE49-F238E27FC236}">
                <a16:creationId xmlns:a16="http://schemas.microsoft.com/office/drawing/2014/main" id="{88EDB983-019E-40EA-B212-0878BDC10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02610" y="4700956"/>
            <a:ext cx="1237731" cy="123773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499864C-1174-4BC7-BE26-1DE9CD7AE694}"/>
              </a:ext>
            </a:extLst>
          </p:cNvPr>
          <p:cNvSpPr txBox="1"/>
          <p:nvPr/>
        </p:nvSpPr>
        <p:spPr>
          <a:xfrm>
            <a:off x="7365139" y="2242540"/>
            <a:ext cx="78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elle Sans"/>
              </a:rPr>
              <a:t>NIC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3D4FBB-EEAD-4B08-9F04-E4AFF303934E}"/>
              </a:ext>
            </a:extLst>
          </p:cNvPr>
          <p:cNvSpPr txBox="1"/>
          <p:nvPr/>
        </p:nvSpPr>
        <p:spPr>
          <a:xfrm>
            <a:off x="3220076" y="2768394"/>
            <a:ext cx="78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elle Sans"/>
              </a:rPr>
              <a:t>Active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522E74-AE29-4789-92D4-ECD61A4177F7}"/>
              </a:ext>
            </a:extLst>
          </p:cNvPr>
          <p:cNvSpPr txBox="1"/>
          <p:nvPr/>
        </p:nvSpPr>
        <p:spPr>
          <a:xfrm>
            <a:off x="8739477" y="2768394"/>
            <a:ext cx="95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elle Sans"/>
              </a:rPr>
              <a:t>Active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88A675-A7C1-4A60-A70D-802D10BA6114}"/>
              </a:ext>
            </a:extLst>
          </p:cNvPr>
          <p:cNvCxnSpPr>
            <a:cxnSpLocks/>
          </p:cNvCxnSpPr>
          <p:nvPr/>
        </p:nvCxnSpPr>
        <p:spPr>
          <a:xfrm flipH="1" flipV="1">
            <a:off x="7739751" y="3534505"/>
            <a:ext cx="387663" cy="1005159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BDB96E9-B2C0-4A22-8B80-D64EADA1F9EF}"/>
              </a:ext>
            </a:extLst>
          </p:cNvPr>
          <p:cNvCxnSpPr>
            <a:cxnSpLocks/>
          </p:cNvCxnSpPr>
          <p:nvPr/>
        </p:nvCxnSpPr>
        <p:spPr>
          <a:xfrm flipV="1">
            <a:off x="5498955" y="3514676"/>
            <a:ext cx="1603591" cy="1108021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A981B70-217A-4CFF-BC78-9312ACACCFF7}"/>
              </a:ext>
            </a:extLst>
          </p:cNvPr>
          <p:cNvCxnSpPr>
            <a:cxnSpLocks/>
          </p:cNvCxnSpPr>
          <p:nvPr/>
        </p:nvCxnSpPr>
        <p:spPr>
          <a:xfrm flipV="1">
            <a:off x="7074205" y="3534505"/>
            <a:ext cx="451485" cy="972051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26DBE82-AC6C-481C-BBDA-D3BB09AE2AB5}"/>
              </a:ext>
            </a:extLst>
          </p:cNvPr>
          <p:cNvSpPr txBox="1"/>
          <p:nvPr/>
        </p:nvSpPr>
        <p:spPr>
          <a:xfrm>
            <a:off x="1161804" y="1856391"/>
            <a:ext cx="190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elle Sans"/>
              </a:rPr>
              <a:t>Least Connection</a:t>
            </a:r>
          </a:p>
        </p:txBody>
      </p:sp>
      <p:pic>
        <p:nvPicPr>
          <p:cNvPr id="6" name="Picture 5" descr="A close - up of a dart board&#10;&#10;Description automatically generated with low confidence">
            <a:extLst>
              <a:ext uri="{FF2B5EF4-FFF2-40B4-BE49-F238E27FC236}">
                <a16:creationId xmlns:a16="http://schemas.microsoft.com/office/drawing/2014/main" id="{B8F7204E-D36B-4EE5-A6C3-F7BE4CB9D2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08200" y="2244226"/>
            <a:ext cx="2107382" cy="12704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43C6292-5E4B-4853-B327-7C4255AE5663}"/>
              </a:ext>
            </a:extLst>
          </p:cNvPr>
          <p:cNvSpPr txBox="1"/>
          <p:nvPr/>
        </p:nvSpPr>
        <p:spPr>
          <a:xfrm>
            <a:off x="519481" y="3692358"/>
            <a:ext cx="310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elle Sans"/>
              </a:rPr>
              <a:t>Weighted Lease Connection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10AFB6-3637-46E3-9975-07A79BF35B71}"/>
              </a:ext>
            </a:extLst>
          </p:cNvPr>
          <p:cNvCxnSpPr>
            <a:cxnSpLocks/>
          </p:cNvCxnSpPr>
          <p:nvPr/>
        </p:nvCxnSpPr>
        <p:spPr>
          <a:xfrm flipH="1">
            <a:off x="2475858" y="5259307"/>
            <a:ext cx="1026752" cy="0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AC31B7B-D00F-4F71-B076-D28625121BBF}"/>
              </a:ext>
            </a:extLst>
          </p:cNvPr>
          <p:cNvSpPr txBox="1"/>
          <p:nvPr/>
        </p:nvSpPr>
        <p:spPr>
          <a:xfrm>
            <a:off x="1410842" y="5060915"/>
            <a:ext cx="12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elle Sans"/>
              </a:rPr>
              <a:t>Not Busy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1B6CA-132F-4FE2-960A-2210BA11A024}"/>
              </a:ext>
            </a:extLst>
          </p:cNvPr>
          <p:cNvSpPr txBox="1"/>
          <p:nvPr/>
        </p:nvSpPr>
        <p:spPr>
          <a:xfrm>
            <a:off x="5193251" y="6026017"/>
            <a:ext cx="248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elle Sans"/>
              </a:rPr>
              <a:t>Connection Heavy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F2FA83-D3B4-43E1-AF32-D44A3ABB4B37}"/>
              </a:ext>
            </a:extLst>
          </p:cNvPr>
          <p:cNvCxnSpPr>
            <a:cxnSpLocks/>
          </p:cNvCxnSpPr>
          <p:nvPr/>
        </p:nvCxnSpPr>
        <p:spPr>
          <a:xfrm flipH="1" flipV="1">
            <a:off x="4738875" y="3483065"/>
            <a:ext cx="644345" cy="1108022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24C92E-F82A-4000-82C7-0A3DB7A18914}"/>
              </a:ext>
            </a:extLst>
          </p:cNvPr>
          <p:cNvCxnSpPr>
            <a:cxnSpLocks/>
          </p:cNvCxnSpPr>
          <p:nvPr/>
        </p:nvCxnSpPr>
        <p:spPr>
          <a:xfrm flipH="1" flipV="1">
            <a:off x="5061047" y="3549669"/>
            <a:ext cx="1611215" cy="1038034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123348-7891-417F-94AF-05E6A16A74E7}"/>
              </a:ext>
            </a:extLst>
          </p:cNvPr>
          <p:cNvCxnSpPr>
            <a:cxnSpLocks/>
          </p:cNvCxnSpPr>
          <p:nvPr/>
        </p:nvCxnSpPr>
        <p:spPr>
          <a:xfrm flipH="1" flipV="1">
            <a:off x="5599106" y="3531787"/>
            <a:ext cx="2328527" cy="1159605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ABADE1F-479F-4DAA-A150-9A6AEB0458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175433" y="4622697"/>
            <a:ext cx="516883" cy="516883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742C04A9-812D-4DCA-9FE5-ACCF02E3FD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446936" y="4659413"/>
            <a:ext cx="516883" cy="516883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E14BD32F-72DB-4C69-A3DB-6A3F157C6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601195" y="4674698"/>
            <a:ext cx="516883" cy="516883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EAC95EA-7FA1-4101-A4F0-FD0FDFEAA23D}"/>
              </a:ext>
            </a:extLst>
          </p:cNvPr>
          <p:cNvCxnSpPr>
            <a:cxnSpLocks/>
          </p:cNvCxnSpPr>
          <p:nvPr/>
        </p:nvCxnSpPr>
        <p:spPr>
          <a:xfrm flipV="1">
            <a:off x="4268086" y="3441814"/>
            <a:ext cx="391018" cy="1145889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46D82B-350A-440F-823E-A011ADFF4B39}"/>
              </a:ext>
            </a:extLst>
          </p:cNvPr>
          <p:cNvCxnSpPr>
            <a:cxnSpLocks/>
          </p:cNvCxnSpPr>
          <p:nvPr/>
        </p:nvCxnSpPr>
        <p:spPr>
          <a:xfrm flipV="1">
            <a:off x="4565897" y="3508169"/>
            <a:ext cx="2397922" cy="1158887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29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26C0F0B-080E-4EE5-A4C7-29D48CFCB42C}"/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3032</TotalTime>
  <Words>152</Words>
  <Application>Microsoft Office PowerPoint</Application>
  <PresentationFormat>Widescreen</PresentationFormat>
  <Paragraphs>59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Adelle Sans</vt:lpstr>
      <vt:lpstr>Adelle Sans SemiBold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Network Security – Forward Proxies</vt:lpstr>
      <vt:lpstr>Network Security – Reverse Proxies</vt:lpstr>
      <vt:lpstr>Network Security – Proxy Consideration</vt:lpstr>
      <vt:lpstr>Network Security – Load Balancing</vt:lpstr>
      <vt:lpstr>Network Security – Load Balancing</vt:lpstr>
      <vt:lpstr>Network Security – Load Balancing Scheduling</vt:lpstr>
      <vt:lpstr>Network Security – Load Balancing Scheduling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223</cp:revision>
  <dcterms:created xsi:type="dcterms:W3CDTF">2019-03-13T18:02:49Z</dcterms:created>
  <dcterms:modified xsi:type="dcterms:W3CDTF">2021-03-15T13:12:37Z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