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1"/>
  </p:notesMasterIdLst>
  <p:sldIdLst>
    <p:sldId id="256" r:id="rId5"/>
    <p:sldId id="310" r:id="rId6"/>
    <p:sldId id="312" r:id="rId7"/>
    <p:sldId id="313" r:id="rId8"/>
    <p:sldId id="316" r:id="rId9"/>
    <p:sldId id="31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310"/>
            <p14:sldId id="312"/>
            <p14:sldId id="313"/>
            <p14:sldId id="316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7"/>
    <p:restoredTop sz="77883"/>
  </p:normalViewPr>
  <p:slideViewPr>
    <p:cSldViewPr snapToGrid="0" snapToObjects="1">
      <p:cViewPr varScale="1">
        <p:scale>
          <a:sx n="89" d="100"/>
          <a:sy n="89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36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Coordination of a complex operation involving many people, facilities, or supplies.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91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Coordination of a complex operation involving many people, facilities, or supplies.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70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Coordination of a complex operation involving many people, facilities, or supplies.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0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Coordination of a complex operation involving many people, facilities, or supplies.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6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pixabay.com/en/firewall-computer-internet-network-156010/" TargetMode="Externa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hyperlink" Target="https://en.wikipedia.org/wiki/File:Red_Checkmark.svg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://www.pngall.com/laptop-png" TargetMode="Externa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hyperlink" Target="https://pixabay.com/en/list-checkbox-checked-tick-note-147904/" TargetMode="External"/><Relationship Id="rId5" Type="http://schemas.openxmlformats.org/officeDocument/2006/relationships/hyperlink" Target="https://pixabay.com/en/firewall-computer-internet-network-156010/" TargetMode="External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hyperlink" Target="http://www.iconarchive.com/show/vista-hardware-devices-icons-by-icons-land/Home-Server-icon.html" TargetMode="External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hyperlink" Target="https://en.wikipedia.org/wiki/File:Red_X.svg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://www.pngall.com/laptop-png" TargetMode="Externa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hyperlink" Target="https://pixabay.com/illustrations/quality-hook-check-mark-ticked-off-500950/" TargetMode="External"/><Relationship Id="rId5" Type="http://schemas.openxmlformats.org/officeDocument/2006/relationships/hyperlink" Target="https://pixabay.com/en/firewall-computer-internet-network-156010/" TargetMode="External"/><Relationship Id="rId10" Type="http://schemas.openxmlformats.org/officeDocument/2006/relationships/image" Target="../media/image15.png"/><Relationship Id="rId4" Type="http://schemas.microsoft.com/office/2007/relationships/hdphoto" Target="../media/hdphoto1.wdp"/><Relationship Id="rId9" Type="http://schemas.openxmlformats.org/officeDocument/2006/relationships/hyperlink" Target="https://pixabay.com/en/database-data-storage-information-309919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hyperlink" Target="http://www.pngall.com/laptop-p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hyperlink" Target="https://pixabay.com/en/firewall-computer-internet-network-156010/" TargetMode="External"/><Relationship Id="rId4" Type="http://schemas.microsoft.com/office/2007/relationships/hdphoto" Target="../media/hdphoto1.wdp"/><Relationship Id="rId9" Type="http://schemas.openxmlformats.org/officeDocument/2006/relationships/hyperlink" Target="https://pixabay.com/en/database-data-storage-information-309919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hyperlink" Target="https://sathisharthars.wordpress.com/2014/07/07/evade-windows-firewall-by-ssh-tunneling-using-metasploit/" TargetMode="External"/><Relationship Id="rId18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hyperlink" Target="http://www.pngall.com/laptop-png" TargetMode="External"/><Relationship Id="rId12" Type="http://schemas.openxmlformats.org/officeDocument/2006/relationships/image" Target="../media/image19.png"/><Relationship Id="rId17" Type="http://schemas.openxmlformats.org/officeDocument/2006/relationships/hyperlink" Target="http://www.motc.gov.qa/en/courses/ms-azure-apps-infrastructure-developer-track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hyperlink" Target="http://www.clker.com/clipart-network-card.html" TargetMode="External"/><Relationship Id="rId5" Type="http://schemas.openxmlformats.org/officeDocument/2006/relationships/hyperlink" Target="https://pixabay.com/en/firewall-computer-internet-network-156010/" TargetMode="External"/><Relationship Id="rId15" Type="http://schemas.openxmlformats.org/officeDocument/2006/relationships/hyperlink" Target="https://about.gitlab.com/solutions/aws/" TargetMode="External"/><Relationship Id="rId10" Type="http://schemas.openxmlformats.org/officeDocument/2006/relationships/image" Target="../media/image18.png"/><Relationship Id="rId19" Type="http://schemas.openxmlformats.org/officeDocument/2006/relationships/hyperlink" Target="https://www.inteldig.com/2018/05/tutorial-de-google-cloud-platform-como-comenzar-con-google-app-engine-y-otros/" TargetMode="External"/><Relationship Id="rId4" Type="http://schemas.microsoft.com/office/2007/relationships/hdphoto" Target="../media/hdphoto1.wdp"/><Relationship Id="rId9" Type="http://schemas.openxmlformats.org/officeDocument/2006/relationships/hyperlink" Target="https://en.wikipedia.org/wiki/Personal_computer" TargetMode="External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Firewalls - Stateless</a:t>
            </a:r>
          </a:p>
        </p:txBody>
      </p:sp>
      <p:pic>
        <p:nvPicPr>
          <p:cNvPr id="4" name="Content Placeholder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9182A84-80C5-4018-803B-767B99005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00455" y="2387403"/>
            <a:ext cx="2602722" cy="1301361"/>
          </a:xfrm>
        </p:spPr>
      </p:pic>
      <p:sp>
        <p:nvSpPr>
          <p:cNvPr id="5" name="Cloud 4">
            <a:extLst>
              <a:ext uri="{FF2B5EF4-FFF2-40B4-BE49-F238E27FC236}">
                <a16:creationId xmlns:a16="http://schemas.microsoft.com/office/drawing/2014/main" id="{0314D580-E273-4DB3-8403-E6D165BED6AF}"/>
              </a:ext>
            </a:extLst>
          </p:cNvPr>
          <p:cNvSpPr/>
          <p:nvPr/>
        </p:nvSpPr>
        <p:spPr>
          <a:xfrm>
            <a:off x="527114" y="2040866"/>
            <a:ext cx="2947596" cy="20762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6E41D4-2BC0-4E3A-A678-3D18E634C963}"/>
              </a:ext>
            </a:extLst>
          </p:cNvPr>
          <p:cNvCxnSpPr>
            <a:cxnSpLocks/>
          </p:cNvCxnSpPr>
          <p:nvPr/>
        </p:nvCxnSpPr>
        <p:spPr>
          <a:xfrm>
            <a:off x="3606810" y="3045016"/>
            <a:ext cx="857614" cy="120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2B5D37D-9CBE-4C01-B4D0-0F5CBB2717A3}"/>
              </a:ext>
            </a:extLst>
          </p:cNvPr>
          <p:cNvSpPr txBox="1"/>
          <p:nvPr/>
        </p:nvSpPr>
        <p:spPr>
          <a:xfrm>
            <a:off x="4776384" y="3596166"/>
            <a:ext cx="2452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Source IP 10.10.10.10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FD1A2E-B449-400D-AF97-8B47B89CE606}"/>
              </a:ext>
            </a:extLst>
          </p:cNvPr>
          <p:cNvSpPr txBox="1"/>
          <p:nvPr/>
        </p:nvSpPr>
        <p:spPr>
          <a:xfrm>
            <a:off x="4528017" y="4099498"/>
            <a:ext cx="2947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Destination IP 10.10.10.10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5671E5-3B7A-4987-ACAD-29E8DE65556A}"/>
              </a:ext>
            </a:extLst>
          </p:cNvPr>
          <p:cNvSpPr txBox="1"/>
          <p:nvPr/>
        </p:nvSpPr>
        <p:spPr>
          <a:xfrm>
            <a:off x="5119058" y="4706053"/>
            <a:ext cx="1765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Port 443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ED532B-2810-4A6A-A19C-3534D3448715}"/>
              </a:ext>
            </a:extLst>
          </p:cNvPr>
          <p:cNvSpPr txBox="1"/>
          <p:nvPr/>
        </p:nvSpPr>
        <p:spPr>
          <a:xfrm>
            <a:off x="467789" y="2752679"/>
            <a:ext cx="2947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Network A</a:t>
            </a: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71A20011-34EF-48A9-B361-1828A1AC00A6}"/>
              </a:ext>
            </a:extLst>
          </p:cNvPr>
          <p:cNvSpPr/>
          <p:nvPr/>
        </p:nvSpPr>
        <p:spPr>
          <a:xfrm>
            <a:off x="8853853" y="2083898"/>
            <a:ext cx="2947596" cy="20762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1A653-A52D-4138-BDD3-A2E585B290DA}"/>
              </a:ext>
            </a:extLst>
          </p:cNvPr>
          <p:cNvSpPr txBox="1"/>
          <p:nvPr/>
        </p:nvSpPr>
        <p:spPr>
          <a:xfrm>
            <a:off x="8853853" y="2853417"/>
            <a:ext cx="2947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Network B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A67EC4-138A-4A82-A2A1-5B1FE234135B}"/>
              </a:ext>
            </a:extLst>
          </p:cNvPr>
          <p:cNvCxnSpPr>
            <a:cxnSpLocks/>
          </p:cNvCxnSpPr>
          <p:nvPr/>
        </p:nvCxnSpPr>
        <p:spPr>
          <a:xfrm>
            <a:off x="7530353" y="3032978"/>
            <a:ext cx="1132075" cy="120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6D8DCF1-58A0-4F53-9E53-66DD56B24434}"/>
              </a:ext>
            </a:extLst>
          </p:cNvPr>
          <p:cNvSpPr txBox="1"/>
          <p:nvPr/>
        </p:nvSpPr>
        <p:spPr>
          <a:xfrm>
            <a:off x="4868313" y="1736703"/>
            <a:ext cx="2452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Stateless Firewall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17EAE7-0877-4003-B23C-11FBCA794B09}"/>
              </a:ext>
            </a:extLst>
          </p:cNvPr>
          <p:cNvSpPr txBox="1"/>
          <p:nvPr/>
        </p:nvSpPr>
        <p:spPr>
          <a:xfrm>
            <a:off x="4868313" y="2105795"/>
            <a:ext cx="2452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(Packet Filtering)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103C66-32F1-490A-9B8F-11CAB9A17369}"/>
              </a:ext>
            </a:extLst>
          </p:cNvPr>
          <p:cNvCxnSpPr>
            <a:cxnSpLocks/>
          </p:cNvCxnSpPr>
          <p:nvPr/>
        </p:nvCxnSpPr>
        <p:spPr>
          <a:xfrm flipH="1">
            <a:off x="3606810" y="3243640"/>
            <a:ext cx="8130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4C399F-4DE9-4558-B65A-21D39584B117}"/>
              </a:ext>
            </a:extLst>
          </p:cNvPr>
          <p:cNvCxnSpPr>
            <a:cxnSpLocks/>
          </p:cNvCxnSpPr>
          <p:nvPr/>
        </p:nvCxnSpPr>
        <p:spPr>
          <a:xfrm flipH="1">
            <a:off x="7530354" y="3283704"/>
            <a:ext cx="10219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29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7" grpId="0"/>
      <p:bldP spid="18" grpId="0"/>
      <p:bldP spid="19" grpId="0"/>
      <p:bldP spid="20" grpId="0" animBg="1"/>
      <p:bldP spid="21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Firewalls - Stateful</a:t>
            </a:r>
          </a:p>
        </p:txBody>
      </p:sp>
      <p:pic>
        <p:nvPicPr>
          <p:cNvPr id="4" name="Content Placeholder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9182A84-80C5-4018-803B-767B99005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00455" y="2387403"/>
            <a:ext cx="2602722" cy="1301361"/>
          </a:xfrm>
        </p:spPr>
      </p:pic>
      <p:sp>
        <p:nvSpPr>
          <p:cNvPr id="5" name="Cloud 4">
            <a:extLst>
              <a:ext uri="{FF2B5EF4-FFF2-40B4-BE49-F238E27FC236}">
                <a16:creationId xmlns:a16="http://schemas.microsoft.com/office/drawing/2014/main" id="{0314D580-E273-4DB3-8403-E6D165BED6AF}"/>
              </a:ext>
            </a:extLst>
          </p:cNvPr>
          <p:cNvSpPr/>
          <p:nvPr/>
        </p:nvSpPr>
        <p:spPr>
          <a:xfrm>
            <a:off x="527114" y="2040866"/>
            <a:ext cx="2947596" cy="20762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6E41D4-2BC0-4E3A-A678-3D18E634C963}"/>
              </a:ext>
            </a:extLst>
          </p:cNvPr>
          <p:cNvCxnSpPr>
            <a:cxnSpLocks/>
          </p:cNvCxnSpPr>
          <p:nvPr/>
        </p:nvCxnSpPr>
        <p:spPr>
          <a:xfrm>
            <a:off x="3606810" y="3066941"/>
            <a:ext cx="857614" cy="120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2B5D37D-9CBE-4C01-B4D0-0F5CBB2717A3}"/>
              </a:ext>
            </a:extLst>
          </p:cNvPr>
          <p:cNvSpPr txBox="1"/>
          <p:nvPr/>
        </p:nvSpPr>
        <p:spPr>
          <a:xfrm>
            <a:off x="4776384" y="3328616"/>
            <a:ext cx="2452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Source  SYN Pack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FD1A2E-B449-400D-AF97-8B47B89CE606}"/>
              </a:ext>
            </a:extLst>
          </p:cNvPr>
          <p:cNvSpPr txBox="1"/>
          <p:nvPr/>
        </p:nvSpPr>
        <p:spPr>
          <a:xfrm>
            <a:off x="4451832" y="3800498"/>
            <a:ext cx="2947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Destination SYN-ACK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5671E5-3B7A-4987-ACAD-29E8DE65556A}"/>
              </a:ext>
            </a:extLst>
          </p:cNvPr>
          <p:cNvSpPr txBox="1"/>
          <p:nvPr/>
        </p:nvSpPr>
        <p:spPr>
          <a:xfrm>
            <a:off x="5119058" y="4229867"/>
            <a:ext cx="1765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Source ACK</a:t>
            </a: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71A20011-34EF-48A9-B361-1828A1AC00A6}"/>
              </a:ext>
            </a:extLst>
          </p:cNvPr>
          <p:cNvSpPr/>
          <p:nvPr/>
        </p:nvSpPr>
        <p:spPr>
          <a:xfrm>
            <a:off x="8853853" y="2083898"/>
            <a:ext cx="2947596" cy="20762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A67EC4-138A-4A82-A2A1-5B1FE234135B}"/>
              </a:ext>
            </a:extLst>
          </p:cNvPr>
          <p:cNvCxnSpPr>
            <a:cxnSpLocks/>
          </p:cNvCxnSpPr>
          <p:nvPr/>
        </p:nvCxnSpPr>
        <p:spPr>
          <a:xfrm flipV="1">
            <a:off x="7257448" y="2387403"/>
            <a:ext cx="488058" cy="4200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6D8DCF1-58A0-4F53-9E53-66DD56B24434}"/>
              </a:ext>
            </a:extLst>
          </p:cNvPr>
          <p:cNvSpPr txBox="1"/>
          <p:nvPr/>
        </p:nvSpPr>
        <p:spPr>
          <a:xfrm>
            <a:off x="4868313" y="1387622"/>
            <a:ext cx="2452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Stateful Firewall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17EAE7-0877-4003-B23C-11FBCA794B09}"/>
              </a:ext>
            </a:extLst>
          </p:cNvPr>
          <p:cNvSpPr txBox="1"/>
          <p:nvPr/>
        </p:nvSpPr>
        <p:spPr>
          <a:xfrm>
            <a:off x="4614079" y="1825008"/>
            <a:ext cx="2947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(Dynamic Packet Filtering)</a:t>
            </a:r>
          </a:p>
        </p:txBody>
      </p:sp>
      <p:pic>
        <p:nvPicPr>
          <p:cNvPr id="6" name="Picture 5" descr="A picture containing text, electronics, sitting, computer&#10;&#10;Description automatically generated">
            <a:extLst>
              <a:ext uri="{FF2B5EF4-FFF2-40B4-BE49-F238E27FC236}">
                <a16:creationId xmlns:a16="http://schemas.microsoft.com/office/drawing/2014/main" id="{341A4F23-855C-4EA2-85B3-A1093923A1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223534" y="2820529"/>
            <a:ext cx="1274929" cy="1075721"/>
          </a:xfrm>
          <a:prstGeom prst="rect">
            <a:avLst/>
          </a:prstGeom>
        </p:spPr>
      </p:pic>
      <p:pic>
        <p:nvPicPr>
          <p:cNvPr id="11" name="Picture 10" descr="A picture containing indoor&#10;&#10;Description automatically generated">
            <a:extLst>
              <a:ext uri="{FF2B5EF4-FFF2-40B4-BE49-F238E27FC236}">
                <a16:creationId xmlns:a16="http://schemas.microsoft.com/office/drawing/2014/main" id="{77F202A5-8DC8-4953-847F-F5BCE65BA9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815614" y="2731853"/>
            <a:ext cx="1108038" cy="1108038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B95F3C7B-4DBE-4ACE-806E-9DE0BC4FE6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745506" y="1100608"/>
            <a:ext cx="1366844" cy="167582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F57D7A-7E33-4C3B-BD92-A1F5B234F4FC}"/>
              </a:ext>
            </a:extLst>
          </p:cNvPr>
          <p:cNvCxnSpPr>
            <a:cxnSpLocks/>
          </p:cNvCxnSpPr>
          <p:nvPr/>
        </p:nvCxnSpPr>
        <p:spPr>
          <a:xfrm>
            <a:off x="7444292" y="3038083"/>
            <a:ext cx="11187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D0FE48CF-CBBD-432F-9D46-4104EAA973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915252" y="1622525"/>
            <a:ext cx="335544" cy="41834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16ADDCD-2EFC-4D8B-9E14-9A0D5BCB1487}"/>
              </a:ext>
            </a:extLst>
          </p:cNvPr>
          <p:cNvSpPr txBox="1"/>
          <p:nvPr/>
        </p:nvSpPr>
        <p:spPr>
          <a:xfrm>
            <a:off x="8272311" y="1298033"/>
            <a:ext cx="69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elle Sans"/>
              </a:rPr>
              <a:t>SYN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D1D85A-2B2B-4FB7-9BB9-44020C8E6059}"/>
              </a:ext>
            </a:extLst>
          </p:cNvPr>
          <p:cNvSpPr txBox="1"/>
          <p:nvPr/>
        </p:nvSpPr>
        <p:spPr>
          <a:xfrm>
            <a:off x="8091416" y="1674188"/>
            <a:ext cx="111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elle Sans"/>
              </a:rPr>
              <a:t>SYN-ACK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4521FD-319C-4A43-A41B-22317E4FA649}"/>
              </a:ext>
            </a:extLst>
          </p:cNvPr>
          <p:cNvSpPr txBox="1"/>
          <p:nvPr/>
        </p:nvSpPr>
        <p:spPr>
          <a:xfrm>
            <a:off x="8091416" y="2032676"/>
            <a:ext cx="111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elle Sans"/>
              </a:rPr>
              <a:t>ACK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FFA333-3001-42B2-AD85-F874FB4FB3C7}"/>
              </a:ext>
            </a:extLst>
          </p:cNvPr>
          <p:cNvCxnSpPr>
            <a:cxnSpLocks/>
          </p:cNvCxnSpPr>
          <p:nvPr/>
        </p:nvCxnSpPr>
        <p:spPr>
          <a:xfrm>
            <a:off x="3578857" y="3257559"/>
            <a:ext cx="857614" cy="120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6AFE0C2-9D7D-4CF0-A276-8700CB7F47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4082" y="5146396"/>
            <a:ext cx="10155537" cy="79865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0A7299F-E607-4BA4-9291-31DD60F29654}"/>
              </a:ext>
            </a:extLst>
          </p:cNvPr>
          <p:cNvSpPr txBox="1"/>
          <p:nvPr/>
        </p:nvSpPr>
        <p:spPr>
          <a:xfrm>
            <a:off x="1329001" y="2331743"/>
            <a:ext cx="1542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Network 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D8C880-EBCF-4082-964D-DD3D9687A1B4}"/>
              </a:ext>
            </a:extLst>
          </p:cNvPr>
          <p:cNvSpPr txBox="1"/>
          <p:nvPr/>
        </p:nvSpPr>
        <p:spPr>
          <a:xfrm>
            <a:off x="9660653" y="2331743"/>
            <a:ext cx="1542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Network 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C8CFDE9-C10C-4E8A-A879-5E0B319CB63C}"/>
              </a:ext>
            </a:extLst>
          </p:cNvPr>
          <p:cNvCxnSpPr>
            <a:cxnSpLocks/>
          </p:cNvCxnSpPr>
          <p:nvPr/>
        </p:nvCxnSpPr>
        <p:spPr>
          <a:xfrm flipH="1">
            <a:off x="7444292" y="3247213"/>
            <a:ext cx="10237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E6F6969-C7C7-4496-A6F1-63E771B65C14}"/>
              </a:ext>
            </a:extLst>
          </p:cNvPr>
          <p:cNvCxnSpPr>
            <a:cxnSpLocks/>
          </p:cNvCxnSpPr>
          <p:nvPr/>
        </p:nvCxnSpPr>
        <p:spPr>
          <a:xfrm>
            <a:off x="7444292" y="3458482"/>
            <a:ext cx="10707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826010F2-C87B-4C8E-9E7E-0727871AA2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923644" y="2004885"/>
            <a:ext cx="335544" cy="41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8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7" grpId="0"/>
      <p:bldP spid="18" grpId="0"/>
      <p:bldP spid="20" grpId="0" animBg="1"/>
      <p:bldP spid="24" grpId="0"/>
      <p:bldP spid="25" grpId="0"/>
      <p:bldP spid="29" grpId="0"/>
      <p:bldP spid="30" grpId="0"/>
      <p:bldP spid="33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Firewalls – Content/URL Filtering</a:t>
            </a:r>
          </a:p>
        </p:txBody>
      </p:sp>
      <p:pic>
        <p:nvPicPr>
          <p:cNvPr id="4" name="Content Placeholder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9182A84-80C5-4018-803B-767B99005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00455" y="2064671"/>
            <a:ext cx="2602722" cy="1301361"/>
          </a:xfrm>
        </p:spPr>
      </p:pic>
      <p:sp>
        <p:nvSpPr>
          <p:cNvPr id="5" name="Cloud 4">
            <a:extLst>
              <a:ext uri="{FF2B5EF4-FFF2-40B4-BE49-F238E27FC236}">
                <a16:creationId xmlns:a16="http://schemas.microsoft.com/office/drawing/2014/main" id="{0314D580-E273-4DB3-8403-E6D165BED6AF}"/>
              </a:ext>
            </a:extLst>
          </p:cNvPr>
          <p:cNvSpPr/>
          <p:nvPr/>
        </p:nvSpPr>
        <p:spPr>
          <a:xfrm>
            <a:off x="527114" y="1718134"/>
            <a:ext cx="2947596" cy="20762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6E41D4-2BC0-4E3A-A678-3D18E634C963}"/>
              </a:ext>
            </a:extLst>
          </p:cNvPr>
          <p:cNvCxnSpPr>
            <a:cxnSpLocks/>
          </p:cNvCxnSpPr>
          <p:nvPr/>
        </p:nvCxnSpPr>
        <p:spPr>
          <a:xfrm>
            <a:off x="6302032" y="3105808"/>
            <a:ext cx="428807" cy="5687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3ED532B-2810-4A6A-A19C-3534D3448715}"/>
              </a:ext>
            </a:extLst>
          </p:cNvPr>
          <p:cNvSpPr txBox="1"/>
          <p:nvPr/>
        </p:nvSpPr>
        <p:spPr>
          <a:xfrm>
            <a:off x="1002136" y="2063876"/>
            <a:ext cx="2006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Internet</a:t>
            </a: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71A20011-34EF-48A9-B361-1828A1AC00A6}"/>
              </a:ext>
            </a:extLst>
          </p:cNvPr>
          <p:cNvSpPr/>
          <p:nvPr/>
        </p:nvSpPr>
        <p:spPr>
          <a:xfrm>
            <a:off x="9103388" y="1796064"/>
            <a:ext cx="2947596" cy="20762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A67EC4-138A-4A82-A2A1-5B1FE234135B}"/>
              </a:ext>
            </a:extLst>
          </p:cNvPr>
          <p:cNvCxnSpPr>
            <a:cxnSpLocks/>
          </p:cNvCxnSpPr>
          <p:nvPr/>
        </p:nvCxnSpPr>
        <p:spPr>
          <a:xfrm flipH="1">
            <a:off x="7601918" y="2756247"/>
            <a:ext cx="1368767" cy="120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6D8DCF1-58A0-4F53-9E53-66DD56B24434}"/>
              </a:ext>
            </a:extLst>
          </p:cNvPr>
          <p:cNvSpPr txBox="1"/>
          <p:nvPr/>
        </p:nvSpPr>
        <p:spPr>
          <a:xfrm>
            <a:off x="4868313" y="1413971"/>
            <a:ext cx="2452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Content Filtering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17EAE7-0877-4003-B23C-11FBCA794B09}"/>
              </a:ext>
            </a:extLst>
          </p:cNvPr>
          <p:cNvSpPr txBox="1"/>
          <p:nvPr/>
        </p:nvSpPr>
        <p:spPr>
          <a:xfrm>
            <a:off x="4868313" y="5382777"/>
            <a:ext cx="2452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URL database</a:t>
            </a:r>
          </a:p>
        </p:txBody>
      </p:sp>
      <p:pic>
        <p:nvPicPr>
          <p:cNvPr id="15" name="Picture 14" descr="A picture containing text, electronics, sitting, computer&#10;&#10;Description automatically generated">
            <a:extLst>
              <a:ext uri="{FF2B5EF4-FFF2-40B4-BE49-F238E27FC236}">
                <a16:creationId xmlns:a16="http://schemas.microsoft.com/office/drawing/2014/main" id="{A715FCFE-EE31-4679-964C-C4F098151B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690186" y="2352587"/>
            <a:ext cx="1274929" cy="1075721"/>
          </a:xfrm>
          <a:prstGeom prst="rect">
            <a:avLst/>
          </a:prstGeom>
        </p:spPr>
      </p:pic>
      <p:pic>
        <p:nvPicPr>
          <p:cNvPr id="6" name="Picture 5" descr="A white bowl with a black rim&#10;&#10;Description automatically generated with low confidence">
            <a:extLst>
              <a:ext uri="{FF2B5EF4-FFF2-40B4-BE49-F238E27FC236}">
                <a16:creationId xmlns:a16="http://schemas.microsoft.com/office/drawing/2014/main" id="{E2E95017-0E63-4ECA-92D4-E6FE1FFC13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730839" y="3794360"/>
            <a:ext cx="904411" cy="105368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4F4B44E-4734-4962-93C8-166BBBFFC2F7}"/>
              </a:ext>
            </a:extLst>
          </p:cNvPr>
          <p:cNvSpPr txBox="1"/>
          <p:nvPr/>
        </p:nvSpPr>
        <p:spPr>
          <a:xfrm>
            <a:off x="4868313" y="1739321"/>
            <a:ext cx="2452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URL Filtering</a:t>
            </a:r>
          </a:p>
        </p:txBody>
      </p:sp>
      <p:pic>
        <p:nvPicPr>
          <p:cNvPr id="13" name="Picture 12" descr="Shape, logo, arrow&#10;&#10;Description automatically generated">
            <a:extLst>
              <a:ext uri="{FF2B5EF4-FFF2-40B4-BE49-F238E27FC236}">
                <a16:creationId xmlns:a16="http://schemas.microsoft.com/office/drawing/2014/main" id="{EC8128B7-B0D0-4CE3-B853-F0790690D3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697198" y="2947437"/>
            <a:ext cx="1046464" cy="104646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815562-D8AC-42AC-A52F-0C077E94D443}"/>
              </a:ext>
            </a:extLst>
          </p:cNvPr>
          <p:cNvCxnSpPr>
            <a:cxnSpLocks/>
          </p:cNvCxnSpPr>
          <p:nvPr/>
        </p:nvCxnSpPr>
        <p:spPr>
          <a:xfrm flipH="1">
            <a:off x="3571022" y="2703313"/>
            <a:ext cx="985858" cy="120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7E8A4D3-4355-430E-B215-ECAFA9C7989C}"/>
              </a:ext>
            </a:extLst>
          </p:cNvPr>
          <p:cNvSpPr txBox="1"/>
          <p:nvPr/>
        </p:nvSpPr>
        <p:spPr>
          <a:xfrm>
            <a:off x="886704" y="2434067"/>
            <a:ext cx="2452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http://www.???.???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E5AAF0-DBAF-45E4-934D-9B81693E3143}"/>
              </a:ext>
            </a:extLst>
          </p:cNvPr>
          <p:cNvSpPr txBox="1"/>
          <p:nvPr/>
        </p:nvSpPr>
        <p:spPr>
          <a:xfrm>
            <a:off x="3836050" y="4963230"/>
            <a:ext cx="451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Text strings, images, embedded objects</a:t>
            </a:r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43DA6F2E-7902-4430-A6F9-DEC6AC21A2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820816" y="4134065"/>
            <a:ext cx="532504" cy="5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/>
      <p:bldP spid="20" grpId="0" animBg="1"/>
      <p:bldP spid="24" grpId="0"/>
      <p:bldP spid="25" grpId="0"/>
      <p:bldP spid="21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Firewalls – NAT Gateway</a:t>
            </a:r>
          </a:p>
        </p:txBody>
      </p:sp>
      <p:pic>
        <p:nvPicPr>
          <p:cNvPr id="4" name="Content Placeholder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9182A84-80C5-4018-803B-767B99005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531604" y="2009080"/>
            <a:ext cx="2602722" cy="1301361"/>
          </a:xfrm>
        </p:spPr>
      </p:pic>
      <p:sp>
        <p:nvSpPr>
          <p:cNvPr id="5" name="Cloud 4">
            <a:extLst>
              <a:ext uri="{FF2B5EF4-FFF2-40B4-BE49-F238E27FC236}">
                <a16:creationId xmlns:a16="http://schemas.microsoft.com/office/drawing/2014/main" id="{0314D580-E273-4DB3-8403-E6D165BED6AF}"/>
              </a:ext>
            </a:extLst>
          </p:cNvPr>
          <p:cNvSpPr/>
          <p:nvPr/>
        </p:nvSpPr>
        <p:spPr>
          <a:xfrm>
            <a:off x="443115" y="1667478"/>
            <a:ext cx="2947596" cy="20762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6E41D4-2BC0-4E3A-A678-3D18E634C963}"/>
              </a:ext>
            </a:extLst>
          </p:cNvPr>
          <p:cNvCxnSpPr>
            <a:cxnSpLocks/>
          </p:cNvCxnSpPr>
          <p:nvPr/>
        </p:nvCxnSpPr>
        <p:spPr>
          <a:xfrm flipH="1">
            <a:off x="7378483" y="2622542"/>
            <a:ext cx="14872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2B5D37D-9CBE-4C01-B4D0-0F5CBB2717A3}"/>
              </a:ext>
            </a:extLst>
          </p:cNvPr>
          <p:cNvSpPr txBox="1"/>
          <p:nvPr/>
        </p:nvSpPr>
        <p:spPr>
          <a:xfrm>
            <a:off x="3177430" y="3911813"/>
            <a:ext cx="2452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Destination IP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/>
              </a:rPr>
              <a:t>209.251.131.98</a:t>
            </a:r>
            <a:endParaRPr lang="en-US" sz="2000" dirty="0">
              <a:latin typeface="Adelle San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FD1A2E-B449-400D-AF97-8B47B89CE606}"/>
              </a:ext>
            </a:extLst>
          </p:cNvPr>
          <p:cNvSpPr txBox="1"/>
          <p:nvPr/>
        </p:nvSpPr>
        <p:spPr>
          <a:xfrm>
            <a:off x="5279628" y="3901222"/>
            <a:ext cx="1871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Source IP </a:t>
            </a:r>
          </a:p>
          <a:p>
            <a:pPr algn="ctr"/>
            <a:r>
              <a:rPr lang="en-US" sz="2000" dirty="0">
                <a:latin typeface="Adelle Sans"/>
              </a:rPr>
              <a:t>10.10.10.10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5671E5-3B7A-4987-ACAD-29E8DE65556A}"/>
              </a:ext>
            </a:extLst>
          </p:cNvPr>
          <p:cNvSpPr txBox="1"/>
          <p:nvPr/>
        </p:nvSpPr>
        <p:spPr>
          <a:xfrm>
            <a:off x="8098178" y="4065701"/>
            <a:ext cx="105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Payload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ED532B-2810-4A6A-A19C-3534D3448715}"/>
              </a:ext>
            </a:extLst>
          </p:cNvPr>
          <p:cNvSpPr txBox="1"/>
          <p:nvPr/>
        </p:nvSpPr>
        <p:spPr>
          <a:xfrm>
            <a:off x="913846" y="2351184"/>
            <a:ext cx="2006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Internet</a:t>
            </a: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71A20011-34EF-48A9-B361-1828A1AC00A6}"/>
              </a:ext>
            </a:extLst>
          </p:cNvPr>
          <p:cNvSpPr/>
          <p:nvPr/>
        </p:nvSpPr>
        <p:spPr>
          <a:xfrm>
            <a:off x="9049899" y="1694266"/>
            <a:ext cx="2947596" cy="20762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A67EC4-138A-4A82-A2A1-5B1FE234135B}"/>
              </a:ext>
            </a:extLst>
          </p:cNvPr>
          <p:cNvCxnSpPr>
            <a:cxnSpLocks/>
          </p:cNvCxnSpPr>
          <p:nvPr/>
        </p:nvCxnSpPr>
        <p:spPr>
          <a:xfrm flipV="1">
            <a:off x="7016275" y="1834417"/>
            <a:ext cx="590023" cy="4695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A picture containing text, electronics, sitting, computer&#10;&#10;Description automatically generated">
            <a:extLst>
              <a:ext uri="{FF2B5EF4-FFF2-40B4-BE49-F238E27FC236}">
                <a16:creationId xmlns:a16="http://schemas.microsoft.com/office/drawing/2014/main" id="{A715FCFE-EE31-4679-964C-C4F098151B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886232" y="2285687"/>
            <a:ext cx="1274929" cy="10757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0614FD-839F-471A-A5FC-7C8F19B14430}"/>
              </a:ext>
            </a:extLst>
          </p:cNvPr>
          <p:cNvSpPr/>
          <p:nvPr/>
        </p:nvSpPr>
        <p:spPr>
          <a:xfrm>
            <a:off x="3368307" y="3890630"/>
            <a:ext cx="1988994" cy="707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9C569C-F0E8-4C82-BD0D-11D528471F24}"/>
              </a:ext>
            </a:extLst>
          </p:cNvPr>
          <p:cNvSpPr/>
          <p:nvPr/>
        </p:nvSpPr>
        <p:spPr>
          <a:xfrm>
            <a:off x="5351875" y="3890630"/>
            <a:ext cx="1724953" cy="707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42AD75-5941-4FB4-B507-CD57324B3E68}"/>
              </a:ext>
            </a:extLst>
          </p:cNvPr>
          <p:cNvSpPr/>
          <p:nvPr/>
        </p:nvSpPr>
        <p:spPr>
          <a:xfrm>
            <a:off x="7075341" y="3890630"/>
            <a:ext cx="1057438" cy="707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D1996D-70EF-40B0-B9FD-5501D7C2FDAF}"/>
              </a:ext>
            </a:extLst>
          </p:cNvPr>
          <p:cNvSpPr txBox="1"/>
          <p:nvPr/>
        </p:nvSpPr>
        <p:spPr>
          <a:xfrm>
            <a:off x="6983951" y="4044518"/>
            <a:ext cx="1240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UDP/TCP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519490-2FA6-4175-8900-5971F9E81B5D}"/>
              </a:ext>
            </a:extLst>
          </p:cNvPr>
          <p:cNvSpPr/>
          <p:nvPr/>
        </p:nvSpPr>
        <p:spPr>
          <a:xfrm>
            <a:off x="8132779" y="3890630"/>
            <a:ext cx="1057438" cy="707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94DB30-5DDC-4017-8667-9EE32551AD35}"/>
              </a:ext>
            </a:extLst>
          </p:cNvPr>
          <p:cNvSpPr/>
          <p:nvPr/>
        </p:nvSpPr>
        <p:spPr>
          <a:xfrm>
            <a:off x="5350388" y="5094338"/>
            <a:ext cx="1724953" cy="707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C27342-E0DE-4C20-98AC-92DE145C7507}"/>
              </a:ext>
            </a:extLst>
          </p:cNvPr>
          <p:cNvSpPr txBox="1"/>
          <p:nvPr/>
        </p:nvSpPr>
        <p:spPr>
          <a:xfrm>
            <a:off x="5409373" y="5104929"/>
            <a:ext cx="1724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Source IP </a:t>
            </a:r>
          </a:p>
          <a:p>
            <a:pPr algn="ctr"/>
            <a:r>
              <a:rPr lang="en-US" sz="2000" dirty="0">
                <a:latin typeface="Adelle Sans"/>
              </a:rPr>
              <a:t>Public Address</a:t>
            </a:r>
          </a:p>
        </p:txBody>
      </p:sp>
      <p:pic>
        <p:nvPicPr>
          <p:cNvPr id="30" name="Picture 29" descr="A white bowl with a black rim&#10;&#10;Description automatically generated with low confidence">
            <a:extLst>
              <a:ext uri="{FF2B5EF4-FFF2-40B4-BE49-F238E27FC236}">
                <a16:creationId xmlns:a16="http://schemas.microsoft.com/office/drawing/2014/main" id="{286B12E1-55D5-4D2B-9026-B59D41004C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790499" y="1139324"/>
            <a:ext cx="688044" cy="80160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BA1283-1F51-454E-A4C4-D86FD6690E03}"/>
              </a:ext>
            </a:extLst>
          </p:cNvPr>
          <p:cNvCxnSpPr>
            <a:cxnSpLocks/>
          </p:cNvCxnSpPr>
          <p:nvPr/>
        </p:nvCxnSpPr>
        <p:spPr>
          <a:xfrm flipH="1">
            <a:off x="3474710" y="2676331"/>
            <a:ext cx="96817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970913-0B43-45E1-A04F-5CE56200A449}"/>
              </a:ext>
            </a:extLst>
          </p:cNvPr>
          <p:cNvCxnSpPr>
            <a:cxnSpLocks/>
          </p:cNvCxnSpPr>
          <p:nvPr/>
        </p:nvCxnSpPr>
        <p:spPr>
          <a:xfrm>
            <a:off x="3419129" y="2869602"/>
            <a:ext cx="10237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317943-5EBF-4EAA-B28B-CAB106761F3C}"/>
              </a:ext>
            </a:extLst>
          </p:cNvPr>
          <p:cNvCxnSpPr>
            <a:cxnSpLocks/>
          </p:cNvCxnSpPr>
          <p:nvPr/>
        </p:nvCxnSpPr>
        <p:spPr>
          <a:xfrm>
            <a:off x="7378483" y="2869602"/>
            <a:ext cx="14872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76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7" grpId="0"/>
      <p:bldP spid="17" grpId="1"/>
      <p:bldP spid="17" grpId="2"/>
      <p:bldP spid="18" grpId="0"/>
      <p:bldP spid="19" grpId="0"/>
      <p:bldP spid="20" grpId="0" animBg="1"/>
      <p:bldP spid="6" grpId="0" animBg="1"/>
      <p:bldP spid="21" grpId="0" animBg="1"/>
      <p:bldP spid="23" grpId="0" animBg="1"/>
      <p:bldP spid="26" grpId="0"/>
      <p:bldP spid="27" grpId="0" animBg="1"/>
      <p:bldP spid="28" grpId="0" animBg="1"/>
      <p:bldP spid="28" grpId="1" animBg="1"/>
      <p:bldP spid="29" grpId="0"/>
      <p:bldP spid="2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>
            <a:extLst>
              <a:ext uri="{FF2B5EF4-FFF2-40B4-BE49-F238E27FC236}">
                <a16:creationId xmlns:a16="http://schemas.microsoft.com/office/drawing/2014/main" id="{0314D580-E273-4DB3-8403-E6D165BED6AF}"/>
              </a:ext>
            </a:extLst>
          </p:cNvPr>
          <p:cNvSpPr/>
          <p:nvPr/>
        </p:nvSpPr>
        <p:spPr>
          <a:xfrm>
            <a:off x="845140" y="1050379"/>
            <a:ext cx="3050335" cy="21775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loud 78">
            <a:extLst>
              <a:ext uri="{FF2B5EF4-FFF2-40B4-BE49-F238E27FC236}">
                <a16:creationId xmlns:a16="http://schemas.microsoft.com/office/drawing/2014/main" id="{B623B855-3E68-408C-BC8A-A8D394EB9523}"/>
              </a:ext>
            </a:extLst>
          </p:cNvPr>
          <p:cNvSpPr/>
          <p:nvPr/>
        </p:nvSpPr>
        <p:spPr>
          <a:xfrm>
            <a:off x="1165823" y="1678831"/>
            <a:ext cx="844227" cy="75131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Firewalls – Hardware vs. Software</a:t>
            </a:r>
          </a:p>
        </p:txBody>
      </p:sp>
      <p:pic>
        <p:nvPicPr>
          <p:cNvPr id="4" name="Content Placeholder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9182A84-80C5-4018-803B-767B99005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814297" y="2149970"/>
            <a:ext cx="2602722" cy="1301361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3ED532B-2810-4A6A-A19C-3534D3448715}"/>
              </a:ext>
            </a:extLst>
          </p:cNvPr>
          <p:cNvSpPr txBox="1"/>
          <p:nvPr/>
        </p:nvSpPr>
        <p:spPr>
          <a:xfrm>
            <a:off x="1360168" y="1347960"/>
            <a:ext cx="2006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Internet</a:t>
            </a: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71A20011-34EF-48A9-B361-1828A1AC00A6}"/>
              </a:ext>
            </a:extLst>
          </p:cNvPr>
          <p:cNvSpPr/>
          <p:nvPr/>
        </p:nvSpPr>
        <p:spPr>
          <a:xfrm>
            <a:off x="2949009" y="3715221"/>
            <a:ext cx="3422403" cy="253111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A67EC4-138A-4A82-A2A1-5B1FE234135B}"/>
              </a:ext>
            </a:extLst>
          </p:cNvPr>
          <p:cNvCxnSpPr>
            <a:cxnSpLocks/>
          </p:cNvCxnSpPr>
          <p:nvPr/>
        </p:nvCxnSpPr>
        <p:spPr>
          <a:xfrm>
            <a:off x="3949615" y="2283294"/>
            <a:ext cx="1780197" cy="5173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6D8DCF1-58A0-4F53-9E53-66DD56B24434}"/>
              </a:ext>
            </a:extLst>
          </p:cNvPr>
          <p:cNvSpPr txBox="1"/>
          <p:nvPr/>
        </p:nvSpPr>
        <p:spPr>
          <a:xfrm>
            <a:off x="5857461" y="1382760"/>
            <a:ext cx="2452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Hardware-based</a:t>
            </a:r>
          </a:p>
          <a:p>
            <a:pPr algn="ctr"/>
            <a:r>
              <a:rPr lang="en-US" sz="2000" dirty="0">
                <a:latin typeface="Adelle Sans"/>
              </a:rPr>
              <a:t>(Network-based)</a:t>
            </a:r>
          </a:p>
          <a:p>
            <a:pPr algn="ctr"/>
            <a:r>
              <a:rPr lang="en-US" sz="2000" dirty="0">
                <a:latin typeface="Adelle Sans"/>
              </a:rPr>
              <a:t>(Appliance)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CCE127B2-244A-45A3-A6F8-917F960016A6}"/>
              </a:ext>
            </a:extLst>
          </p:cNvPr>
          <p:cNvSpPr/>
          <p:nvPr/>
        </p:nvSpPr>
        <p:spPr>
          <a:xfrm>
            <a:off x="7600739" y="3813048"/>
            <a:ext cx="3165984" cy="231682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03BE8C-2E59-498C-B372-65DAAF6AFCF7}"/>
              </a:ext>
            </a:extLst>
          </p:cNvPr>
          <p:cNvSpPr txBox="1"/>
          <p:nvPr/>
        </p:nvSpPr>
        <p:spPr>
          <a:xfrm>
            <a:off x="4007701" y="4098621"/>
            <a:ext cx="1226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Subnet 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776032-8B50-4287-BA0E-29856805782F}"/>
              </a:ext>
            </a:extLst>
          </p:cNvPr>
          <p:cNvSpPr txBox="1"/>
          <p:nvPr/>
        </p:nvSpPr>
        <p:spPr>
          <a:xfrm>
            <a:off x="8650113" y="4098621"/>
            <a:ext cx="1226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Subnet B</a:t>
            </a:r>
          </a:p>
        </p:txBody>
      </p:sp>
      <p:pic>
        <p:nvPicPr>
          <p:cNvPr id="26" name="Picture 25" descr="A picture containing text, electronics, sitting, computer&#10;&#10;Description automatically generated">
            <a:extLst>
              <a:ext uri="{FF2B5EF4-FFF2-40B4-BE49-F238E27FC236}">
                <a16:creationId xmlns:a16="http://schemas.microsoft.com/office/drawing/2014/main" id="{816F7549-8C8C-4CB6-959B-3E5AF133DF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968555" y="4456957"/>
            <a:ext cx="1274929" cy="1075721"/>
          </a:xfrm>
          <a:prstGeom prst="rect">
            <a:avLst/>
          </a:prstGeom>
        </p:spPr>
      </p:pic>
      <p:pic>
        <p:nvPicPr>
          <p:cNvPr id="6" name="Picture 5" descr="A computer monitor and keyboard&#10;&#10;Description automatically generated with low confidence">
            <a:extLst>
              <a:ext uri="{FF2B5EF4-FFF2-40B4-BE49-F238E27FC236}">
                <a16:creationId xmlns:a16="http://schemas.microsoft.com/office/drawing/2014/main" id="{2BA253FC-AA0D-4605-94E7-29BD87285A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475897" y="4529010"/>
            <a:ext cx="1063607" cy="1063607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FD55C9CC-A453-4CBF-9A91-8EB5EE1B1F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4324861" y="5429310"/>
            <a:ext cx="885000" cy="538375"/>
          </a:xfrm>
          <a:prstGeom prst="rect">
            <a:avLst/>
          </a:prstGeom>
        </p:spPr>
      </p:pic>
      <p:pic>
        <p:nvPicPr>
          <p:cNvPr id="27" name="Picture 26" descr="A picture containing shape&#10;&#10;Description automatically generated">
            <a:extLst>
              <a:ext uri="{FF2B5EF4-FFF2-40B4-BE49-F238E27FC236}">
                <a16:creationId xmlns:a16="http://schemas.microsoft.com/office/drawing/2014/main" id="{FAEF448B-2A23-4449-AEBA-B7EE65D248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123841" y="5123979"/>
            <a:ext cx="885000" cy="538375"/>
          </a:xfrm>
          <a:prstGeom prst="rect">
            <a:avLst/>
          </a:prstGeom>
        </p:spPr>
      </p:pic>
      <p:pic>
        <p:nvPicPr>
          <p:cNvPr id="29" name="Picture 28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B7BA7203-123D-499B-9B29-A0FAFBEF1C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571425" y="4930509"/>
            <a:ext cx="802476" cy="448049"/>
          </a:xfrm>
          <a:prstGeom prst="rect">
            <a:avLst/>
          </a:prstGeom>
        </p:spPr>
      </p:pic>
      <p:pic>
        <p:nvPicPr>
          <p:cNvPr id="31" name="Picture 30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25D4CE84-24C0-4FDA-9FF3-951023CC36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173887" y="4707484"/>
            <a:ext cx="802476" cy="44804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28A528A-0DB7-4A23-9ABB-F62220E0ADB4}"/>
              </a:ext>
            </a:extLst>
          </p:cNvPr>
          <p:cNvSpPr txBox="1"/>
          <p:nvPr/>
        </p:nvSpPr>
        <p:spPr>
          <a:xfrm>
            <a:off x="5676324" y="5785574"/>
            <a:ext cx="2452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Software-based</a:t>
            </a:r>
          </a:p>
          <a:p>
            <a:pPr algn="ctr"/>
            <a:r>
              <a:rPr lang="en-US" sz="2000" dirty="0">
                <a:latin typeface="Adelle Sans"/>
              </a:rPr>
              <a:t>(Host-based)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84628B-C57A-4455-B9A9-44ECC3F7E3C8}"/>
              </a:ext>
            </a:extLst>
          </p:cNvPr>
          <p:cNvCxnSpPr>
            <a:cxnSpLocks/>
          </p:cNvCxnSpPr>
          <p:nvPr/>
        </p:nvCxnSpPr>
        <p:spPr>
          <a:xfrm>
            <a:off x="7598634" y="3061721"/>
            <a:ext cx="818385" cy="806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55B916-942B-472B-B2B1-44A2376AFCF5}"/>
              </a:ext>
            </a:extLst>
          </p:cNvPr>
          <p:cNvCxnSpPr>
            <a:cxnSpLocks/>
          </p:cNvCxnSpPr>
          <p:nvPr/>
        </p:nvCxnSpPr>
        <p:spPr>
          <a:xfrm flipH="1">
            <a:off x="5936328" y="3132364"/>
            <a:ext cx="491872" cy="5932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AABD36-8F7A-4881-B862-681B3089EAEC}"/>
              </a:ext>
            </a:extLst>
          </p:cNvPr>
          <p:cNvCxnSpPr>
            <a:cxnSpLocks/>
          </p:cNvCxnSpPr>
          <p:nvPr/>
        </p:nvCxnSpPr>
        <p:spPr>
          <a:xfrm flipH="1">
            <a:off x="5151493" y="4130310"/>
            <a:ext cx="410606" cy="5843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E112BD1-EBC0-4CE4-A552-3CE8CE75D0F8}"/>
              </a:ext>
            </a:extLst>
          </p:cNvPr>
          <p:cNvCxnSpPr>
            <a:cxnSpLocks/>
          </p:cNvCxnSpPr>
          <p:nvPr/>
        </p:nvCxnSpPr>
        <p:spPr>
          <a:xfrm flipV="1">
            <a:off x="5356796" y="4259395"/>
            <a:ext cx="401965" cy="5674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36CCD55-E476-4E6A-82E7-2848B4B9289A}"/>
              </a:ext>
            </a:extLst>
          </p:cNvPr>
          <p:cNvCxnSpPr>
            <a:cxnSpLocks/>
          </p:cNvCxnSpPr>
          <p:nvPr/>
        </p:nvCxnSpPr>
        <p:spPr>
          <a:xfrm>
            <a:off x="8229398" y="4308843"/>
            <a:ext cx="187621" cy="3589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E5038D5-E559-4096-9ED4-D2917CEB89F4}"/>
              </a:ext>
            </a:extLst>
          </p:cNvPr>
          <p:cNvCxnSpPr>
            <a:cxnSpLocks/>
          </p:cNvCxnSpPr>
          <p:nvPr/>
        </p:nvCxnSpPr>
        <p:spPr>
          <a:xfrm flipH="1" flipV="1">
            <a:off x="8393331" y="4245342"/>
            <a:ext cx="181794" cy="3612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37C2867-21D8-413E-BC74-F65EBD1C303B}"/>
              </a:ext>
            </a:extLst>
          </p:cNvPr>
          <p:cNvCxnSpPr>
            <a:cxnSpLocks/>
          </p:cNvCxnSpPr>
          <p:nvPr/>
        </p:nvCxnSpPr>
        <p:spPr>
          <a:xfrm flipV="1">
            <a:off x="5623048" y="3031613"/>
            <a:ext cx="557002" cy="5888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D8EF431-A6FD-43CA-A361-9EBE1AA061ED}"/>
              </a:ext>
            </a:extLst>
          </p:cNvPr>
          <p:cNvCxnSpPr>
            <a:cxnSpLocks/>
          </p:cNvCxnSpPr>
          <p:nvPr/>
        </p:nvCxnSpPr>
        <p:spPr>
          <a:xfrm flipH="1" flipV="1">
            <a:off x="7977180" y="3086657"/>
            <a:ext cx="748691" cy="7646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5" name="Content Placeholder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0A804C8-71A1-47E7-AB08-51AB713A0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652121" y="2279741"/>
            <a:ext cx="1333634" cy="666817"/>
          </a:xfrm>
          <a:prstGeom prst="rect">
            <a:avLst/>
          </a:prstGeom>
        </p:spPr>
      </p:pic>
      <p:pic>
        <p:nvPicPr>
          <p:cNvPr id="77" name="Picture 76" descr="Logo&#10;&#10;Description automatically generated">
            <a:extLst>
              <a:ext uri="{FF2B5EF4-FFF2-40B4-BE49-F238E27FC236}">
                <a16:creationId xmlns:a16="http://schemas.microsoft.com/office/drawing/2014/main" id="{B573A3B6-82E5-4C29-887D-EB926946ED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307081" y="1909253"/>
            <a:ext cx="577988" cy="446095"/>
          </a:xfrm>
          <a:prstGeom prst="rect">
            <a:avLst/>
          </a:prstGeom>
        </p:spPr>
      </p:pic>
      <p:sp>
        <p:nvSpPr>
          <p:cNvPr id="80" name="Cloud 79">
            <a:extLst>
              <a:ext uri="{FF2B5EF4-FFF2-40B4-BE49-F238E27FC236}">
                <a16:creationId xmlns:a16="http://schemas.microsoft.com/office/drawing/2014/main" id="{A25C205F-76ED-4F9C-85ED-FDE7EEEB7141}"/>
              </a:ext>
            </a:extLst>
          </p:cNvPr>
          <p:cNvSpPr/>
          <p:nvPr/>
        </p:nvSpPr>
        <p:spPr>
          <a:xfrm>
            <a:off x="2033501" y="1645829"/>
            <a:ext cx="844227" cy="75131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 descr="Logo&#10;&#10;Description automatically generated">
            <a:extLst>
              <a:ext uri="{FF2B5EF4-FFF2-40B4-BE49-F238E27FC236}">
                <a16:creationId xmlns:a16="http://schemas.microsoft.com/office/drawing/2014/main" id="{41575B00-B08F-40AB-9CAE-EDA5EAB387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2148023" y="1753834"/>
            <a:ext cx="652208" cy="489156"/>
          </a:xfrm>
          <a:prstGeom prst="rect">
            <a:avLst/>
          </a:prstGeom>
        </p:spPr>
      </p:pic>
      <p:sp>
        <p:nvSpPr>
          <p:cNvPr id="84" name="Cloud 83">
            <a:extLst>
              <a:ext uri="{FF2B5EF4-FFF2-40B4-BE49-F238E27FC236}">
                <a16:creationId xmlns:a16="http://schemas.microsoft.com/office/drawing/2014/main" id="{2A093DB0-7090-4D8E-B2AB-79A5CC85078C}"/>
              </a:ext>
            </a:extLst>
          </p:cNvPr>
          <p:cNvSpPr/>
          <p:nvPr/>
        </p:nvSpPr>
        <p:spPr>
          <a:xfrm>
            <a:off x="2897287" y="1396484"/>
            <a:ext cx="844227" cy="75131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 descr="Icon&#10;&#10;Description automatically generated">
            <a:extLst>
              <a:ext uri="{FF2B5EF4-FFF2-40B4-BE49-F238E27FC236}">
                <a16:creationId xmlns:a16="http://schemas.microsoft.com/office/drawing/2014/main" id="{9AA678C3-5450-4765-BEB2-E3612D5EEBE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2942350" y="1558382"/>
            <a:ext cx="714505" cy="50021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AA4B7881-66C5-44D6-BBAA-0F59A368519B}"/>
              </a:ext>
            </a:extLst>
          </p:cNvPr>
          <p:cNvSpPr txBox="1"/>
          <p:nvPr/>
        </p:nvSpPr>
        <p:spPr>
          <a:xfrm>
            <a:off x="1687552" y="3251276"/>
            <a:ext cx="1112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/>
              </a:rPr>
              <a:t>Virtual</a:t>
            </a:r>
          </a:p>
        </p:txBody>
      </p:sp>
    </p:spTree>
    <p:extLst>
      <p:ext uri="{BB962C8B-B14F-4D97-AF65-F5344CB8AC3E}">
        <p14:creationId xmlns:p14="http://schemas.microsoft.com/office/powerpoint/2010/main" val="24757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9" grpId="0" animBg="1"/>
      <p:bldP spid="19" grpId="0"/>
      <p:bldP spid="20" grpId="0" animBg="1"/>
      <p:bldP spid="24" grpId="0"/>
      <p:bldP spid="16" grpId="0" animBg="1"/>
      <p:bldP spid="21" grpId="0"/>
      <p:bldP spid="23" grpId="0"/>
      <p:bldP spid="32" grpId="0"/>
      <p:bldP spid="80" grpId="0" animBg="1"/>
      <p:bldP spid="84" grpId="0" animBg="1"/>
      <p:bldP spid="88" grpId="0"/>
    </p:bld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B37D3D-50C1-46FC-8D92-3F1F047872A4}">
  <ds:schemaRefs>
    <ds:schemaRef ds:uri="http://schemas.microsoft.com/office/infopath/2007/PartnerControls"/>
    <ds:schemaRef ds:uri="25f43890-8f97-4037-b6ca-5734ee50196d"/>
    <ds:schemaRef ds:uri="http://purl.org/dc/terms/"/>
    <ds:schemaRef ds:uri="http://purl.org/dc/elements/1.1/"/>
    <ds:schemaRef ds:uri="http://schemas.microsoft.com/office/2006/metadata/properties"/>
    <ds:schemaRef ds:uri="7de64167-ec1d-41c3-9c60-bdac5dd5df14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5CC01C-132E-48C0-AA7F-023988909C0E}"/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2681</TotalTime>
  <Words>173</Words>
  <Application>Microsoft Office PowerPoint</Application>
  <PresentationFormat>Widescreen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Adelle Sans</vt:lpstr>
      <vt:lpstr>Adelle Sans SemiBold</vt:lpstr>
      <vt:lpstr>Arial</vt:lpstr>
      <vt:lpstr>Arial</vt:lpstr>
      <vt:lpstr>Calibri</vt:lpstr>
      <vt:lpstr>Courier New</vt:lpstr>
      <vt:lpstr>Proxima Nova</vt:lpstr>
      <vt:lpstr>Proxima Nova Semibold</vt:lpstr>
      <vt:lpstr>Roboto</vt:lpstr>
      <vt:lpstr>2019 Presentation Dark Theme</vt:lpstr>
      <vt:lpstr>PowerPoint Presentation</vt:lpstr>
      <vt:lpstr>Firewalls - Stateless</vt:lpstr>
      <vt:lpstr>Firewalls - Stateful</vt:lpstr>
      <vt:lpstr>Firewalls – Content/URL Filtering</vt:lpstr>
      <vt:lpstr>Firewalls – NAT Gateway</vt:lpstr>
      <vt:lpstr>Firewalls – Hardware vs. Software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188</cp:revision>
  <dcterms:created xsi:type="dcterms:W3CDTF">2019-03-13T18:02:49Z</dcterms:created>
  <dcterms:modified xsi:type="dcterms:W3CDTF">2021-01-28T14:49:03Z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