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7"/>
  </p:notesMasterIdLst>
  <p:sldIdLst>
    <p:sldId id="256" r:id="rId5"/>
    <p:sldId id="304" r:id="rId6"/>
    <p:sldId id="309" r:id="rId7"/>
    <p:sldId id="310" r:id="rId8"/>
    <p:sldId id="311" r:id="rId9"/>
    <p:sldId id="306" r:id="rId10"/>
    <p:sldId id="314" r:id="rId11"/>
    <p:sldId id="315" r:id="rId12"/>
    <p:sldId id="318" r:id="rId13"/>
    <p:sldId id="316" r:id="rId14"/>
    <p:sldId id="317" r:id="rId15"/>
    <p:sldId id="31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04"/>
            <p14:sldId id="309"/>
            <p14:sldId id="310"/>
            <p14:sldId id="311"/>
            <p14:sldId id="306"/>
            <p14:sldId id="314"/>
            <p14:sldId id="315"/>
            <p14:sldId id="318"/>
            <p14:sldId id="316"/>
            <p14:sldId id="317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77883"/>
  </p:normalViewPr>
  <p:slideViewPr>
    <p:cSldViewPr snapToGrid="0" snapToObjects="1">
      <p:cViewPr varScale="1">
        <p:scale>
          <a:sx n="61" d="100"/>
          <a:sy n="61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http://ui.linksys.com/X6200/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8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http://ui.linksys.com/X6200/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25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5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presents the list of supported cipher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72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presents the list of supported cipher suite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Counter Mode Cipher Block Chaining Message Authentication Code Protocol and AES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48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Simultane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96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to remote users/computers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9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http://ui.linksys.com/X6200/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33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http://ui.linksys.com/X6200/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http://ui.linksys.com/X6200/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8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Captive_porta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iarioerc.com/2017/01/01/manifiesto-la-ruptura/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s://socialmediaforlearning.com/2016/03/13/a-cautionery-tale-and-how-to-remove-a-connection-on-linkedi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iarioerc.com/2017/01/01/manifiesto-la-ruptura/" TargetMode="External"/><Relationship Id="rId5" Type="http://schemas.openxmlformats.org/officeDocument/2006/relationships/image" Target="../media/image9.jpg"/><Relationship Id="rId4" Type="http://schemas.openxmlformats.org/officeDocument/2006/relationships/hyperlink" Target="https://socialmediaforlearning.com/2016/03/13/a-cautionery-tale-and-how-to-remove-a-connection-on-linkedi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ewmoji.art/portfolio/strong-arm-ski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ewmoji.art/portfolio/strong-arm-ski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ser_(computing)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hyperlink" Target="https://en.wikipedia.org/wiki/Network_switc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sum.com/server/" TargetMode="External"/><Relationship Id="rId11" Type="http://schemas.openxmlformats.org/officeDocument/2006/relationships/image" Target="../media/image16.jpg"/><Relationship Id="rId5" Type="http://schemas.openxmlformats.org/officeDocument/2006/relationships/image" Target="../media/image13.png"/><Relationship Id="rId10" Type="http://schemas.openxmlformats.org/officeDocument/2006/relationships/hyperlink" Target="https://en.wikibooks.org/wiki/File:Osa_device-wireless-router.svg" TargetMode="External"/><Relationship Id="rId4" Type="http://schemas.openxmlformats.org/officeDocument/2006/relationships/hyperlink" Target="http://www.pngall.com/laptop-png" TargetMode="Externa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Authentication Methods – Wi-Fi Protected Setup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6E4FDE-F2A9-4701-ACDF-172A9BE4A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469" y="1020100"/>
            <a:ext cx="7406932" cy="553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95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Authentication Methods – Captive Portal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80DF17E-45E6-43F4-B5A7-6BC164CC1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96358" y="1129043"/>
            <a:ext cx="6800389" cy="523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23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Installation Considerations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C8D402-1DC9-4F63-9F87-1B3984D3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Channel overlay</a:t>
            </a:r>
          </a:p>
          <a:p>
            <a:pPr lvl="1"/>
            <a:r>
              <a:rPr lang="en-US" sz="2600" dirty="0"/>
              <a:t> Congestion</a:t>
            </a:r>
          </a:p>
          <a:p>
            <a:r>
              <a:rPr lang="en-US" sz="2800" dirty="0"/>
              <a:t>Wireless Access Point (WAP) placement</a:t>
            </a:r>
          </a:p>
          <a:p>
            <a:r>
              <a:rPr lang="en-US" sz="2800" dirty="0"/>
              <a:t>Heatmaps and Site Surveys</a:t>
            </a:r>
          </a:p>
          <a:p>
            <a:r>
              <a:rPr lang="en-US" sz="2800" dirty="0"/>
              <a:t>Controller and AP security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599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Cryptographic Protocols - WEP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Wired Equivalent Privacy</a:t>
            </a:r>
          </a:p>
          <a:p>
            <a:pPr lvl="1"/>
            <a:r>
              <a:rPr lang="en-US" sz="3000" dirty="0"/>
              <a:t> Weak</a:t>
            </a:r>
          </a:p>
          <a:p>
            <a:pPr lvl="1"/>
            <a:r>
              <a:rPr lang="en-US" sz="3000" dirty="0"/>
              <a:t> Uses a static key</a:t>
            </a:r>
          </a:p>
          <a:p>
            <a:pPr lvl="1"/>
            <a:r>
              <a:rPr lang="en-US" sz="3000" dirty="0"/>
              <a:t> </a:t>
            </a:r>
            <a:r>
              <a:rPr lang="en-US" sz="3200" dirty="0"/>
              <a:t>64-bit or 128-bit key</a:t>
            </a:r>
            <a:endParaRPr lang="en-US" sz="3000" dirty="0"/>
          </a:p>
          <a:p>
            <a:pPr lvl="1"/>
            <a:r>
              <a:rPr lang="en-US" sz="3000" dirty="0"/>
              <a:t> RC4 stream cipher</a:t>
            </a:r>
          </a:p>
          <a:p>
            <a:pPr lvl="1"/>
            <a:r>
              <a:rPr lang="en-US" sz="3000" dirty="0"/>
              <a:t> CRC checksum</a:t>
            </a:r>
          </a:p>
        </p:txBody>
      </p:sp>
      <p:pic>
        <p:nvPicPr>
          <p:cNvPr id="4" name="Picture 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23432040-80BB-49D8-BF30-7C0A90C25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05067" y="3136922"/>
            <a:ext cx="3976744" cy="1321439"/>
          </a:xfrm>
          <a:prstGeom prst="rect">
            <a:avLst/>
          </a:prstGeom>
        </p:spPr>
      </p:pic>
      <p:pic>
        <p:nvPicPr>
          <p:cNvPr id="9" name="Picture 8" descr="A picture containing metalware, chain, key&#10;&#10;Description automatically generated">
            <a:extLst>
              <a:ext uri="{FF2B5EF4-FFF2-40B4-BE49-F238E27FC236}">
                <a16:creationId xmlns:a16="http://schemas.microsoft.com/office/drawing/2014/main" id="{7FE209B9-2571-4634-9583-26657C776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105067" y="1161288"/>
            <a:ext cx="3976744" cy="175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3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Cryptographic Protocols - WPA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Wi-Fi Protected Access</a:t>
            </a:r>
          </a:p>
          <a:p>
            <a:pPr lvl="1"/>
            <a:r>
              <a:rPr lang="en-US" sz="2800" dirty="0"/>
              <a:t> Weak</a:t>
            </a:r>
          </a:p>
          <a:p>
            <a:pPr lvl="1"/>
            <a:r>
              <a:rPr lang="en-US" sz="2800" dirty="0"/>
              <a:t> Uses Temporal Key Integrity Protocol</a:t>
            </a:r>
          </a:p>
          <a:p>
            <a:pPr lvl="1"/>
            <a:r>
              <a:rPr lang="en-US" sz="2800" dirty="0"/>
              <a:t> Per-packet encryption</a:t>
            </a:r>
          </a:p>
          <a:p>
            <a:pPr lvl="1"/>
            <a:r>
              <a:rPr lang="en-US" sz="2800" dirty="0"/>
              <a:t> RC4 stream cipher</a:t>
            </a:r>
          </a:p>
          <a:p>
            <a:pPr lvl="1"/>
            <a:r>
              <a:rPr lang="en-US" sz="2800" dirty="0"/>
              <a:t> Message Integrity Check</a:t>
            </a:r>
          </a:p>
        </p:txBody>
      </p:sp>
      <p:pic>
        <p:nvPicPr>
          <p:cNvPr id="4" name="Picture 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23432040-80BB-49D8-BF30-7C0A90C25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05067" y="3136922"/>
            <a:ext cx="3976744" cy="1321439"/>
          </a:xfrm>
          <a:prstGeom prst="rect">
            <a:avLst/>
          </a:prstGeom>
        </p:spPr>
      </p:pic>
      <p:pic>
        <p:nvPicPr>
          <p:cNvPr id="9" name="Picture 8" descr="A picture containing metalware, chain, key&#10;&#10;Description automatically generated">
            <a:extLst>
              <a:ext uri="{FF2B5EF4-FFF2-40B4-BE49-F238E27FC236}">
                <a16:creationId xmlns:a16="http://schemas.microsoft.com/office/drawing/2014/main" id="{7FE209B9-2571-4634-9583-26657C7767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105067" y="1161288"/>
            <a:ext cx="3976744" cy="175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1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Cryptographic Protocols – WPA2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Wi-Fi Protected Access 2</a:t>
            </a:r>
          </a:p>
          <a:p>
            <a:pPr lvl="1"/>
            <a:r>
              <a:rPr lang="en-US" sz="2800" dirty="0"/>
              <a:t> Stronger</a:t>
            </a:r>
          </a:p>
          <a:p>
            <a:pPr lvl="1"/>
            <a:r>
              <a:rPr lang="en-US" sz="2800" dirty="0"/>
              <a:t> Uses CCMP</a:t>
            </a:r>
          </a:p>
          <a:p>
            <a:pPr lvl="1"/>
            <a:r>
              <a:rPr lang="en-US" sz="2800" dirty="0"/>
              <a:t> Advanced Encryption Standard</a:t>
            </a:r>
          </a:p>
          <a:p>
            <a:pPr lvl="1"/>
            <a:r>
              <a:rPr lang="en-US" sz="2800" dirty="0"/>
              <a:t> 128-bit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38B8C-DDD9-456B-8ECB-D24EB22C6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35963" y="1229958"/>
            <a:ext cx="2728408" cy="27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9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Cryptographic Protocols – WPA3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Wi-Fi Protected Access 3</a:t>
            </a:r>
          </a:p>
          <a:p>
            <a:pPr lvl="1"/>
            <a:r>
              <a:rPr lang="en-US" sz="2800" dirty="0"/>
              <a:t> Strongest</a:t>
            </a:r>
          </a:p>
          <a:p>
            <a:pPr lvl="1"/>
            <a:r>
              <a:rPr lang="en-US" sz="2800" dirty="0"/>
              <a:t> Uses SAE</a:t>
            </a:r>
          </a:p>
          <a:p>
            <a:pPr lvl="1"/>
            <a:r>
              <a:rPr lang="en-US" sz="2800" dirty="0"/>
              <a:t> 128-bit or 192-bit encryption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38B8C-DDD9-456B-8ECB-D24EB22C6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035963" y="1229958"/>
            <a:ext cx="2728408" cy="27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Authentication Protocol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C8D402-1DC9-4F63-9F87-1B3984D3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EAP/PEAP</a:t>
            </a:r>
          </a:p>
          <a:p>
            <a:r>
              <a:rPr lang="en-US" sz="2800" dirty="0"/>
              <a:t>EAP-FAST</a:t>
            </a:r>
          </a:p>
          <a:p>
            <a:r>
              <a:rPr lang="en-US" sz="2800" dirty="0"/>
              <a:t>EAP-TLS</a:t>
            </a:r>
          </a:p>
          <a:p>
            <a:r>
              <a:rPr lang="en-US" sz="2800" dirty="0"/>
              <a:t>EAP-TTLS</a:t>
            </a:r>
          </a:p>
        </p:txBody>
      </p:sp>
    </p:spTree>
    <p:extLst>
      <p:ext uri="{BB962C8B-B14F-4D97-AF65-F5344CB8AC3E}">
        <p14:creationId xmlns:p14="http://schemas.microsoft.com/office/powerpoint/2010/main" val="390189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Authentication Methods – Pre-shared Key</a:t>
            </a:r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B0BDACBE-4681-4FF6-9881-FDCC05B2A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691" y="1020099"/>
            <a:ext cx="8502466" cy="565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9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Authentication Methods – Enterprise</a:t>
            </a:r>
          </a:p>
        </p:txBody>
      </p:sp>
      <p:pic>
        <p:nvPicPr>
          <p:cNvPr id="4" name="Content Placeholder 3" descr="A screen shot of an open computer sitting on top of a table&#10;&#10;Description automatically generated">
            <a:extLst>
              <a:ext uri="{FF2B5EF4-FFF2-40B4-BE49-F238E27FC236}">
                <a16:creationId xmlns:a16="http://schemas.microsoft.com/office/drawing/2014/main" id="{791E99A5-F416-417A-8087-39E6D48FF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76539" y="3125593"/>
            <a:ext cx="1272953" cy="1272953"/>
          </a:xfrm>
        </p:spPr>
      </p:pic>
      <p:pic>
        <p:nvPicPr>
          <p:cNvPr id="6" name="Picture 5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6ECFC3B4-7280-4285-BBD5-CA774C1B97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21360" y="2994300"/>
            <a:ext cx="1590368" cy="1590368"/>
          </a:xfrm>
          <a:prstGeom prst="rect">
            <a:avLst/>
          </a:prstGeom>
        </p:spPr>
      </p:pic>
      <p:pic>
        <p:nvPicPr>
          <p:cNvPr id="7" name="Picture 6" descr="A picture containing food, holding, orange, blue&#10;&#10;Description automatically generated">
            <a:extLst>
              <a:ext uri="{FF2B5EF4-FFF2-40B4-BE49-F238E27FC236}">
                <a16:creationId xmlns:a16="http://schemas.microsoft.com/office/drawing/2014/main" id="{1E1B0473-BB0C-4C1A-93F6-2CDB2886BA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400917" y="3492515"/>
            <a:ext cx="1332617" cy="133261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5AFDA1-B2D5-47B9-A77E-780BDEDE5973}"/>
              </a:ext>
            </a:extLst>
          </p:cNvPr>
          <p:cNvCxnSpPr>
            <a:cxnSpLocks/>
          </p:cNvCxnSpPr>
          <p:nvPr/>
        </p:nvCxnSpPr>
        <p:spPr>
          <a:xfrm>
            <a:off x="3747745" y="3793484"/>
            <a:ext cx="12316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89E28744-B068-45F8-B65A-60395E60C6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252646" y="2614315"/>
            <a:ext cx="1425196" cy="14251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EBCF7C-A2B2-472E-A9FA-7954D93C954F}"/>
              </a:ext>
            </a:extLst>
          </p:cNvPr>
          <p:cNvSpPr txBox="1"/>
          <p:nvPr/>
        </p:nvSpPr>
        <p:spPr>
          <a:xfrm>
            <a:off x="2029326" y="2533348"/>
            <a:ext cx="171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(Wireless Client)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AFAAE-3200-492B-80FF-F8E8292C554F}"/>
              </a:ext>
            </a:extLst>
          </p:cNvPr>
          <p:cNvSpPr txBox="1"/>
          <p:nvPr/>
        </p:nvSpPr>
        <p:spPr>
          <a:xfrm>
            <a:off x="4706984" y="2405934"/>
            <a:ext cx="27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(802.1X compliant AP/WLC)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304D54-CB14-46A0-BA8D-E2209EE34A56}"/>
              </a:ext>
            </a:extLst>
          </p:cNvPr>
          <p:cNvSpPr txBox="1"/>
          <p:nvPr/>
        </p:nvSpPr>
        <p:spPr>
          <a:xfrm>
            <a:off x="8155709" y="2533348"/>
            <a:ext cx="169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(RADIUS Server)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55B662-F8A9-4F52-92ED-3CEF9E57CF7F}"/>
              </a:ext>
            </a:extLst>
          </p:cNvPr>
          <p:cNvCxnSpPr>
            <a:cxnSpLocks/>
          </p:cNvCxnSpPr>
          <p:nvPr/>
        </p:nvCxnSpPr>
        <p:spPr>
          <a:xfrm flipH="1">
            <a:off x="6774663" y="4085032"/>
            <a:ext cx="12103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4A59B-4686-496B-956C-BC168B7BD41A}"/>
              </a:ext>
            </a:extLst>
          </p:cNvPr>
          <p:cNvCxnSpPr>
            <a:cxnSpLocks/>
          </p:cNvCxnSpPr>
          <p:nvPr/>
        </p:nvCxnSpPr>
        <p:spPr>
          <a:xfrm>
            <a:off x="6774663" y="3762069"/>
            <a:ext cx="12837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5F4539-38B8-4311-8B8F-30EBA36257D4}"/>
              </a:ext>
            </a:extLst>
          </p:cNvPr>
          <p:cNvCxnSpPr>
            <a:cxnSpLocks/>
          </p:cNvCxnSpPr>
          <p:nvPr/>
        </p:nvCxnSpPr>
        <p:spPr>
          <a:xfrm flipH="1">
            <a:off x="3690422" y="4158823"/>
            <a:ext cx="12103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A close up of a guitar&#10;&#10;Description automatically generated">
            <a:extLst>
              <a:ext uri="{FF2B5EF4-FFF2-40B4-BE49-F238E27FC236}">
                <a16:creationId xmlns:a16="http://schemas.microsoft.com/office/drawing/2014/main" id="{EB3DC565-5FE9-4089-AE04-B4FACDC39B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5075995" y="4519773"/>
            <a:ext cx="1691361" cy="3474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B3C111A-804F-4EFE-A143-00D8006437DB}"/>
              </a:ext>
            </a:extLst>
          </p:cNvPr>
          <p:cNvSpPr txBox="1"/>
          <p:nvPr/>
        </p:nvSpPr>
        <p:spPr>
          <a:xfrm>
            <a:off x="5088400" y="4123384"/>
            <a:ext cx="2056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WLAN controller</a:t>
            </a:r>
          </a:p>
        </p:txBody>
      </p:sp>
    </p:spTree>
    <p:extLst>
      <p:ext uri="{BB962C8B-B14F-4D97-AF65-F5344CB8AC3E}">
        <p14:creationId xmlns:p14="http://schemas.microsoft.com/office/powerpoint/2010/main" val="184729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Authentication Methods – Enterprise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8A28682-D2FC-474B-A0A9-AD715C421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088" y="1143764"/>
            <a:ext cx="7163824" cy="538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09780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AA2CFDF-C001-498D-A039-34467DE37D05}"/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2423</TotalTime>
  <Words>266</Words>
  <Application>Microsoft Office PowerPoint</Application>
  <PresentationFormat>Widescreen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Adelle Sans</vt:lpstr>
      <vt:lpstr>Adelle Sans SemiBold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Cryptographic Protocols - WEP</vt:lpstr>
      <vt:lpstr>Cryptographic Protocols - WPA</vt:lpstr>
      <vt:lpstr>Cryptographic Protocols – WPA2</vt:lpstr>
      <vt:lpstr>Cryptographic Protocols – WPA3</vt:lpstr>
      <vt:lpstr>Authentication Protocol</vt:lpstr>
      <vt:lpstr>Authentication Methods – Pre-shared Key</vt:lpstr>
      <vt:lpstr>Authentication Methods – Enterprise</vt:lpstr>
      <vt:lpstr>Authentication Methods – Enterprise</vt:lpstr>
      <vt:lpstr>Authentication Methods – Wi-Fi Protected Setup</vt:lpstr>
      <vt:lpstr>Authentication Methods – Captive Portal</vt:lpstr>
      <vt:lpstr>Installation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152</cp:revision>
  <dcterms:created xsi:type="dcterms:W3CDTF">2019-03-13T18:02:49Z</dcterms:created>
  <dcterms:modified xsi:type="dcterms:W3CDTF">2021-01-19T20:20:05Z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