
<file path=[Content_Types].xml><?xml version="1.0" encoding="utf-8"?>
<Types xmlns="http://schemas.openxmlformats.org/package/2006/content-types">
  <Default Extension="emf" ContentType="image/x-em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322" r:id="rId6"/>
    <p:sldId id="331" r:id="rId7"/>
    <p:sldId id="332" r:id="rId8"/>
    <p:sldId id="336" r:id="rId9"/>
    <p:sldId id="333" r:id="rId10"/>
    <p:sldId id="334" r:id="rId11"/>
    <p:sldId id="33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22"/>
            <p14:sldId id="331"/>
            <p14:sldId id="332"/>
            <p14:sldId id="336"/>
            <p14:sldId id="333"/>
            <p14:sldId id="334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s Bryan" initials="WB" lastIdx="1" clrIdx="0">
    <p:extLst>
      <p:ext uri="{19B8F6BF-5375-455C-9EA6-DF929625EA0E}">
        <p15:presenceInfo xmlns:p15="http://schemas.microsoft.com/office/powerpoint/2012/main" userId="S::wes.bryan@acilearning.com::7fef9514-1b33-4d90-8a10-1dd5f5fd88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77321" autoAdjust="0"/>
  </p:normalViewPr>
  <p:slideViewPr>
    <p:cSldViewPr snapToGrid="0" snapToObjects="1">
      <p:cViewPr varScale="1">
        <p:scale>
          <a:sx n="80" d="100"/>
          <a:sy n="80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8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Define how small the size of the remanent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4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26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383B"/>
                </a:solidFill>
                <a:effectLst/>
                <a:latin typeface="aktiv-grotesk"/>
              </a:rPr>
              <a:t> Pass 1: Overwrite all addressable locations with binary zeroes.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383B"/>
                </a:solidFill>
                <a:effectLst/>
                <a:latin typeface="aktiv-grotesk"/>
              </a:rPr>
              <a:t> Pass 2: Overwrite all addressable locations with binary ones (the compliment of the above).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383B"/>
                </a:solidFill>
                <a:effectLst/>
                <a:latin typeface="aktiv-grotesk"/>
              </a:rPr>
              <a:t> Pass 3: Overwrite all addressable locations with a random bit pattern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5383B"/>
                </a:solidFill>
                <a:effectLst/>
                <a:latin typeface="aktiv-grotesk"/>
              </a:rPr>
              <a:t> Verify the final overwrite pass.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1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3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6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rnetmonk.com/archive/wretched-enthusias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s.anygator.com/search/shredding+services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://commons.wikimedia.org/wiki/File:Cutting_head_of_a_paper_shredder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visioveritas.wordpress.com/2013/0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f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socialbrite.org/2009/09/25/how-to-get-more-followers-on-twitter/" TargetMode="Externa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Secure Data Destruction - Burning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Paper documentation</a:t>
            </a:r>
          </a:p>
        </p:txBody>
      </p:sp>
      <p:pic>
        <p:nvPicPr>
          <p:cNvPr id="5" name="Picture 4" descr="A picture containing nature, fire&#10;&#10;Description automatically generated">
            <a:extLst>
              <a:ext uri="{FF2B5EF4-FFF2-40B4-BE49-F238E27FC236}">
                <a16:creationId xmlns:a16="http://schemas.microsoft.com/office/drawing/2014/main" id="{B06389E1-EBD3-440C-9558-20A376847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6105" y="1975076"/>
            <a:ext cx="9587954" cy="393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91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Secure Data Destruction - Shredding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Security Levels</a:t>
            </a:r>
          </a:p>
          <a:p>
            <a:pPr lvl="1"/>
            <a:r>
              <a:rPr lang="en-US" sz="3200" dirty="0"/>
              <a:t> P2 – P6</a:t>
            </a:r>
          </a:p>
          <a:p>
            <a:pPr lvl="1"/>
            <a:r>
              <a:rPr lang="en-US" sz="3200" dirty="0"/>
              <a:t> P4 = Commercial level</a:t>
            </a:r>
          </a:p>
          <a:p>
            <a:pPr lvl="1"/>
            <a:r>
              <a:rPr lang="en-US" sz="3200" dirty="0"/>
              <a:t> P5 = Espionage proof</a:t>
            </a:r>
          </a:p>
          <a:p>
            <a:pPr lvl="1"/>
            <a:r>
              <a:rPr lang="en-US" sz="3200" dirty="0"/>
              <a:t> P6 = DoD/NSA, military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83ED32D1-FBBE-4906-844E-5D23CDBD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76455" y="1195199"/>
            <a:ext cx="3647927" cy="2320886"/>
          </a:xfrm>
          <a:prstGeom prst="rect">
            <a:avLst/>
          </a:prstGeom>
        </p:spPr>
      </p:pic>
      <p:pic>
        <p:nvPicPr>
          <p:cNvPr id="9" name="Picture 8" descr="A picture containing vegetable&#10;&#10;Description automatically generated">
            <a:extLst>
              <a:ext uri="{FF2B5EF4-FFF2-40B4-BE49-F238E27FC236}">
                <a16:creationId xmlns:a16="http://schemas.microsoft.com/office/drawing/2014/main" id="{E2019714-242E-4325-9891-C002F5DDF7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576456" y="3634574"/>
            <a:ext cx="3647927" cy="27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Secure Data Destruction - Pulping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Same process as recycling</a:t>
            </a:r>
          </a:p>
          <a:p>
            <a:r>
              <a:rPr lang="en-US" sz="3400" dirty="0"/>
              <a:t>Reducing documents to </a:t>
            </a:r>
            <a:br>
              <a:rPr lang="en-US" sz="3200" dirty="0"/>
            </a:br>
            <a:r>
              <a:rPr lang="en-US" sz="3200" dirty="0"/>
              <a:t>paper slurry</a:t>
            </a:r>
            <a:endParaRPr lang="en-US" sz="3400" dirty="0"/>
          </a:p>
        </p:txBody>
      </p:sp>
      <p:pic>
        <p:nvPicPr>
          <p:cNvPr id="5" name="Picture 4" descr="A picture containing outdoor, hay, hillside&#10;&#10;Description automatically generated">
            <a:extLst>
              <a:ext uri="{FF2B5EF4-FFF2-40B4-BE49-F238E27FC236}">
                <a16:creationId xmlns:a16="http://schemas.microsoft.com/office/drawing/2014/main" id="{8603F7AE-0CEE-402D-8D1C-0DBECD1B7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268" y="1130523"/>
            <a:ext cx="3052858" cy="2532741"/>
          </a:xfrm>
          <a:prstGeom prst="rect">
            <a:avLst/>
          </a:prstGeom>
        </p:spPr>
      </p:pic>
      <p:pic>
        <p:nvPicPr>
          <p:cNvPr id="8" name="Picture 7" descr="A picture containing indoor, floor&#10;&#10;Description automatically generated">
            <a:extLst>
              <a:ext uri="{FF2B5EF4-FFF2-40B4-BE49-F238E27FC236}">
                <a16:creationId xmlns:a16="http://schemas.microsoft.com/office/drawing/2014/main" id="{B2E03F01-441D-4F41-A848-3DA19E2E7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224" y="4018928"/>
            <a:ext cx="3381209" cy="25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Secure Data Destruction - Overwriting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Writing new data over</a:t>
            </a:r>
            <a:br>
              <a:rPr lang="en-US" sz="3400" dirty="0"/>
            </a:br>
            <a:r>
              <a:rPr lang="en-US" sz="3400" dirty="0"/>
              <a:t>deleted data</a:t>
            </a:r>
          </a:p>
          <a:p>
            <a:r>
              <a:rPr lang="en-US" sz="3400" dirty="0"/>
              <a:t>DoD 5220.22 data sanitization</a:t>
            </a:r>
            <a:br>
              <a:rPr lang="en-US" sz="3400" dirty="0"/>
            </a:br>
            <a:r>
              <a:rPr lang="en-US" sz="3400" dirty="0"/>
              <a:t>standard</a:t>
            </a:r>
          </a:p>
          <a:p>
            <a:endParaRPr lang="en-US" sz="3400" dirty="0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F103D252-4DB9-4134-8666-92C45160B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47115" y="1654629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0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Secure Data Destruction - Pulverizing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Media destruction</a:t>
            </a:r>
          </a:p>
        </p:txBody>
      </p:sp>
      <p:pic>
        <p:nvPicPr>
          <p:cNvPr id="6" name="Picture 5" descr="A picture containing board, blue&#10;&#10;Description automatically generated">
            <a:extLst>
              <a:ext uri="{FF2B5EF4-FFF2-40B4-BE49-F238E27FC236}">
                <a16:creationId xmlns:a16="http://schemas.microsoft.com/office/drawing/2014/main" id="{239E45C7-4CD5-448A-8C14-C9DF2A057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715" y="1587953"/>
            <a:ext cx="5782084" cy="43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7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Secure Data Destruction - Degaussing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Strong magnetics</a:t>
            </a:r>
          </a:p>
          <a:p>
            <a:r>
              <a:rPr lang="en-US" sz="3400" dirty="0"/>
              <a:t>Commercial grade</a:t>
            </a:r>
          </a:p>
        </p:txBody>
      </p:sp>
      <p:pic>
        <p:nvPicPr>
          <p:cNvPr id="5" name="Picture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37F86EC7-A980-4E10-9994-A892DFD5E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171" y="3520320"/>
            <a:ext cx="3147741" cy="2659841"/>
          </a:xfrm>
          <a:prstGeom prst="rect">
            <a:avLst/>
          </a:prstGeom>
        </p:spPr>
      </p:pic>
      <p:pic>
        <p:nvPicPr>
          <p:cNvPr id="10" name="Picture 9" descr="A picture containing tool&#10;&#10;Description automatically generated">
            <a:extLst>
              <a:ext uri="{FF2B5EF4-FFF2-40B4-BE49-F238E27FC236}">
                <a16:creationId xmlns:a16="http://schemas.microsoft.com/office/drawing/2014/main" id="{1D6FAE36-D1B2-4A83-8C45-9FBC9ADDE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21393902">
            <a:off x="6099186" y="1397136"/>
            <a:ext cx="28575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9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Secure Data Destruction - Incineration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DDF1772-2C9C-42CB-9B78-682736F6A146}"/>
              </a:ext>
            </a:extLst>
          </p:cNvPr>
          <p:cNvSpPr txBox="1">
            <a:spLocks/>
          </p:cNvSpPr>
          <p:nvPr/>
        </p:nvSpPr>
        <p:spPr>
          <a:xfrm>
            <a:off x="659524" y="1085054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Complete destruction</a:t>
            </a:r>
            <a:br>
              <a:rPr lang="en-US" sz="2800" dirty="0"/>
            </a:br>
            <a:r>
              <a:rPr lang="en-US" sz="2800" dirty="0"/>
              <a:t>of all media components</a:t>
            </a:r>
          </a:p>
        </p:txBody>
      </p:sp>
      <p:pic>
        <p:nvPicPr>
          <p:cNvPr id="6" name="Picture 5" descr="A picture containing stone, fresh&#10;&#10;Description automatically generated">
            <a:extLst>
              <a:ext uri="{FF2B5EF4-FFF2-40B4-BE49-F238E27FC236}">
                <a16:creationId xmlns:a16="http://schemas.microsoft.com/office/drawing/2014/main" id="{E21B0EF2-89AB-4FBA-8188-F519FD548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37" y="2065575"/>
            <a:ext cx="9607659" cy="432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6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8170FEE-4C7D-49C1-AF68-B39ABE7B7319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3808</TotalTime>
  <Words>164</Words>
  <Application>Microsoft Office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Adelle Sans</vt:lpstr>
      <vt:lpstr>aktiv-grotesk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Secure Data Destruction - Burning</vt:lpstr>
      <vt:lpstr>Secure Data Destruction - Shredding</vt:lpstr>
      <vt:lpstr>Secure Data Destruction - Pulping</vt:lpstr>
      <vt:lpstr>Secure Data Destruction - Overwriting</vt:lpstr>
      <vt:lpstr>Secure Data Destruction - Pulverizing</vt:lpstr>
      <vt:lpstr>Secure Data Destruction - Degaussing</vt:lpstr>
      <vt:lpstr>Secure Data Destruction - Incineration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274</cp:revision>
  <dcterms:created xsi:type="dcterms:W3CDTF">2019-03-13T18:02:49Z</dcterms:created>
  <dcterms:modified xsi:type="dcterms:W3CDTF">2021-01-18T16:37:17Z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