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1"/>
  </p:notesMasterIdLst>
  <p:sldIdLst>
    <p:sldId id="256" r:id="rId5"/>
    <p:sldId id="324" r:id="rId6"/>
    <p:sldId id="315" r:id="rId7"/>
    <p:sldId id="316" r:id="rId8"/>
    <p:sldId id="317" r:id="rId9"/>
    <p:sldId id="33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24"/>
            <p14:sldId id="315"/>
            <p14:sldId id="316"/>
            <p14:sldId id="317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83196" autoAdjust="0"/>
  </p:normalViewPr>
  <p:slideViewPr>
    <p:cSldViewPr snapToGrid="0" snapToObjects="1">
      <p:cViewPr varScale="1">
        <p:scale>
          <a:sx n="95" d="100"/>
          <a:sy n="95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https://azure.microsoft.com/en-us/solutions/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https://aws.amazon.com/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https://cloud.google.com/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https://www.nist.gov/publications/nist-cloud-computing-reference-architecture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ource Sans Pro Web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urce Sans Pro Web"/>
              </a:rPr>
              <a:t>Special Publication (NIST SP) - 500-292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6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capability provided to the consumer is to deploy onto the cloud infrastructure consumer-created or acquired applications created using programming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need to manage hardware or operating systems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allows us customers to perform dev without needing to worry about the underlying servers (serverless computing)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 this a step further we can break down/ separate and application into its individual pieces or services (microservices) each running an individual process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https://azure.microsoft.com/en-us/solutions/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https://aws.amazon.com/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https://cloud.google.com/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1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capability provided to the consumer is to provision processing, storage, networks, and other fundamental computing resources where the consumer is able to deploy and run arbitrary software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https://azure.microsoft.com/en-us/solutions/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https://aws.amazon.com/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https://cloud.google.com/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5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CaaS = Containers as a Service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CaaS = Code as a Service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Storage as a Service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Desktop as a Service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Windows as a Service)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Security as a Service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DBaaS = Database as a Service</a:t>
            </a:r>
          </a:p>
          <a:p>
            <a:r>
              <a:rPr lang="en-US" b="0" i="0" dirty="0" err="1">
                <a:solidFill>
                  <a:srgbClr val="4E4242"/>
                </a:solidFill>
                <a:effectLst/>
                <a:latin typeface="myriad-pro"/>
              </a:rPr>
              <a:t>XaaS</a:t>
            </a:r>
            <a:r>
              <a:rPr lang="en-US" b="0" i="0" dirty="0">
                <a:solidFill>
                  <a:srgbClr val="4E4242"/>
                </a:solidFill>
                <a:effectLst/>
                <a:latin typeface="myriad-pro"/>
              </a:rPr>
              <a:t> encompasses any computing service that is delivered via the internet and paid for in a flexible consumption model rather than as an upfront purchase or license.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41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ootuniverse.blogspot.com/2015/01/office-365-free-download-with-product.html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s://medium.com/pawa-it/gsuite-hacks-for-business-reduce-license-costs-with-aliases-2154a127c9c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HP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u.wikipedia.org/wiki/Java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://sakatagintoki117.deviantart.com/art/ruby-347527677" TargetMode="External"/><Relationship Id="rId4" Type="http://schemas.openxmlformats.org/officeDocument/2006/relationships/hyperlink" Target="http://www.pngall.com/c-plus-plus-png" TargetMode="Externa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conarchive.com/show/refresh-cl-icons-by-tpdkdesign.net/System-Memory-icon.html" TargetMode="External"/><Relationship Id="rId13" Type="http://schemas.openxmlformats.org/officeDocument/2006/relationships/image" Target="../media/image19.png"/><Relationship Id="rId1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hyperlink" Target="http://www.iconarchive.com/show/vista-hardware-devices-icons-by-icons-land/Home-Server-icon.html" TargetMode="External"/><Relationship Id="rId1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commons.wikimedia.org/wiki/File:Tux_Enhanced.sv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ccftech.com/article/the-complete-radeon-and-nvidia-gpu-architecture-guide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jpg"/><Relationship Id="rId15" Type="http://schemas.openxmlformats.org/officeDocument/2006/relationships/image" Target="../media/image20.png"/><Relationship Id="rId10" Type="http://schemas.openxmlformats.org/officeDocument/2006/relationships/hyperlink" Target="http://www.clker.com/clipart-network-card.html" TargetMode="External"/><Relationship Id="rId19" Type="http://schemas.openxmlformats.org/officeDocument/2006/relationships/hyperlink" Target="http://stitchingwithattitude.blogspot.com/2012/03/webinar-learning-new-things.html" TargetMode="External"/><Relationship Id="rId4" Type="http://schemas.openxmlformats.org/officeDocument/2006/relationships/hyperlink" Target="https://www.goodfreephotos.com/vector-images/database-symbol-vector-clipart.png.php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s://pixabay.com/en/windows-windows-icon-windows-logo-3384024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Cloud Services – Software as a Service (SaaS)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171B7C52-AB3C-48C3-B225-00FB701B9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75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Applications provided on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cloud infrastructure</a:t>
            </a:r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F1F099DD-11BC-408E-B512-3CC0517F7C89}"/>
              </a:ext>
            </a:extLst>
          </p:cNvPr>
          <p:cNvSpPr/>
          <p:nvPr/>
        </p:nvSpPr>
        <p:spPr>
          <a:xfrm>
            <a:off x="1569308" y="1951482"/>
            <a:ext cx="9181070" cy="436193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2E332D-2A91-40BC-A0C4-4EF991E71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42785" y="2900388"/>
            <a:ext cx="3356974" cy="26316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5DCB2C-E5DA-450A-92F1-65DD603DF3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79194" y="2731593"/>
            <a:ext cx="3970021" cy="223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4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Cloud Services – Platform as a Service (PaaS)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171B7C52-AB3C-48C3-B225-00FB701B9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38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Runtime environment provided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on cloud infrastructure</a:t>
            </a:r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F1F099DD-11BC-408E-B512-3CC0517F7C89}"/>
              </a:ext>
            </a:extLst>
          </p:cNvPr>
          <p:cNvSpPr/>
          <p:nvPr/>
        </p:nvSpPr>
        <p:spPr>
          <a:xfrm>
            <a:off x="1569308" y="1940011"/>
            <a:ext cx="9181070" cy="43619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FCC1E7A-57C5-432D-8767-1DAD9BF58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93096" y="3220357"/>
            <a:ext cx="1943911" cy="1943911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BA326F5-F170-47E9-8670-FE3DB28876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35684" y="3065867"/>
            <a:ext cx="1060316" cy="1943912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B5A59F9-1259-4AEF-B34D-91BB412DD2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21175" y="2652813"/>
            <a:ext cx="2102014" cy="11350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B41C16-DD56-4FF4-B607-A8FB952F72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576572" y="3974491"/>
            <a:ext cx="1053621" cy="9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2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Cloud Services – Infrastructure as a Service (IaaS)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171B7C52-AB3C-48C3-B225-00FB701B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Organization providing cloud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computing services</a:t>
            </a:r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F1F099DD-11BC-408E-B512-3CC0517F7C89}"/>
              </a:ext>
            </a:extLst>
          </p:cNvPr>
          <p:cNvSpPr/>
          <p:nvPr/>
        </p:nvSpPr>
        <p:spPr>
          <a:xfrm>
            <a:off x="1569308" y="1940011"/>
            <a:ext cx="9181070" cy="4361935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up, indoor, tableware&#10;&#10;Description automatically generated">
            <a:extLst>
              <a:ext uri="{FF2B5EF4-FFF2-40B4-BE49-F238E27FC236}">
                <a16:creationId xmlns:a16="http://schemas.microsoft.com/office/drawing/2014/main" id="{AA31DC6D-4C6C-49FC-87DD-6FDF40E68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59843" y="2752498"/>
            <a:ext cx="1094331" cy="1208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6EBD6C-2E7E-4C53-96B7-1ABE4193F5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8183" r="6422"/>
          <a:stretch/>
        </p:blipFill>
        <p:spPr>
          <a:xfrm>
            <a:off x="2720454" y="2790645"/>
            <a:ext cx="1713780" cy="1345226"/>
          </a:xfrm>
          <a:prstGeom prst="rect">
            <a:avLst/>
          </a:prstGeom>
        </p:spPr>
      </p:pic>
      <p:pic>
        <p:nvPicPr>
          <p:cNvPr id="9" name="Picture 8" descr="A picture containing colorful&#10;&#10;Description automatically generated">
            <a:extLst>
              <a:ext uri="{FF2B5EF4-FFF2-40B4-BE49-F238E27FC236}">
                <a16:creationId xmlns:a16="http://schemas.microsoft.com/office/drawing/2014/main" id="{0E63AD6F-B819-4F5E-8115-364C391B3E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509213" y="2569017"/>
            <a:ext cx="1719965" cy="1719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6CA34-0C76-4A2E-AC3C-437E66064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518490" y="2787992"/>
            <a:ext cx="1869216" cy="1137106"/>
          </a:xfrm>
          <a:prstGeom prst="rect">
            <a:avLst/>
          </a:prstGeom>
        </p:spPr>
      </p:pic>
      <p:pic>
        <p:nvPicPr>
          <p:cNvPr id="13" name="Picture 12" descr="A picture containing indoor&#10;&#10;Description automatically generated">
            <a:extLst>
              <a:ext uri="{FF2B5EF4-FFF2-40B4-BE49-F238E27FC236}">
                <a16:creationId xmlns:a16="http://schemas.microsoft.com/office/drawing/2014/main" id="{9A97ACB3-F9FF-40C0-9A07-A8A7E4315F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201499" y="4135871"/>
            <a:ext cx="1454063" cy="14540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4AD68A-A0F2-4D36-A2B0-4AE2B5E6DF3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22609" t="24148" r="19529" b="22432"/>
          <a:stretch/>
        </p:blipFill>
        <p:spPr>
          <a:xfrm>
            <a:off x="6427229" y="4288982"/>
            <a:ext cx="1158174" cy="1069271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66A495C5-A6C7-419A-987B-B210E7EE0E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753915" y="4186890"/>
            <a:ext cx="1047544" cy="12217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E2E9AA-053F-48A7-88F9-C2C64BA5244F}"/>
              </a:ext>
            </a:extLst>
          </p:cNvPr>
          <p:cNvSpPr txBox="1"/>
          <p:nvPr/>
        </p:nvSpPr>
        <p:spPr>
          <a:xfrm>
            <a:off x="4667668" y="6938832"/>
            <a:ext cx="5880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6" tooltip="https://commons.wikimedia.org/wiki/File:Tux_Enhanced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7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4" name="Picture 13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B06E85A-99BC-4B8D-87DD-F5EF6C40897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4552583" y="4190289"/>
            <a:ext cx="1681533" cy="134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6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Cloud Services – Anything as a Service (</a:t>
            </a:r>
            <a:r>
              <a:rPr lang="en-US" sz="4000" dirty="0" err="1">
                <a:latin typeface="Adelle Sans" panose="02000503000000020004" pitchFamily="2" charset="0"/>
              </a:rPr>
              <a:t>XaaS</a:t>
            </a:r>
            <a:r>
              <a:rPr lang="en-US" sz="4000" dirty="0">
                <a:latin typeface="Adelle Sans" panose="02000503000000020004" pitchFamily="2" charset="0"/>
              </a:rPr>
              <a:t>)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171B7C52-AB3C-48C3-B225-00FB701B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Every and any service provided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on cloud infrastructure</a:t>
            </a:r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F1F099DD-11BC-408E-B512-3CC0517F7C89}"/>
              </a:ext>
            </a:extLst>
          </p:cNvPr>
          <p:cNvSpPr/>
          <p:nvPr/>
        </p:nvSpPr>
        <p:spPr>
          <a:xfrm>
            <a:off x="1569308" y="1940011"/>
            <a:ext cx="9181070" cy="43619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BDD68-8099-45E6-82C1-B2B9A997903B}"/>
              </a:ext>
            </a:extLst>
          </p:cNvPr>
          <p:cNvSpPr txBox="1"/>
          <p:nvPr/>
        </p:nvSpPr>
        <p:spPr>
          <a:xfrm>
            <a:off x="3741800" y="2869406"/>
            <a:ext cx="216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delle Sans" panose="02000503000000020004"/>
              </a:rPr>
              <a:t>CaaS/CaaS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5F12AE-CC47-4017-990C-F995501CB65A}"/>
              </a:ext>
            </a:extLst>
          </p:cNvPr>
          <p:cNvSpPr txBox="1"/>
          <p:nvPr/>
        </p:nvSpPr>
        <p:spPr>
          <a:xfrm>
            <a:off x="6628356" y="2846409"/>
            <a:ext cx="123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Adelle Sans" panose="02000503000000020004"/>
              </a:rPr>
              <a:t>STaaS</a:t>
            </a:r>
            <a:endParaRPr lang="en-US" sz="3600" dirty="0">
              <a:latin typeface="Adelle Sans" panose="020005030000000200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A8EAB-F21C-4A2E-AC66-3AA2BAB55379}"/>
              </a:ext>
            </a:extLst>
          </p:cNvPr>
          <p:cNvSpPr txBox="1"/>
          <p:nvPr/>
        </p:nvSpPr>
        <p:spPr>
          <a:xfrm>
            <a:off x="5364772" y="3659974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Adelle Sans" panose="02000503000000020004"/>
              </a:rPr>
              <a:t>DaaS</a:t>
            </a:r>
            <a:endParaRPr lang="en-US" sz="3600" dirty="0">
              <a:latin typeface="Adelle Sans" panose="020005030000000200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39D58A-1E40-4763-8747-1C78651CCAAA}"/>
              </a:ext>
            </a:extLst>
          </p:cNvPr>
          <p:cNvSpPr txBox="1"/>
          <p:nvPr/>
        </p:nvSpPr>
        <p:spPr>
          <a:xfrm>
            <a:off x="3741800" y="4444143"/>
            <a:ext cx="1517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Adelle Sans" panose="02000503000000020004"/>
              </a:rPr>
              <a:t>SECaaS</a:t>
            </a:r>
            <a:endParaRPr lang="en-US" sz="3600" dirty="0">
              <a:latin typeface="Adelle Sans" panose="020005030000000200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BFA7D3-530C-49D0-88EF-5B3D7E445E06}"/>
              </a:ext>
            </a:extLst>
          </p:cNvPr>
          <p:cNvSpPr txBox="1"/>
          <p:nvPr/>
        </p:nvSpPr>
        <p:spPr>
          <a:xfrm>
            <a:off x="6487195" y="4493738"/>
            <a:ext cx="13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delle Sans" panose="02000503000000020004"/>
              </a:rPr>
              <a:t>DBaaS</a:t>
            </a:r>
          </a:p>
        </p:txBody>
      </p:sp>
    </p:spTree>
    <p:extLst>
      <p:ext uri="{BB962C8B-B14F-4D97-AF65-F5344CB8AC3E}">
        <p14:creationId xmlns:p14="http://schemas.microsoft.com/office/powerpoint/2010/main" val="341898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Management Responsibilities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FA75E72-FA29-4191-ACB2-16E21196B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103424"/>
              </p:ext>
            </p:extLst>
          </p:nvPr>
        </p:nvGraphicFramePr>
        <p:xfrm>
          <a:off x="1076960" y="1478280"/>
          <a:ext cx="21844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920835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On-Premise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68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18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24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Middleware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7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Virtualization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2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5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98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Networking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70896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EA48D96-5C3E-4804-AB0A-9DE6A01AB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4764"/>
              </p:ext>
            </p:extLst>
          </p:nvPr>
        </p:nvGraphicFramePr>
        <p:xfrm>
          <a:off x="3596640" y="1478280"/>
          <a:ext cx="2184400" cy="3731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92083554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IaaS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68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18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24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Middleware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7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Virtualization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2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5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98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70896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B85CBDD9-C0A2-44A8-B784-8EB3F37EB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8738"/>
              </p:ext>
            </p:extLst>
          </p:nvPr>
        </p:nvGraphicFramePr>
        <p:xfrm>
          <a:off x="6096000" y="1455420"/>
          <a:ext cx="2184400" cy="3731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92083554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68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18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24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Middleware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7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Virtualization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2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5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98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70896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44E3BE4E-8E76-4727-BF20-E6973ECEB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787951"/>
              </p:ext>
            </p:extLst>
          </p:nvPr>
        </p:nvGraphicFramePr>
        <p:xfrm>
          <a:off x="8595360" y="1432560"/>
          <a:ext cx="2184400" cy="37312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920835541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68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9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18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Runtime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24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Middleware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System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7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Virtualization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2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5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98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87089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6A2D24B-EE22-43E2-9E9F-59C0AE41A2B5}"/>
              </a:ext>
            </a:extLst>
          </p:cNvPr>
          <p:cNvSpPr/>
          <p:nvPr/>
        </p:nvSpPr>
        <p:spPr>
          <a:xfrm>
            <a:off x="1076960" y="1808480"/>
            <a:ext cx="2184400" cy="335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BA83DA-D568-433D-8E3F-7AF71E8BA6C2}"/>
              </a:ext>
            </a:extLst>
          </p:cNvPr>
          <p:cNvSpPr/>
          <p:nvPr/>
        </p:nvSpPr>
        <p:spPr>
          <a:xfrm>
            <a:off x="3596640" y="1866900"/>
            <a:ext cx="2184400" cy="184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34EEF-D613-4F57-B8E0-C2847A851B76}"/>
              </a:ext>
            </a:extLst>
          </p:cNvPr>
          <p:cNvSpPr/>
          <p:nvPr/>
        </p:nvSpPr>
        <p:spPr>
          <a:xfrm>
            <a:off x="3596640" y="3710940"/>
            <a:ext cx="2184400" cy="1475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55F4FB-63CB-40F2-AAA6-1F9F0CF4C344}"/>
              </a:ext>
            </a:extLst>
          </p:cNvPr>
          <p:cNvSpPr/>
          <p:nvPr/>
        </p:nvSpPr>
        <p:spPr>
          <a:xfrm>
            <a:off x="6096000" y="2580640"/>
            <a:ext cx="2184400" cy="2583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6A66C-74B8-4BF3-9158-127BF8064F2A}"/>
              </a:ext>
            </a:extLst>
          </p:cNvPr>
          <p:cNvSpPr/>
          <p:nvPr/>
        </p:nvSpPr>
        <p:spPr>
          <a:xfrm>
            <a:off x="6106160" y="1808480"/>
            <a:ext cx="2174240" cy="772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C850AC-7469-45B7-88DE-87958BE1A134}"/>
              </a:ext>
            </a:extLst>
          </p:cNvPr>
          <p:cNvSpPr/>
          <p:nvPr/>
        </p:nvSpPr>
        <p:spPr>
          <a:xfrm>
            <a:off x="8595360" y="1808480"/>
            <a:ext cx="2184400" cy="3385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186E66-7A48-4888-838F-FABE51928127}"/>
              </a:ext>
            </a:extLst>
          </p:cNvPr>
          <p:cNvSpPr/>
          <p:nvPr/>
        </p:nvSpPr>
        <p:spPr>
          <a:xfrm>
            <a:off x="2550160" y="5648959"/>
            <a:ext cx="72136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57BE7C-4A93-45CF-82FA-9B9F738C3D61}"/>
              </a:ext>
            </a:extLst>
          </p:cNvPr>
          <p:cNvSpPr/>
          <p:nvPr/>
        </p:nvSpPr>
        <p:spPr>
          <a:xfrm>
            <a:off x="6294120" y="5619065"/>
            <a:ext cx="72136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6B2628-54A8-4824-84C0-72F2C463ECF2}"/>
              </a:ext>
            </a:extLst>
          </p:cNvPr>
          <p:cNvSpPr txBox="1"/>
          <p:nvPr/>
        </p:nvSpPr>
        <p:spPr>
          <a:xfrm>
            <a:off x="3474720" y="5554393"/>
            <a:ext cx="1597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delle Sans" panose="02000503000000020004"/>
              </a:rPr>
              <a:t>Customer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6623E5-33DB-44BC-8EC2-54EE9A116752}"/>
              </a:ext>
            </a:extLst>
          </p:cNvPr>
          <p:cNvSpPr txBox="1"/>
          <p:nvPr/>
        </p:nvSpPr>
        <p:spPr>
          <a:xfrm>
            <a:off x="7091680" y="5554393"/>
            <a:ext cx="1413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delle Sans" panose="02000503000000020004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40462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decel="100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decel="100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decel="100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decel="10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decel="100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7" grpId="0" animBg="1"/>
      <p:bldP spid="24" grpId="0" animBg="1"/>
      <p:bldP spid="25" grpId="0"/>
      <p:bldP spid="26" grpId="0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B37D3D-50C1-46FC-8D92-3F1F047872A4}">
  <ds:schemaRefs>
    <ds:schemaRef ds:uri="http://purl.org/dc/dcmitype/"/>
    <ds:schemaRef ds:uri="http://www.w3.org/XML/1998/namespace"/>
    <ds:schemaRef ds:uri="25f43890-8f97-4037-b6ca-5734ee50196d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de64167-ec1d-41c3-9c60-bdac5dd5df14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3A1724A-4CF4-44F1-AF4C-AA0B2E7EF6FC}"/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3812</TotalTime>
  <Words>419</Words>
  <Application>Microsoft Office PowerPoint</Application>
  <PresentationFormat>Widescreen</PresentationFormat>
  <Paragraphs>98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Adelle Sans</vt:lpstr>
      <vt:lpstr>Arial</vt:lpstr>
      <vt:lpstr>Calibri</vt:lpstr>
      <vt:lpstr>Courier New</vt:lpstr>
      <vt:lpstr>myriad-pro</vt:lpstr>
      <vt:lpstr>Proxima Nova</vt:lpstr>
      <vt:lpstr>Proxima Nova Semibold</vt:lpstr>
      <vt:lpstr>Source Sans Pro Web</vt:lpstr>
      <vt:lpstr>2019 Presentation Dark Theme</vt:lpstr>
      <vt:lpstr>PowerPoint Presentation</vt:lpstr>
      <vt:lpstr>Cloud Services – Software as a Service (SaaS)</vt:lpstr>
      <vt:lpstr>Cloud Services – Platform as a Service (PaaS)</vt:lpstr>
      <vt:lpstr>Cloud Services – Infrastructure as a Service (IaaS)</vt:lpstr>
      <vt:lpstr>Cloud Services – Anything as a Service (XaaS)</vt:lpstr>
      <vt:lpstr>Management Responsibilities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270</cp:revision>
  <dcterms:created xsi:type="dcterms:W3CDTF">2019-03-13T18:02:49Z</dcterms:created>
  <dcterms:modified xsi:type="dcterms:W3CDTF">2021-01-19T14:49:43Z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