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19" r:id="rId6"/>
    <p:sldId id="320" r:id="rId7"/>
    <p:sldId id="321" r:id="rId8"/>
    <p:sldId id="302" r:id="rId9"/>
    <p:sldId id="313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9"/>
            <p14:sldId id="320"/>
            <p14:sldId id="321"/>
            <p14:sldId id="302"/>
            <p14:sldId id="313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3196" autoAdjust="0"/>
  </p:normalViewPr>
  <p:slideViewPr>
    <p:cSldViewPr snapToGrid="0" snapToObjects="1">
      <p:cViewPr varScale="1">
        <p:scale>
          <a:sx n="64" d="100"/>
          <a:sy n="64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computing – all processing is sent to the Cloud Provider network, processed, returned and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computing allows the devices to process their own data within the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Fog computing allows the data to be sent through a gateway device to Fog nodes to be processed and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4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Allowing a business to programmatically control the network traffic flows through software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 Controller is the orchestrator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Reconfigure the direction of traffic flow without a necessity to physically reconfigure the network devices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infrastructure layer can be made up of dissimilar and even proprietary interfaces and since that is abstracted, it is not a concern.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8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refresh-cl-icons-by-tpdkdesign.net/System-Memory-icon.html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ommons.wikimedia.org/wiki/File:Additional_time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ccftech.com/article/the-complete-radeon-and-nvidia-gpu-architecture-guide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jpg"/><Relationship Id="rId10" Type="http://schemas.openxmlformats.org/officeDocument/2006/relationships/hyperlink" Target="http://www.clker.com/clipart-network-card.html" TargetMode="External"/><Relationship Id="rId4" Type="http://schemas.openxmlformats.org/officeDocument/2006/relationships/hyperlink" Target="https://www.goodfreephotos.com/vector-images/database-symbol-vector-clipart.png.php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pixabay.com/illustrations/iot-internet-of-things-network-3337536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refresh-cl-icons-by-tpdkdesign.net/System-Memory-icon.html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s://commons.wikimedia.org/wiki/File:Additional_time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pixabay.com/illustrations/iot-internet-of-things-network-3337536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ixabay.com/en/race-car-logo-symbol-speed-coupe-309123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ccftech.com/article/the-complete-radeon-and-nvidia-gpu-architecture-guide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9.jpg"/><Relationship Id="rId15" Type="http://schemas.openxmlformats.org/officeDocument/2006/relationships/image" Target="../media/image15.png"/><Relationship Id="rId10" Type="http://schemas.openxmlformats.org/officeDocument/2006/relationships/hyperlink" Target="http://www.clker.com/clipart-network-card.html" TargetMode="External"/><Relationship Id="rId4" Type="http://schemas.openxmlformats.org/officeDocument/2006/relationships/hyperlink" Target="https://www.goodfreephotos.com/vector-images/database-symbol-vector-clipart.png.php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icon-icons.com/fr/icone/interdiction-cercle/53917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freephotos.com/vector-images/database-symbol-vector-clipart.png.php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hyperlink" Target="http://www.iconarchive.com/show/refresh-cl-icons-by-tpdkdesign.net/System-Memory-ic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hyperlink" Target="http://wccftech.com/article/the-complete-radeon-and-nvidia-gpu-architecture-guide" TargetMode="External"/><Relationship Id="rId4" Type="http://schemas.openxmlformats.org/officeDocument/2006/relationships/hyperlink" Target="https://pixabay.com/illustrations/iot-internet-of-things-network-3337536/" TargetMode="External"/><Relationship Id="rId9" Type="http://schemas.openxmlformats.org/officeDocument/2006/relationships/image" Target="../media/image9.jpg"/><Relationship Id="rId14" Type="http://schemas.openxmlformats.org/officeDocument/2006/relationships/hyperlink" Target="http://www.clker.com/clipart-network-card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vista-hardware-devices-icons-by-icons-land/Home-Server-icon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hyperlink" Target="https://serverfault.com/tags/windows-firewall/inf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://www.clker.com/clipart-network-card.html" TargetMode="Externa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xiongmao.eu/wiki/index.php?title=File:Icon_vpn.png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hyperlink" Target="https://en.wikipedia.org/wiki/File:Ambox_warning_blue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slim.eu/blog/hostslim/hostslim-now-offers-service-monitoring-as-a-service-smaas/" TargetMode="Externa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serverfault.com/tags/windows-firewall/info" TargetMode="Externa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Application-default-icon.svg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switch-ethernet-network-router-23325/" TargetMode="External"/><Relationship Id="rId5" Type="http://schemas.openxmlformats.org/officeDocument/2006/relationships/image" Target="../media/image26.png"/><Relationship Id="rId4" Type="http://schemas.openxmlformats.org/officeDocument/2006/relationships/hyperlink" Target="https://pixabay.com/en/ethernet-network-switch-internet-15657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Models – Cloud Computing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9213465" y="585117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Host Machine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13957" y="1350794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487F2CC-E7AC-495E-8712-6E316100F07B}"/>
              </a:ext>
            </a:extLst>
          </p:cNvPr>
          <p:cNvSpPr/>
          <p:nvPr/>
        </p:nvSpPr>
        <p:spPr>
          <a:xfrm>
            <a:off x="539675" y="1350794"/>
            <a:ext cx="5587561" cy="31932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4E767-323E-4E3D-B0AC-7E0AF41C2C76}"/>
              </a:ext>
            </a:extLst>
          </p:cNvPr>
          <p:cNvSpPr txBox="1"/>
          <p:nvPr/>
        </p:nvSpPr>
        <p:spPr>
          <a:xfrm>
            <a:off x="9350585" y="570063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921BF-557F-4E7D-B196-A2BC9BBC5B85}"/>
              </a:ext>
            </a:extLst>
          </p:cNvPr>
          <p:cNvSpPr txBox="1"/>
          <p:nvPr/>
        </p:nvSpPr>
        <p:spPr>
          <a:xfrm>
            <a:off x="7852600" y="437071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0F536-C05F-4DB7-AF8D-78C42F1787C5}"/>
              </a:ext>
            </a:extLst>
          </p:cNvPr>
          <p:cNvSpPr txBox="1"/>
          <p:nvPr/>
        </p:nvSpPr>
        <p:spPr>
          <a:xfrm>
            <a:off x="8327985" y="1513632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551AD9-BBF1-491C-AD24-EC942E77D62A}"/>
              </a:ext>
            </a:extLst>
          </p:cNvPr>
          <p:cNvSpPr/>
          <p:nvPr/>
        </p:nvSpPr>
        <p:spPr>
          <a:xfrm>
            <a:off x="7464859" y="3443054"/>
            <a:ext cx="3797300" cy="26475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094537-1AC5-4063-A32C-1076CBFDB3FE}"/>
              </a:ext>
            </a:extLst>
          </p:cNvPr>
          <p:cNvSpPr txBox="1"/>
          <p:nvPr/>
        </p:nvSpPr>
        <p:spPr>
          <a:xfrm>
            <a:off x="2851661" y="4597447"/>
            <a:ext cx="179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California DC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83027-419A-4155-92A3-2E887CC4F571}"/>
              </a:ext>
            </a:extLst>
          </p:cNvPr>
          <p:cNvSpPr txBox="1"/>
          <p:nvPr/>
        </p:nvSpPr>
        <p:spPr>
          <a:xfrm>
            <a:off x="8643379" y="6164499"/>
            <a:ext cx="173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Florida Fleet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97B541-C5B4-495C-A2C0-727D1EDF8DA6}"/>
              </a:ext>
            </a:extLst>
          </p:cNvPr>
          <p:cNvCxnSpPr>
            <a:cxnSpLocks/>
          </p:cNvCxnSpPr>
          <p:nvPr/>
        </p:nvCxnSpPr>
        <p:spPr>
          <a:xfrm flipH="1" flipV="1">
            <a:off x="5618008" y="3583421"/>
            <a:ext cx="1794314" cy="7366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84BDAF2-50D5-426F-AEC2-0C9A95AE1964}"/>
              </a:ext>
            </a:extLst>
          </p:cNvPr>
          <p:cNvSpPr txBox="1"/>
          <p:nvPr/>
        </p:nvSpPr>
        <p:spPr>
          <a:xfrm>
            <a:off x="1996299" y="1687969"/>
            <a:ext cx="336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Cloud Provider’s Network</a:t>
            </a:r>
          </a:p>
        </p:txBody>
      </p:sp>
      <p:pic>
        <p:nvPicPr>
          <p:cNvPr id="65" name="Picture 64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839B4471-C184-4E9A-A8E9-927B1B22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82497" y="2164349"/>
            <a:ext cx="755411" cy="83394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226ACFC-B611-4A82-953F-B74E83F6C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8183" r="6422"/>
          <a:stretch/>
        </p:blipFill>
        <p:spPr>
          <a:xfrm>
            <a:off x="1442217" y="2831096"/>
            <a:ext cx="1108165" cy="869850"/>
          </a:xfrm>
          <a:prstGeom prst="rect">
            <a:avLst/>
          </a:prstGeom>
        </p:spPr>
      </p:pic>
      <p:pic>
        <p:nvPicPr>
          <p:cNvPr id="67" name="Picture 66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83DA534-27C0-42DE-966E-039B992FA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42123" y="2101239"/>
            <a:ext cx="1287570" cy="128757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3B3D065-DF3A-43A0-9EE1-BB14D64B8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705426" y="3266927"/>
            <a:ext cx="1040531" cy="6329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DFEDBAB-934C-422C-B737-500025294A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57232" y="2593028"/>
            <a:ext cx="899307" cy="1142869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4F9FBC5D-FAEC-488E-9864-433ABED808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201575" y="3943898"/>
            <a:ext cx="2323868" cy="160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3A28D3-39CD-431E-812D-0BC5E597071E}"/>
              </a:ext>
            </a:extLst>
          </p:cNvPr>
          <p:cNvSpPr txBox="1"/>
          <p:nvPr/>
        </p:nvSpPr>
        <p:spPr>
          <a:xfrm>
            <a:off x="8578203" y="5467952"/>
            <a:ext cx="164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elle Sans"/>
              </a:rPr>
              <a:t>IoT Devices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DF4AA0-AFD1-429B-AA78-5A2B93B84620}"/>
              </a:ext>
            </a:extLst>
          </p:cNvPr>
          <p:cNvCxnSpPr>
            <a:cxnSpLocks/>
          </p:cNvCxnSpPr>
          <p:nvPr/>
        </p:nvCxnSpPr>
        <p:spPr>
          <a:xfrm>
            <a:off x="5383997" y="3899916"/>
            <a:ext cx="1906374" cy="7738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5" grpId="0" animBg="1"/>
      <p:bldP spid="18" grpId="0"/>
      <p:bldP spid="19" grpId="0"/>
      <p:bldP spid="25" grpId="0" animBg="1"/>
      <p:bldP spid="30" grpId="0"/>
      <p:bldP spid="31" grpId="0"/>
      <p:bldP spid="5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B2E49410-AB65-49D1-8294-DD42CE75B8C2}"/>
              </a:ext>
            </a:extLst>
          </p:cNvPr>
          <p:cNvSpPr/>
          <p:nvPr/>
        </p:nvSpPr>
        <p:spPr>
          <a:xfrm>
            <a:off x="6085553" y="2567599"/>
            <a:ext cx="5993570" cy="36062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Models – Edge Computing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8693E2-D583-428E-9A82-57F49E6EDBDB}"/>
              </a:ext>
            </a:extLst>
          </p:cNvPr>
          <p:cNvSpPr txBox="1"/>
          <p:nvPr/>
        </p:nvSpPr>
        <p:spPr>
          <a:xfrm>
            <a:off x="9213465" y="585117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Host Machine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7E61E8-17AD-4A96-81D8-E8C49B571815}"/>
              </a:ext>
            </a:extLst>
          </p:cNvPr>
          <p:cNvSpPr txBox="1"/>
          <p:nvPr/>
        </p:nvSpPr>
        <p:spPr>
          <a:xfrm>
            <a:off x="8313957" y="1045994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487F2CC-E7AC-495E-8712-6E316100F07B}"/>
              </a:ext>
            </a:extLst>
          </p:cNvPr>
          <p:cNvSpPr/>
          <p:nvPr/>
        </p:nvSpPr>
        <p:spPr>
          <a:xfrm>
            <a:off x="405696" y="1120771"/>
            <a:ext cx="5587561" cy="31932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4E767-323E-4E3D-B0AC-7E0AF41C2C76}"/>
              </a:ext>
            </a:extLst>
          </p:cNvPr>
          <p:cNvSpPr txBox="1"/>
          <p:nvPr/>
        </p:nvSpPr>
        <p:spPr>
          <a:xfrm>
            <a:off x="9350585" y="5700631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Host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921BF-557F-4E7D-B196-A2BC9BBC5B85}"/>
              </a:ext>
            </a:extLst>
          </p:cNvPr>
          <p:cNvSpPr txBox="1"/>
          <p:nvPr/>
        </p:nvSpPr>
        <p:spPr>
          <a:xfrm>
            <a:off x="7852600" y="4370713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0F536-C05F-4DB7-AF8D-78C42F1787C5}"/>
              </a:ext>
            </a:extLst>
          </p:cNvPr>
          <p:cNvSpPr txBox="1"/>
          <p:nvPr/>
        </p:nvSpPr>
        <p:spPr>
          <a:xfrm>
            <a:off x="8327985" y="1208832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Applications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83027-419A-4155-92A3-2E887CC4F571}"/>
              </a:ext>
            </a:extLst>
          </p:cNvPr>
          <p:cNvSpPr txBox="1"/>
          <p:nvPr/>
        </p:nvSpPr>
        <p:spPr>
          <a:xfrm>
            <a:off x="8551263" y="5442866"/>
            <a:ext cx="159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IoT Devices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4BDAF2-50D5-426F-AEC2-0C9A95AE1964}"/>
              </a:ext>
            </a:extLst>
          </p:cNvPr>
          <p:cNvSpPr txBox="1"/>
          <p:nvPr/>
        </p:nvSpPr>
        <p:spPr>
          <a:xfrm>
            <a:off x="2090819" y="1578255"/>
            <a:ext cx="234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Cloud Computing</a:t>
            </a:r>
          </a:p>
        </p:txBody>
      </p:sp>
      <p:pic>
        <p:nvPicPr>
          <p:cNvPr id="65" name="Picture 64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839B4471-C184-4E9A-A8E9-927B1B22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86676" y="1968934"/>
            <a:ext cx="755411" cy="83394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226ACFC-B611-4A82-953F-B74E83F6C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8183" r="6422"/>
          <a:stretch/>
        </p:blipFill>
        <p:spPr>
          <a:xfrm>
            <a:off x="1162031" y="2635681"/>
            <a:ext cx="1108165" cy="869850"/>
          </a:xfrm>
          <a:prstGeom prst="rect">
            <a:avLst/>
          </a:prstGeom>
        </p:spPr>
      </p:pic>
      <p:pic>
        <p:nvPicPr>
          <p:cNvPr id="67" name="Picture 66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83DA534-27C0-42DE-966E-039B992FA1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190168" y="1871216"/>
            <a:ext cx="1287570" cy="128757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3B3D065-DF3A-43A0-9EE1-BB14D64B80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09605" y="3036904"/>
            <a:ext cx="1040531" cy="63298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FFBA45-210D-4670-B18B-C3C967A5C1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033679" y="3129008"/>
            <a:ext cx="3230134" cy="222744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8E8532A-379F-4F1B-AB4D-2C8777BF11CA}"/>
              </a:ext>
            </a:extLst>
          </p:cNvPr>
          <p:cNvSpPr txBox="1"/>
          <p:nvPr/>
        </p:nvSpPr>
        <p:spPr>
          <a:xfrm>
            <a:off x="8343216" y="2697121"/>
            <a:ext cx="22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Edge Computing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BD1DE6D6-32DE-4F6E-A623-0D55E1CCD2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090819" y="1393498"/>
            <a:ext cx="2926315" cy="292631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9836AB7-9925-4969-B172-BEF0948CE6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8183" r="6422"/>
          <a:stretch/>
        </p:blipFill>
        <p:spPr>
          <a:xfrm>
            <a:off x="6400044" y="3728372"/>
            <a:ext cx="1636649" cy="128468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27C6044-725E-499E-BD99-F1EC0064653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rcRect l="4188" t="32807" r="4098" b="25643"/>
          <a:stretch/>
        </p:blipFill>
        <p:spPr>
          <a:xfrm>
            <a:off x="5972380" y="1681752"/>
            <a:ext cx="1581150" cy="7163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8259EC-2945-47F1-981C-1880D75326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242245" y="1344246"/>
            <a:ext cx="899307" cy="11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" grpId="0" animBg="1"/>
      <p:bldP spid="31" grpId="0"/>
      <p:bldP spid="58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B2E49410-AB65-49D1-8294-DD42CE75B8C2}"/>
              </a:ext>
            </a:extLst>
          </p:cNvPr>
          <p:cNvSpPr/>
          <p:nvPr/>
        </p:nvSpPr>
        <p:spPr>
          <a:xfrm>
            <a:off x="7353300" y="1963948"/>
            <a:ext cx="4348807" cy="4106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Models – Fog Computing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921BF-557F-4E7D-B196-A2BC9BBC5B85}"/>
              </a:ext>
            </a:extLst>
          </p:cNvPr>
          <p:cNvSpPr txBox="1"/>
          <p:nvPr/>
        </p:nvSpPr>
        <p:spPr>
          <a:xfrm>
            <a:off x="5637672" y="366714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Virtual Machines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83027-419A-4155-92A3-2E887CC4F571}"/>
              </a:ext>
            </a:extLst>
          </p:cNvPr>
          <p:cNvSpPr txBox="1"/>
          <p:nvPr/>
        </p:nvSpPr>
        <p:spPr>
          <a:xfrm>
            <a:off x="9059304" y="4967641"/>
            <a:ext cx="159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IoT Devices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FFBA45-210D-4670-B18B-C3C967A5C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2813" y="3026942"/>
            <a:ext cx="2627798" cy="1812085"/>
          </a:xfrm>
          <a:prstGeom prst="rect">
            <a:avLst/>
          </a:prstGeom>
        </p:spPr>
      </p:pic>
      <p:pic>
        <p:nvPicPr>
          <p:cNvPr id="20" name="Picture 19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CA990F5-D069-49FB-96E1-91529180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12184" y="3457813"/>
            <a:ext cx="1020398" cy="10203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304E73-FBCC-4708-B22E-24C72C8CF538}"/>
              </a:ext>
            </a:extLst>
          </p:cNvPr>
          <p:cNvSpPr txBox="1"/>
          <p:nvPr/>
        </p:nvSpPr>
        <p:spPr>
          <a:xfrm>
            <a:off x="6981268" y="3138252"/>
            <a:ext cx="1730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IoT Gateway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3D2A1-6240-4089-9BF3-E6D3A8F649CB}"/>
              </a:ext>
            </a:extLst>
          </p:cNvPr>
          <p:cNvCxnSpPr>
            <a:cxnSpLocks/>
          </p:cNvCxnSpPr>
          <p:nvPr/>
        </p:nvCxnSpPr>
        <p:spPr>
          <a:xfrm flipH="1" flipV="1">
            <a:off x="7906443" y="3915382"/>
            <a:ext cx="652568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A465C098-BA1C-4172-A59C-73ABDE3CE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91158" y="2004110"/>
            <a:ext cx="1289094" cy="1289094"/>
          </a:xfrm>
          <a:prstGeom prst="rect">
            <a:avLst/>
          </a:prstGeom>
        </p:spPr>
      </p:pic>
      <p:pic>
        <p:nvPicPr>
          <p:cNvPr id="26" name="Picture 25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3DE5981-597E-4D5B-865C-2848B91A9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15612" y="3426186"/>
            <a:ext cx="1289094" cy="1289094"/>
          </a:xfrm>
          <a:prstGeom prst="rect">
            <a:avLst/>
          </a:prstGeom>
        </p:spPr>
      </p:pic>
      <p:pic>
        <p:nvPicPr>
          <p:cNvPr id="27" name="Picture 26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A38E38C6-B234-4F5B-8D1D-28F1AAF21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04809" y="4766437"/>
            <a:ext cx="1289094" cy="128909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ABD4AF-3E53-4B48-BB98-5D43E9CBA48F}"/>
              </a:ext>
            </a:extLst>
          </p:cNvPr>
          <p:cNvCxnSpPr>
            <a:cxnSpLocks/>
          </p:cNvCxnSpPr>
          <p:nvPr/>
        </p:nvCxnSpPr>
        <p:spPr>
          <a:xfrm flipH="1" flipV="1">
            <a:off x="6027509" y="3093206"/>
            <a:ext cx="860221" cy="5046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00BF38-350C-4991-9C49-1D5888478092}"/>
              </a:ext>
            </a:extLst>
          </p:cNvPr>
          <p:cNvCxnSpPr>
            <a:cxnSpLocks/>
          </p:cNvCxnSpPr>
          <p:nvPr/>
        </p:nvCxnSpPr>
        <p:spPr>
          <a:xfrm flipH="1">
            <a:off x="5941209" y="4020794"/>
            <a:ext cx="865360" cy="156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543224-B992-4393-B310-F8E89E63FE55}"/>
              </a:ext>
            </a:extLst>
          </p:cNvPr>
          <p:cNvCxnSpPr>
            <a:cxnSpLocks/>
          </p:cNvCxnSpPr>
          <p:nvPr/>
        </p:nvCxnSpPr>
        <p:spPr>
          <a:xfrm flipH="1">
            <a:off x="6063236" y="4496581"/>
            <a:ext cx="918032" cy="4710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E519E1-EDAE-47AF-9F5B-0919D69F04AB}"/>
              </a:ext>
            </a:extLst>
          </p:cNvPr>
          <p:cNvSpPr txBox="1"/>
          <p:nvPr/>
        </p:nvSpPr>
        <p:spPr>
          <a:xfrm>
            <a:off x="4628899" y="1542445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Fog Nodes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08B9263-1A95-440E-837C-C10491DD9E97}"/>
              </a:ext>
            </a:extLst>
          </p:cNvPr>
          <p:cNvSpPr/>
          <p:nvPr/>
        </p:nvSpPr>
        <p:spPr>
          <a:xfrm>
            <a:off x="425375" y="1350795"/>
            <a:ext cx="3338369" cy="28148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FDB8A3-46B1-4172-8B8C-A08E5B18B568}"/>
              </a:ext>
            </a:extLst>
          </p:cNvPr>
          <p:cNvSpPr txBox="1"/>
          <p:nvPr/>
        </p:nvSpPr>
        <p:spPr>
          <a:xfrm>
            <a:off x="1248120" y="1597975"/>
            <a:ext cx="183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delle Sans"/>
              </a:rPr>
              <a:t>Cloud Provider</a:t>
            </a:r>
          </a:p>
        </p:txBody>
      </p:sp>
      <p:pic>
        <p:nvPicPr>
          <p:cNvPr id="45" name="Picture 44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AFEFCBF5-6C9E-411C-B85B-CC3A6CECA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10485" y="2916761"/>
            <a:ext cx="476182" cy="5256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3F029D4-138E-4AAC-97AE-B436B4B33A4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8183" r="6422"/>
          <a:stretch/>
        </p:blipFill>
        <p:spPr>
          <a:xfrm>
            <a:off x="1327917" y="2831096"/>
            <a:ext cx="976835" cy="766763"/>
          </a:xfrm>
          <a:prstGeom prst="rect">
            <a:avLst/>
          </a:prstGeom>
        </p:spPr>
      </p:pic>
      <p:pic>
        <p:nvPicPr>
          <p:cNvPr id="47" name="Picture 46" descr="A picture containing colorful&#10;&#10;Description automatically generated">
            <a:extLst>
              <a:ext uri="{FF2B5EF4-FFF2-40B4-BE49-F238E27FC236}">
                <a16:creationId xmlns:a16="http://schemas.microsoft.com/office/drawing/2014/main" id="{29B1003F-2118-4198-990F-94E46BC070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522395" y="2004110"/>
            <a:ext cx="882722" cy="8827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D7AA60-F2A3-480F-BD45-79BDBA44BF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858193" y="2252767"/>
            <a:ext cx="758902" cy="4616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1802D7-6EC7-47F1-91B7-FE371BDDD28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8183" r="6422"/>
          <a:stretch/>
        </p:blipFill>
        <p:spPr>
          <a:xfrm>
            <a:off x="6057404" y="2137092"/>
            <a:ext cx="976835" cy="7667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1A0432-F236-4FD2-9115-2F45792437A0}"/>
              </a:ext>
            </a:extLst>
          </p:cNvPr>
          <p:cNvCxnSpPr>
            <a:cxnSpLocks/>
          </p:cNvCxnSpPr>
          <p:nvPr/>
        </p:nvCxnSpPr>
        <p:spPr>
          <a:xfrm flipV="1">
            <a:off x="6096000" y="4496581"/>
            <a:ext cx="938239" cy="77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3D9C99-08A9-44B3-BB42-9A6A6FB26C0A}"/>
              </a:ext>
            </a:extLst>
          </p:cNvPr>
          <p:cNvCxnSpPr>
            <a:cxnSpLocks/>
          </p:cNvCxnSpPr>
          <p:nvPr/>
        </p:nvCxnSpPr>
        <p:spPr>
          <a:xfrm flipV="1">
            <a:off x="5987955" y="4165601"/>
            <a:ext cx="924229" cy="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C3086-73C4-4AAA-91DD-5CA9CD70E432}"/>
              </a:ext>
            </a:extLst>
          </p:cNvPr>
          <p:cNvCxnSpPr>
            <a:cxnSpLocks/>
          </p:cNvCxnSpPr>
          <p:nvPr/>
        </p:nvCxnSpPr>
        <p:spPr>
          <a:xfrm>
            <a:off x="5889074" y="3213404"/>
            <a:ext cx="1013238" cy="62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53260F9C-463B-4682-8B05-814DF20E9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5272" y="4643492"/>
            <a:ext cx="756022" cy="83461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FFB0BF-233E-4A2C-A855-4A152EBF9CFF}"/>
              </a:ext>
            </a:extLst>
          </p:cNvPr>
          <p:cNvCxnSpPr/>
          <p:nvPr/>
        </p:nvCxnSpPr>
        <p:spPr>
          <a:xfrm>
            <a:off x="7866002" y="4260217"/>
            <a:ext cx="414779" cy="31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1" grpId="0"/>
      <p:bldP spid="22" grpId="0"/>
      <p:bldP spid="35" grpId="0"/>
      <p:bldP spid="43" grpId="0" animBg="1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Managed Service Provider (MSP)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Outsourced managing of</a:t>
            </a:r>
            <a:br>
              <a:rPr lang="en-US" sz="2800" dirty="0"/>
            </a:br>
            <a:r>
              <a:rPr lang="en-US" sz="2800" dirty="0"/>
              <a:t>IT infrastructure</a:t>
            </a:r>
            <a:endParaRPr lang="en-US" sz="2600" dirty="0"/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3000" dirty="0"/>
              <a:t> Network</a:t>
            </a:r>
          </a:p>
          <a:p>
            <a:pPr lvl="1"/>
            <a:r>
              <a:rPr lang="en-US" sz="3000" dirty="0"/>
              <a:t> Applications</a:t>
            </a:r>
          </a:p>
          <a:p>
            <a:pPr lvl="1"/>
            <a:r>
              <a:rPr lang="en-US" sz="3000" dirty="0"/>
              <a:t> Infrastructure</a:t>
            </a:r>
          </a:p>
          <a:p>
            <a:pPr lvl="1"/>
            <a:r>
              <a:rPr lang="en-US" sz="3000" dirty="0"/>
              <a:t>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E92CF-1CC7-4096-BC7D-3CD51B7B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83882" y="1347499"/>
            <a:ext cx="1869216" cy="1137106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C0F1A1C-B3AA-4B37-96A8-3DC35DDAD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49131" y="1010689"/>
            <a:ext cx="1810726" cy="1810726"/>
          </a:xfrm>
          <a:prstGeom prst="rect">
            <a:avLst/>
          </a:prstGeom>
        </p:spPr>
      </p:pic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1139755D-B9F0-4DE5-9A1C-648398123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02156" y="2821415"/>
            <a:ext cx="1650377" cy="1650377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595A2918-9E1D-45AE-BC1E-73F9FEBA4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00550" y="2972014"/>
            <a:ext cx="2064154" cy="1398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7EC726-3185-4623-BCFE-8C1FD0AE5F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47684" y="4435372"/>
            <a:ext cx="1905732" cy="19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Managed Security Service Provider (MSSP)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Outsourced monitoring and</a:t>
            </a:r>
            <a:br>
              <a:rPr lang="en-US" sz="2800" dirty="0"/>
            </a:br>
            <a:r>
              <a:rPr lang="en-US" sz="2800" dirty="0"/>
              <a:t>management of security systems</a:t>
            </a:r>
            <a:endParaRPr lang="en-US" sz="2600" dirty="0"/>
          </a:p>
          <a:p>
            <a:r>
              <a:rPr lang="en-US" sz="2600" dirty="0"/>
              <a:t>Examples</a:t>
            </a:r>
          </a:p>
          <a:p>
            <a:pPr lvl="1"/>
            <a:r>
              <a:rPr lang="en-US" sz="2600" dirty="0"/>
              <a:t> Monitoring, Detection, Alerting</a:t>
            </a:r>
          </a:p>
          <a:p>
            <a:pPr lvl="1"/>
            <a:r>
              <a:rPr lang="en-US" sz="2600" dirty="0"/>
              <a:t> Firewall Management</a:t>
            </a:r>
          </a:p>
          <a:p>
            <a:pPr lvl="1"/>
            <a:r>
              <a:rPr lang="en-US" sz="2600" dirty="0"/>
              <a:t> VPN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C0E4B-72D8-4FBB-AF75-EEF56A873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07976" y="2310431"/>
            <a:ext cx="1905732" cy="1905732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18C1A2-8FE7-4F79-B2F6-EB727307D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67161" y="1084322"/>
            <a:ext cx="2829709" cy="217897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A621039-3361-4FF3-99C3-86B71BE60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70061" y="3578769"/>
            <a:ext cx="1718071" cy="1905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1B27B-29F6-4B1E-952C-A029596BF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77673" y="4118208"/>
            <a:ext cx="2178975" cy="217897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8DB0A21-5D61-4DCB-BD75-56A1EF8331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30500" y="5400375"/>
            <a:ext cx="1039561" cy="8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40A5EB-9765-4CA2-8754-D0CFB314B9E8}"/>
              </a:ext>
            </a:extLst>
          </p:cNvPr>
          <p:cNvSpPr/>
          <p:nvPr/>
        </p:nvSpPr>
        <p:spPr>
          <a:xfrm>
            <a:off x="5508171" y="4997062"/>
            <a:ext cx="5288293" cy="146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037C6C-F46C-4BF4-8A07-92DC168174B6}"/>
              </a:ext>
            </a:extLst>
          </p:cNvPr>
          <p:cNvSpPr/>
          <p:nvPr/>
        </p:nvSpPr>
        <p:spPr>
          <a:xfrm>
            <a:off x="5508170" y="2932618"/>
            <a:ext cx="5288293" cy="146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D4A42-7EB7-4F52-9FAF-0F5D52C4BF2A}"/>
              </a:ext>
            </a:extLst>
          </p:cNvPr>
          <p:cNvSpPr/>
          <p:nvPr/>
        </p:nvSpPr>
        <p:spPr>
          <a:xfrm>
            <a:off x="5508169" y="1091761"/>
            <a:ext cx="5288293" cy="1469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Software-defined Networking (SDN)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183027-419A-4155-92A3-2E887CC4F571}"/>
              </a:ext>
            </a:extLst>
          </p:cNvPr>
          <p:cNvSpPr txBox="1"/>
          <p:nvPr/>
        </p:nvSpPr>
        <p:spPr>
          <a:xfrm>
            <a:off x="5637672" y="5133257"/>
            <a:ext cx="3048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/>
              </a:rPr>
              <a:t>Infrastructure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304E73-FBCC-4708-B22E-24C72C8CF538}"/>
              </a:ext>
            </a:extLst>
          </p:cNvPr>
          <p:cNvSpPr txBox="1"/>
          <p:nvPr/>
        </p:nvSpPr>
        <p:spPr>
          <a:xfrm>
            <a:off x="5637672" y="1163034"/>
            <a:ext cx="269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/>
              </a:rPr>
              <a:t>Application 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519E1-EDAE-47AF-9F5B-0919D69F04AB}"/>
              </a:ext>
            </a:extLst>
          </p:cNvPr>
          <p:cNvSpPr txBox="1"/>
          <p:nvPr/>
        </p:nvSpPr>
        <p:spPr>
          <a:xfrm>
            <a:off x="5637672" y="3085478"/>
            <a:ext cx="2118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/>
              </a:rPr>
              <a:t>Control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26AC6-5332-406B-8564-418F6BD0E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05983" y="5594922"/>
            <a:ext cx="1452808" cy="7264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8D2F29-16CD-45C6-8556-F1490803F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54434" y="5594922"/>
            <a:ext cx="1452808" cy="7264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3839B96-5F11-430E-B992-F62D96B60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47671" y="5594922"/>
            <a:ext cx="1452808" cy="72640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5437A5D-7439-4F9B-B7DC-8A1B54189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24618" y="3277679"/>
            <a:ext cx="2295581" cy="114779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4C8FA68E-7264-4950-A98F-91F19445D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88132" y="1584370"/>
            <a:ext cx="847105" cy="847105"/>
          </a:xfrm>
          <a:prstGeom prst="rect">
            <a:avLst/>
          </a:prstGeom>
        </p:spPr>
      </p:pic>
      <p:pic>
        <p:nvPicPr>
          <p:cNvPr id="40" name="Picture 39" descr="Shape&#10;&#10;Description automatically generated">
            <a:extLst>
              <a:ext uri="{FF2B5EF4-FFF2-40B4-BE49-F238E27FC236}">
                <a16:creationId xmlns:a16="http://schemas.microsoft.com/office/drawing/2014/main" id="{347CC8EC-444B-44F3-9CB0-B1114375B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01433" y="1559382"/>
            <a:ext cx="847105" cy="847105"/>
          </a:xfrm>
          <a:prstGeom prst="rect">
            <a:avLst/>
          </a:prstGeom>
        </p:spPr>
      </p:pic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AB19A57B-15E3-411B-AFA9-1548DA4B4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34246" y="1559382"/>
            <a:ext cx="847105" cy="847105"/>
          </a:xfrm>
          <a:prstGeom prst="rect">
            <a:avLst/>
          </a:prstGeom>
        </p:spPr>
      </p:pic>
      <p:pic>
        <p:nvPicPr>
          <p:cNvPr id="42" name="Picture 41" descr="Shape&#10;&#10;Description automatically generated">
            <a:extLst>
              <a:ext uri="{FF2B5EF4-FFF2-40B4-BE49-F238E27FC236}">
                <a16:creationId xmlns:a16="http://schemas.microsoft.com/office/drawing/2014/main" id="{3DE4AE61-3BFD-41D1-BDB5-F75B5CF3C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072539" y="1559382"/>
            <a:ext cx="847105" cy="84710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0838FC1-D345-428A-9DEA-CF86F3B7129B}"/>
              </a:ext>
            </a:extLst>
          </p:cNvPr>
          <p:cNvSpPr txBox="1"/>
          <p:nvPr/>
        </p:nvSpPr>
        <p:spPr>
          <a:xfrm>
            <a:off x="2140871" y="1595454"/>
            <a:ext cx="331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/>
              </a:rPr>
              <a:t>Business Applications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82B017-0640-47E1-B341-E01BB8819AF4}"/>
              </a:ext>
            </a:extLst>
          </p:cNvPr>
          <p:cNvSpPr txBox="1"/>
          <p:nvPr/>
        </p:nvSpPr>
        <p:spPr>
          <a:xfrm>
            <a:off x="2553227" y="3316310"/>
            <a:ext cx="23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/>
              </a:rPr>
              <a:t>SDN 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E84EF5-B8C7-4C06-B7E2-E0F664C2D754}"/>
              </a:ext>
            </a:extLst>
          </p:cNvPr>
          <p:cNvSpPr txBox="1"/>
          <p:nvPr/>
        </p:nvSpPr>
        <p:spPr>
          <a:xfrm>
            <a:off x="2357022" y="5403799"/>
            <a:ext cx="26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/>
              </a:rPr>
              <a:t>Network Devices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1BDD9A-B718-4BA1-9D1D-DADC3D74B479}"/>
              </a:ext>
            </a:extLst>
          </p:cNvPr>
          <p:cNvCxnSpPr/>
          <p:nvPr/>
        </p:nvCxnSpPr>
        <p:spPr>
          <a:xfrm>
            <a:off x="3501118" y="2231571"/>
            <a:ext cx="0" cy="853907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A5135F-2D24-43B6-A084-AD465E59D7B0}"/>
              </a:ext>
            </a:extLst>
          </p:cNvPr>
          <p:cNvCxnSpPr/>
          <p:nvPr/>
        </p:nvCxnSpPr>
        <p:spPr>
          <a:xfrm>
            <a:off x="3501118" y="4279350"/>
            <a:ext cx="0" cy="853907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C8969FD-547E-45E5-B325-8BB9B8DE06AC}"/>
              </a:ext>
            </a:extLst>
          </p:cNvPr>
          <p:cNvSpPr txBox="1"/>
          <p:nvPr/>
        </p:nvSpPr>
        <p:spPr>
          <a:xfrm>
            <a:off x="3739232" y="2499664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Northbound API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33F-E408-4673-9549-B13726631F49}"/>
              </a:ext>
            </a:extLst>
          </p:cNvPr>
          <p:cNvSpPr txBox="1"/>
          <p:nvPr/>
        </p:nvSpPr>
        <p:spPr>
          <a:xfrm>
            <a:off x="3778872" y="4496975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Southbound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AF4667-37CB-4D4F-8CF2-07AFAAAD753C}"/>
              </a:ext>
            </a:extLst>
          </p:cNvPr>
          <p:cNvCxnSpPr/>
          <p:nvPr/>
        </p:nvCxnSpPr>
        <p:spPr>
          <a:xfrm>
            <a:off x="6127236" y="2757243"/>
            <a:ext cx="139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975FF4-7352-4CE4-908A-98EB2A722A46}"/>
              </a:ext>
            </a:extLst>
          </p:cNvPr>
          <p:cNvSpPr txBox="1"/>
          <p:nvPr/>
        </p:nvSpPr>
        <p:spPr>
          <a:xfrm>
            <a:off x="7564816" y="2526411"/>
            <a:ext cx="127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REST API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A9341-A7FF-48C3-A02E-9DFCC3F60198}"/>
              </a:ext>
            </a:extLst>
          </p:cNvPr>
          <p:cNvCxnSpPr/>
          <p:nvPr/>
        </p:nvCxnSpPr>
        <p:spPr>
          <a:xfrm>
            <a:off x="6009432" y="4727807"/>
            <a:ext cx="139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0925B03-B3ED-448A-98F9-DA3E26802B9B}"/>
              </a:ext>
            </a:extLst>
          </p:cNvPr>
          <p:cNvSpPr txBox="1"/>
          <p:nvPr/>
        </p:nvSpPr>
        <p:spPr>
          <a:xfrm>
            <a:off x="7447012" y="4496975"/>
            <a:ext cx="14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/>
              </a:rPr>
              <a:t>OpenFlow</a:t>
            </a:r>
          </a:p>
        </p:txBody>
      </p:sp>
    </p:spTree>
    <p:extLst>
      <p:ext uri="{BB962C8B-B14F-4D97-AF65-F5344CB8AC3E}">
        <p14:creationId xmlns:p14="http://schemas.microsoft.com/office/powerpoint/2010/main" val="306927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3" grpId="0" animBg="1"/>
      <p:bldP spid="31" grpId="0"/>
      <p:bldP spid="22" grpId="0"/>
      <p:bldP spid="35" grpId="0"/>
      <p:bldP spid="50" grpId="0"/>
      <p:bldP spid="51" grpId="0"/>
      <p:bldP spid="52" grpId="0"/>
      <p:bldP spid="54" grpId="0"/>
      <p:bldP spid="55" grpId="0"/>
      <p:bldP spid="56" grpId="0"/>
      <p:bldP spid="58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E023A237-6D91-4ECB-B5B3-0D37C816A668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3811</TotalTime>
  <Words>244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Cloud Models – Cloud Computing</vt:lpstr>
      <vt:lpstr>Cloud Models – Edge Computing</vt:lpstr>
      <vt:lpstr>Cloud Models – Fog Computing</vt:lpstr>
      <vt:lpstr>Managed Service Provider (MSP)</vt:lpstr>
      <vt:lpstr>Managed Security Service Provider (MSSP)</vt:lpstr>
      <vt:lpstr>Software-defined Networking (SDN)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270</cp:revision>
  <dcterms:created xsi:type="dcterms:W3CDTF">2019-03-13T18:02:49Z</dcterms:created>
  <dcterms:modified xsi:type="dcterms:W3CDTF">2021-01-19T14:58:17Z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