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320" r:id="rId6"/>
    <p:sldId id="327" r:id="rId7"/>
    <p:sldId id="316" r:id="rId8"/>
    <p:sldId id="328" r:id="rId9"/>
    <p:sldId id="329" r:id="rId10"/>
    <p:sldId id="3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20"/>
            <p14:sldId id="327"/>
            <p14:sldId id="316"/>
            <p14:sldId id="328"/>
            <p14:sldId id="329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77321" autoAdjust="0"/>
  </p:normalViewPr>
  <p:slideViewPr>
    <p:cSldViewPr snapToGrid="0" snapToObjects="1">
      <p:cViewPr varScale="1">
        <p:scale>
          <a:sx n="58" d="100"/>
          <a:sy n="58" d="100"/>
        </p:scale>
        <p:origin x="10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Roboto"/>
              </a:rPr>
              <a:t>Fault tolerance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 is the property that enables a system to continue operating properly in the event of the failure of some of its components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DNS Filtering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Filtering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Intrusion prevention system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dirty="0"/>
              <a:t>Virtual networks</a:t>
            </a:r>
          </a:p>
          <a:p>
            <a:r>
              <a:rPr lang="en-US" sz="1200" dirty="0"/>
              <a:t>Segmentation</a:t>
            </a:r>
          </a:p>
          <a:p>
            <a:r>
              <a:rPr lang="en-US" sz="1200" dirty="0"/>
              <a:t>Public subnets</a:t>
            </a:r>
          </a:p>
          <a:p>
            <a:r>
              <a:rPr lang="en-US" sz="1200" dirty="0"/>
              <a:t>Private subnets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VPC Endpoints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47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Groups allow you to specify allow rules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Groups allow you to create rules to filter traffic based on protocols and port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Groups allow you to specify allow rules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Groups allow you to create rules to filter traffic based on protocols and port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01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illustrations/quality-hook-check-mark-ticked-off-500950/" TargetMode="External"/><Relationship Id="rId13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://www.clker.com/clipart-rea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User_icon_1.svg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s://en.wikipedia.org/wiki/File:Red_X.svg" TargetMode="External"/><Relationship Id="rId4" Type="http://schemas.openxmlformats.org/officeDocument/2006/relationships/hyperlink" Target="http://commons.wikimedia.org/wiki/File:User_icon_3.svg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://www.mcphersonmath.com/2014_10_01_archive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illustrations/quality-hook-check-mark-ticked-off-500950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database-png" TargetMode="External"/><Relationship Id="rId5" Type="http://schemas.openxmlformats.org/officeDocument/2006/relationships/image" Target="../media/image15.png"/><Relationship Id="rId10" Type="http://schemas.openxmlformats.org/officeDocument/2006/relationships/hyperlink" Target="https://en.wikipedia.org/wiki/File:Red_X.svg" TargetMode="External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cphersonmath.com/2014_10_01_archive.html" TargetMode="External"/><Relationship Id="rId13" Type="http://schemas.openxmlformats.org/officeDocument/2006/relationships/image" Target="../media/image18.gif"/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12" Type="http://schemas.openxmlformats.org/officeDocument/2006/relationships/hyperlink" Target="https://commons.wikimedia.org/wiki/File:File_alt_font_awesome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clker.com/clipart-read.html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hyperlink" Target="https://commons.wikimedia.org/wiki/File:Lock_font_awesome.svg" TargetMode="External"/><Relationship Id="rId4" Type="http://schemas.openxmlformats.org/officeDocument/2006/relationships/hyperlink" Target="http://www.pngall.com/database-png" TargetMode="External"/><Relationship Id="rId9" Type="http://schemas.openxmlformats.org/officeDocument/2006/relationships/image" Target="../media/image16.png"/><Relationship Id="rId14" Type="http://schemas.openxmlformats.org/officeDocument/2006/relationships/hyperlink" Target="https://www.thegeographeronline.net/biomes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Red_X.svg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illustrations/quality-hook-check-mark-ticked-off-500950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pixabay.com/en/firewall-computer-internet-network-156010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Router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ebhostingreviewjam.com/details/webhostinghub-and-the-search-engine-optimization-seo-services/" TargetMode="External"/><Relationship Id="rId5" Type="http://schemas.openxmlformats.org/officeDocument/2006/relationships/image" Target="../media/image21.png"/><Relationship Id="rId10" Type="http://schemas.openxmlformats.org/officeDocument/2006/relationships/hyperlink" Target="https://plumbr.io/blog/locked-threads/improving-lock-performance-in-java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Icons8_flat_diploma_1.svg" TargetMode="External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hyperlink" Target="https://askleo.com/why-does-my-email-program-keep-prompting-for-my-password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licdomainpictures.net/view-image.php?image=708&amp;picture=keys" TargetMode="External"/><Relationship Id="rId11" Type="http://schemas.openxmlformats.org/officeDocument/2006/relationships/image" Target="../media/image27.jpg"/><Relationship Id="rId5" Type="http://schemas.openxmlformats.org/officeDocument/2006/relationships/image" Target="../media/image24.jpg"/><Relationship Id="rId10" Type="http://schemas.openxmlformats.org/officeDocument/2006/relationships/hyperlink" Target="http://eternicode.deviantart.com/art/ssh-dock-icon-53850012" TargetMode="External"/><Relationship Id="rId4" Type="http://schemas.openxmlformats.org/officeDocument/2006/relationships/hyperlink" Target="http://www.webhostingreviewjam.com/details/webhostinghub-and-the-search-engine-optimization-seo-services/" TargetMode="Externa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38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Cloud Security – Resource Policies and Permissions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ACD915-F112-4CA9-9260-795463ABBB58}"/>
              </a:ext>
            </a:extLst>
          </p:cNvPr>
          <p:cNvSpPr txBox="1">
            <a:spLocks/>
          </p:cNvSpPr>
          <p:nvPr/>
        </p:nvSpPr>
        <p:spPr>
          <a:xfrm>
            <a:off x="659524" y="1085054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Defines</a:t>
            </a:r>
          </a:p>
          <a:p>
            <a:pPr lvl="1"/>
            <a:r>
              <a:rPr lang="en-US" sz="3400" dirty="0"/>
              <a:t> Who as access</a:t>
            </a:r>
          </a:p>
          <a:p>
            <a:pPr lvl="1"/>
            <a:r>
              <a:rPr lang="en-US" sz="3400" dirty="0"/>
              <a:t> What actions can be performed</a:t>
            </a:r>
          </a:p>
          <a:p>
            <a:pPr lvl="2"/>
            <a:r>
              <a:rPr lang="en-US" sz="3200" dirty="0"/>
              <a:t> Read vs. modifications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671EB84-C856-4F01-B97A-A1966C7E6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32294" y="1237011"/>
            <a:ext cx="1503947" cy="1503947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6A778AA-388F-4394-87B0-5732A342C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83470" y="1237010"/>
            <a:ext cx="1503947" cy="1503947"/>
          </a:xfrm>
          <a:prstGeom prst="rect">
            <a:avLst/>
          </a:prstGeom>
        </p:spPr>
      </p:pic>
      <p:pic>
        <p:nvPicPr>
          <p:cNvPr id="10" name="Picture 9" descr="Shape, logo, arrow&#10;&#10;Description automatically generated">
            <a:extLst>
              <a:ext uri="{FF2B5EF4-FFF2-40B4-BE49-F238E27FC236}">
                <a16:creationId xmlns:a16="http://schemas.microsoft.com/office/drawing/2014/main" id="{4C326CFE-4061-4D9D-A69E-FC7FB86409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654213" y="1776456"/>
            <a:ext cx="878263" cy="878263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237BADB-80B4-4049-B35D-7B7BA6A5FD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623429" y="1988983"/>
            <a:ext cx="509265" cy="509265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4043B7D-3BF4-425A-8312-3B5652CF1F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371644" y="3072500"/>
            <a:ext cx="1761050" cy="1761050"/>
          </a:xfrm>
          <a:prstGeom prst="rect">
            <a:avLst/>
          </a:prstGeom>
        </p:spPr>
      </p:pic>
      <p:pic>
        <p:nvPicPr>
          <p:cNvPr id="13" name="Picture 12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02E4D3F9-7AE6-4CDB-A240-6CF7C1A46D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461853" y="3194165"/>
            <a:ext cx="2221708" cy="151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9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Cloud Security – Network Segmentation and Subnets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1F449A-155D-4F5F-AFFB-1AF10DAB8CB5}"/>
              </a:ext>
            </a:extLst>
          </p:cNvPr>
          <p:cNvSpPr/>
          <p:nvPr/>
        </p:nvSpPr>
        <p:spPr>
          <a:xfrm>
            <a:off x="3487009" y="1132195"/>
            <a:ext cx="8424253" cy="510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C016B-B2FC-4684-BB9F-606699BC1F45}"/>
              </a:ext>
            </a:extLst>
          </p:cNvPr>
          <p:cNvSpPr txBox="1"/>
          <p:nvPr/>
        </p:nvSpPr>
        <p:spPr>
          <a:xfrm>
            <a:off x="3791810" y="1470432"/>
            <a:ext cx="16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AF5B7-8DAA-4101-9288-C9CE73AF7E72}"/>
              </a:ext>
            </a:extLst>
          </p:cNvPr>
          <p:cNvSpPr/>
          <p:nvPr/>
        </p:nvSpPr>
        <p:spPr>
          <a:xfrm>
            <a:off x="4994625" y="2521644"/>
            <a:ext cx="2376683" cy="2246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9E670-AFBF-43A2-B97A-D95F3BE139E8}"/>
              </a:ext>
            </a:extLst>
          </p:cNvPr>
          <p:cNvSpPr txBox="1"/>
          <p:nvPr/>
        </p:nvSpPr>
        <p:spPr>
          <a:xfrm>
            <a:off x="5319948" y="4103521"/>
            <a:ext cx="146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Subnet</a:t>
            </a:r>
          </a:p>
        </p:txBody>
      </p:sp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D6A2A76D-DAC3-4CD7-973D-A4C42C213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23654" y="3189609"/>
            <a:ext cx="892629" cy="892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C72ADD-87D4-4AF7-87DA-08CBBEA92EF8}"/>
              </a:ext>
            </a:extLst>
          </p:cNvPr>
          <p:cNvSpPr txBox="1"/>
          <p:nvPr/>
        </p:nvSpPr>
        <p:spPr>
          <a:xfrm>
            <a:off x="5340842" y="2853908"/>
            <a:ext cx="135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Servers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EF103985-EA5F-458E-BB08-28B138116D6E}"/>
              </a:ext>
            </a:extLst>
          </p:cNvPr>
          <p:cNvSpPr/>
          <p:nvPr/>
        </p:nvSpPr>
        <p:spPr>
          <a:xfrm>
            <a:off x="1759188" y="3202351"/>
            <a:ext cx="2376683" cy="16541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695E34-AA01-4FBB-8CB5-45D13887D648}"/>
              </a:ext>
            </a:extLst>
          </p:cNvPr>
          <p:cNvSpPr txBox="1"/>
          <p:nvPr/>
        </p:nvSpPr>
        <p:spPr>
          <a:xfrm>
            <a:off x="1941971" y="3669347"/>
            <a:ext cx="217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Web Gateway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577E176A-1726-477F-A5C3-90031EDF5C84}"/>
              </a:ext>
            </a:extLst>
          </p:cNvPr>
          <p:cNvSpPr/>
          <p:nvPr/>
        </p:nvSpPr>
        <p:spPr>
          <a:xfrm>
            <a:off x="280737" y="1329919"/>
            <a:ext cx="2376683" cy="165413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EE06D8-EAC5-41C1-AF32-22A9CD07FCD4}"/>
              </a:ext>
            </a:extLst>
          </p:cNvPr>
          <p:cNvSpPr txBox="1"/>
          <p:nvPr/>
        </p:nvSpPr>
        <p:spPr>
          <a:xfrm>
            <a:off x="1047019" y="190715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pic>
        <p:nvPicPr>
          <p:cNvPr id="15" name="Picture 14" descr="A picture containing indoor&#10;&#10;Description automatically generated">
            <a:extLst>
              <a:ext uri="{FF2B5EF4-FFF2-40B4-BE49-F238E27FC236}">
                <a16:creationId xmlns:a16="http://schemas.microsoft.com/office/drawing/2014/main" id="{B114E823-E028-402E-B4EC-2BD822543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182967" y="3189610"/>
            <a:ext cx="892629" cy="8926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739084-9DA7-4511-9A11-F66EBDA68A5C}"/>
              </a:ext>
            </a:extLst>
          </p:cNvPr>
          <p:cNvSpPr/>
          <p:nvPr/>
        </p:nvSpPr>
        <p:spPr>
          <a:xfrm>
            <a:off x="9088818" y="2560820"/>
            <a:ext cx="2538949" cy="2248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A06B3-6EFE-45EE-87E2-894F2BC2DCE2}"/>
              </a:ext>
            </a:extLst>
          </p:cNvPr>
          <p:cNvSpPr txBox="1"/>
          <p:nvPr/>
        </p:nvSpPr>
        <p:spPr>
          <a:xfrm>
            <a:off x="9635324" y="4115869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Subnet</a:t>
            </a:r>
          </a:p>
        </p:txBody>
      </p:sp>
      <p:pic>
        <p:nvPicPr>
          <p:cNvPr id="19" name="Picture 18" descr="A picture containing cup, indoor&#10;&#10;Description automatically generated">
            <a:extLst>
              <a:ext uri="{FF2B5EF4-FFF2-40B4-BE49-F238E27FC236}">
                <a16:creationId xmlns:a16="http://schemas.microsoft.com/office/drawing/2014/main" id="{49B29B21-56D9-4F4A-B648-5C18035FDC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743468" y="3355238"/>
            <a:ext cx="667261" cy="739348"/>
          </a:xfrm>
          <a:prstGeom prst="rect">
            <a:avLst/>
          </a:prstGeom>
        </p:spPr>
      </p:pic>
      <p:pic>
        <p:nvPicPr>
          <p:cNvPr id="21" name="Picture 20" descr="A picture containing cup, indoor&#10;&#10;Description automatically generated">
            <a:extLst>
              <a:ext uri="{FF2B5EF4-FFF2-40B4-BE49-F238E27FC236}">
                <a16:creationId xmlns:a16="http://schemas.microsoft.com/office/drawing/2014/main" id="{D3061B7E-7014-4CDC-9D94-E9EFD683C4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724503" y="3355238"/>
            <a:ext cx="667261" cy="7393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5D4281-9440-4987-B7F0-FAB40B59A1F8}"/>
              </a:ext>
            </a:extLst>
          </p:cNvPr>
          <p:cNvSpPr txBox="1"/>
          <p:nvPr/>
        </p:nvSpPr>
        <p:spPr>
          <a:xfrm>
            <a:off x="9490600" y="2834749"/>
            <a:ext cx="179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Servers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207AB4-BFAA-4A2E-B245-873555BE060F}"/>
              </a:ext>
            </a:extLst>
          </p:cNvPr>
          <p:cNvSpPr txBox="1"/>
          <p:nvPr/>
        </p:nvSpPr>
        <p:spPr>
          <a:xfrm>
            <a:off x="2583551" y="410556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5F2B3D-BB21-4F07-88CC-F14548E841D6}"/>
              </a:ext>
            </a:extLst>
          </p:cNvPr>
          <p:cNvCxnSpPr>
            <a:cxnSpLocks/>
          </p:cNvCxnSpPr>
          <p:nvPr/>
        </p:nvCxnSpPr>
        <p:spPr>
          <a:xfrm>
            <a:off x="1802468" y="2907613"/>
            <a:ext cx="396446" cy="4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E3B41C-3208-452F-8EB6-2C9E8D07B0A8}"/>
              </a:ext>
            </a:extLst>
          </p:cNvPr>
          <p:cNvCxnSpPr>
            <a:cxnSpLocks/>
          </p:cNvCxnSpPr>
          <p:nvPr/>
        </p:nvCxnSpPr>
        <p:spPr>
          <a:xfrm>
            <a:off x="4159179" y="3802442"/>
            <a:ext cx="570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32" descr="Shape, logo, arrow&#10;&#10;Description automatically generated">
            <a:extLst>
              <a:ext uri="{FF2B5EF4-FFF2-40B4-BE49-F238E27FC236}">
                <a16:creationId xmlns:a16="http://schemas.microsoft.com/office/drawing/2014/main" id="{A7C358AD-0D35-4554-864F-A9DF936C2D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933836" y="3328530"/>
            <a:ext cx="878263" cy="87826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818929-E4A5-487A-AD31-1B704C6992B0}"/>
              </a:ext>
            </a:extLst>
          </p:cNvPr>
          <p:cNvCxnSpPr>
            <a:cxnSpLocks/>
          </p:cNvCxnSpPr>
          <p:nvPr/>
        </p:nvCxnSpPr>
        <p:spPr>
          <a:xfrm>
            <a:off x="7471802" y="3666758"/>
            <a:ext cx="773258" cy="2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50A28FE-F38E-4407-A135-6AEDC8A202A3}"/>
              </a:ext>
            </a:extLst>
          </p:cNvPr>
          <p:cNvSpPr txBox="1"/>
          <p:nvPr/>
        </p:nvSpPr>
        <p:spPr>
          <a:xfrm>
            <a:off x="7524344" y="1879632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F86781F-DAFE-4F5B-8E97-DCCB0526144B}"/>
              </a:ext>
            </a:extLst>
          </p:cNvPr>
          <p:cNvSpPr/>
          <p:nvPr/>
        </p:nvSpPr>
        <p:spPr>
          <a:xfrm>
            <a:off x="8257549" y="3240469"/>
            <a:ext cx="1188744" cy="766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VPC EP</a:t>
            </a:r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1E5854C4-3094-4DAB-B2AC-C0B9B1451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137919" y="3684895"/>
            <a:ext cx="509265" cy="509265"/>
          </a:xfrm>
          <a:prstGeom prst="rect">
            <a:avLst/>
          </a:prstGeom>
        </p:spPr>
      </p:pic>
      <p:pic>
        <p:nvPicPr>
          <p:cNvPr id="28" name="Picture 27" descr="Shape, logo, arrow&#10;&#10;Description automatically generated">
            <a:extLst>
              <a:ext uri="{FF2B5EF4-FFF2-40B4-BE49-F238E27FC236}">
                <a16:creationId xmlns:a16="http://schemas.microsoft.com/office/drawing/2014/main" id="{977C324A-5EB5-42AE-A4F4-80BFB12138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227659" y="3328530"/>
            <a:ext cx="878263" cy="87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9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7" grpId="0"/>
      <p:bldP spid="10" grpId="0"/>
      <p:bldP spid="11" grpId="0" animBg="1"/>
      <p:bldP spid="12" grpId="0"/>
      <p:bldP spid="13" grpId="0" animBg="1"/>
      <p:bldP spid="14" grpId="0"/>
      <p:bldP spid="16" grpId="0" animBg="1"/>
      <p:bldP spid="17" grpId="0"/>
      <p:bldP spid="22" grpId="0"/>
      <p:bldP spid="23" grpId="0"/>
      <p:bldP spid="38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cup, indoor&#10;&#10;Description automatically generated">
            <a:extLst>
              <a:ext uri="{FF2B5EF4-FFF2-40B4-BE49-F238E27FC236}">
                <a16:creationId xmlns:a16="http://schemas.microsoft.com/office/drawing/2014/main" id="{76565CF1-FE2C-49FB-BE23-47DC2E858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73321" y="1175289"/>
            <a:ext cx="1370542" cy="15186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Cloud Security – Storage Considerations</a:t>
            </a:r>
          </a:p>
        </p:txBody>
      </p:sp>
      <p:pic>
        <p:nvPicPr>
          <p:cNvPr id="5" name="Picture 4" descr="A picture containing cup, indoor&#10;&#10;Description automatically generated">
            <a:extLst>
              <a:ext uri="{FF2B5EF4-FFF2-40B4-BE49-F238E27FC236}">
                <a16:creationId xmlns:a16="http://schemas.microsoft.com/office/drawing/2014/main" id="{AFFD8828-8F70-402E-8763-CB637EA35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633408" y="1775589"/>
            <a:ext cx="2984404" cy="3306821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4C7A9F53-8BC0-464F-A9BC-51E49CB98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307385" y="932846"/>
            <a:ext cx="1761050" cy="1761050"/>
          </a:xfrm>
          <a:prstGeom prst="rect">
            <a:avLst/>
          </a:prstGeom>
        </p:spPr>
      </p:pic>
      <p:pic>
        <p:nvPicPr>
          <p:cNvPr id="8" name="Picture 7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66CDBDE1-D279-4F09-B791-C30744322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60024" y="996402"/>
            <a:ext cx="2221708" cy="1517721"/>
          </a:xfrm>
          <a:prstGeom prst="rect">
            <a:avLst/>
          </a:prstGeom>
        </p:spPr>
      </p:pic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032F9975-4BE8-46E3-BFC4-7769D8F25B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783640" y="1773450"/>
            <a:ext cx="920446" cy="920446"/>
          </a:xfrm>
          <a:prstGeom prst="rect">
            <a:avLst/>
          </a:prstGeom>
        </p:spPr>
      </p:pic>
      <p:pic>
        <p:nvPicPr>
          <p:cNvPr id="16" name="Picture 15" descr="A picture containing cup, indoor&#10;&#10;Description automatically generated">
            <a:extLst>
              <a:ext uri="{FF2B5EF4-FFF2-40B4-BE49-F238E27FC236}">
                <a16:creationId xmlns:a16="http://schemas.microsoft.com/office/drawing/2014/main" id="{90EA1615-712A-4828-B10B-FDAD17515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75024" y="2856107"/>
            <a:ext cx="1370542" cy="1518607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5F85CE6F-C432-4C41-AA51-F054CCAD55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662389" y="3114303"/>
            <a:ext cx="954400" cy="954400"/>
          </a:xfrm>
          <a:prstGeom prst="rect">
            <a:avLst/>
          </a:prstGeom>
        </p:spPr>
      </p:pic>
      <p:pic>
        <p:nvPicPr>
          <p:cNvPr id="20" name="Picture 19" descr="A picture containing cup, indoor&#10;&#10;Description automatically generated">
            <a:extLst>
              <a:ext uri="{FF2B5EF4-FFF2-40B4-BE49-F238E27FC236}">
                <a16:creationId xmlns:a16="http://schemas.microsoft.com/office/drawing/2014/main" id="{2001B51D-99A5-4AB4-B4DC-CDFF5FC03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290143" y="2860376"/>
            <a:ext cx="1370542" cy="1518607"/>
          </a:xfrm>
          <a:prstGeom prst="rect">
            <a:avLst/>
          </a:prstGeom>
        </p:spPr>
      </p:pic>
      <p:pic>
        <p:nvPicPr>
          <p:cNvPr id="22" name="Picture 21" descr="A picture containing map, outdoor object&#10;&#10;Description automatically generated">
            <a:extLst>
              <a:ext uri="{FF2B5EF4-FFF2-40B4-BE49-F238E27FC236}">
                <a16:creationId xmlns:a16="http://schemas.microsoft.com/office/drawing/2014/main" id="{E7BD080F-A164-4917-B976-A267192F50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050285" y="4343878"/>
            <a:ext cx="4508307" cy="224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0.18229 -0.0009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Compute Considerations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95A6C27-0E17-479A-B6D8-7439067B2222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Security groups</a:t>
            </a:r>
          </a:p>
          <a:p>
            <a:pPr lvl="1"/>
            <a:r>
              <a:rPr lang="en-US" sz="3400" dirty="0"/>
              <a:t> Virtual firewalls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BFB43D4-7B2A-4D6B-8ACF-9BC114736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15626" y="2929817"/>
            <a:ext cx="3076074" cy="1538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AACDD5-7857-4611-8E70-50490C7BB297}"/>
              </a:ext>
            </a:extLst>
          </p:cNvPr>
          <p:cNvSpPr txBox="1"/>
          <p:nvPr/>
        </p:nvSpPr>
        <p:spPr>
          <a:xfrm>
            <a:off x="10618631" y="2657845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65454-BB10-436F-924F-46246CF1E81D}"/>
              </a:ext>
            </a:extLst>
          </p:cNvPr>
          <p:cNvSpPr txBox="1"/>
          <p:nvPr/>
        </p:nvSpPr>
        <p:spPr>
          <a:xfrm>
            <a:off x="4913184" y="2606664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B2A8EC-E884-4BE6-87A2-361A94C0401E}"/>
              </a:ext>
            </a:extLst>
          </p:cNvPr>
          <p:cNvCxnSpPr>
            <a:cxnSpLocks/>
          </p:cNvCxnSpPr>
          <p:nvPr/>
        </p:nvCxnSpPr>
        <p:spPr>
          <a:xfrm flipV="1">
            <a:off x="4360727" y="3753862"/>
            <a:ext cx="1714639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AA57FD-13AD-4706-922F-5624D47B859C}"/>
              </a:ext>
            </a:extLst>
          </p:cNvPr>
          <p:cNvCxnSpPr>
            <a:cxnSpLocks/>
          </p:cNvCxnSpPr>
          <p:nvPr/>
        </p:nvCxnSpPr>
        <p:spPr>
          <a:xfrm flipH="1" flipV="1">
            <a:off x="9974179" y="3741825"/>
            <a:ext cx="1534822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2DE381-E614-407C-B326-087947371E15}"/>
              </a:ext>
            </a:extLst>
          </p:cNvPr>
          <p:cNvSpPr txBox="1"/>
          <p:nvPr/>
        </p:nvSpPr>
        <p:spPr>
          <a:xfrm>
            <a:off x="4854675" y="3169717"/>
            <a:ext cx="98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443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2A9860-83F1-4CE4-82E3-D69C021BAE74}"/>
              </a:ext>
            </a:extLst>
          </p:cNvPr>
          <p:cNvSpPr txBox="1"/>
          <p:nvPr/>
        </p:nvSpPr>
        <p:spPr>
          <a:xfrm>
            <a:off x="10565733" y="3314189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</a:t>
            </a:r>
          </a:p>
        </p:txBody>
      </p:sp>
      <p:pic>
        <p:nvPicPr>
          <p:cNvPr id="14" name="Picture 13" descr="Shape, logo, arrow&#10;&#10;Description automatically generated">
            <a:extLst>
              <a:ext uri="{FF2B5EF4-FFF2-40B4-BE49-F238E27FC236}">
                <a16:creationId xmlns:a16="http://schemas.microsoft.com/office/drawing/2014/main" id="{22A2484C-29FC-4488-87A5-0150FE9CB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807953" y="2814261"/>
            <a:ext cx="878263" cy="878263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9526902-0D64-4AB7-8078-B43D70BA9D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938377" y="2584074"/>
            <a:ext cx="509265" cy="509265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9F5EC8FA-04E3-4119-8502-A970A7FED9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089886" y="2564947"/>
            <a:ext cx="509265" cy="509265"/>
          </a:xfrm>
          <a:prstGeom prst="rect">
            <a:avLst/>
          </a:prstGeom>
        </p:spPr>
      </p:pic>
      <p:pic>
        <p:nvPicPr>
          <p:cNvPr id="19" name="Picture 18" descr="Shape, logo, arrow&#10;&#10;Description automatically generated">
            <a:extLst>
              <a:ext uri="{FF2B5EF4-FFF2-40B4-BE49-F238E27FC236}">
                <a16:creationId xmlns:a16="http://schemas.microsoft.com/office/drawing/2014/main" id="{9B427D8F-48FA-4270-A218-0BF842C35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34910" y="2856795"/>
            <a:ext cx="878263" cy="87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40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Compute Considerations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95A6C27-0E17-479A-B6D8-7439067B2222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Container security</a:t>
            </a:r>
          </a:p>
          <a:p>
            <a:pPr lvl="1"/>
            <a:r>
              <a:rPr lang="en-US" sz="3400" dirty="0"/>
              <a:t> Host</a:t>
            </a:r>
          </a:p>
          <a:p>
            <a:pPr lvl="1"/>
            <a:r>
              <a:rPr lang="en-US" sz="3400" dirty="0"/>
              <a:t> Application</a:t>
            </a:r>
          </a:p>
          <a:p>
            <a:pPr lvl="1"/>
            <a:r>
              <a:rPr lang="en-US" sz="3400" dirty="0"/>
              <a:t> Network traffic</a:t>
            </a:r>
          </a:p>
          <a:p>
            <a:pPr lvl="1"/>
            <a:r>
              <a:rPr lang="en-US" sz="3400" dirty="0"/>
              <a:t> Least privilege</a:t>
            </a:r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05BA6BD7-D11A-41C5-B1C1-7B66413E3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83680" y="1260348"/>
            <a:ext cx="1211580" cy="1211580"/>
          </a:xfrm>
          <a:prstGeom prst="rect">
            <a:avLst/>
          </a:pr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BC346E2C-7E15-4D25-A570-B81A3BDFC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39000" y="1313688"/>
            <a:ext cx="1211580" cy="1211580"/>
          </a:xfrm>
          <a:prstGeom prst="rect">
            <a:avLst/>
          </a:prstGeom>
        </p:spPr>
      </p:pic>
      <p:pic>
        <p:nvPicPr>
          <p:cNvPr id="8" name="Picture 7" descr="A picture containing indoor&#10;&#10;Description automatically generated">
            <a:extLst>
              <a:ext uri="{FF2B5EF4-FFF2-40B4-BE49-F238E27FC236}">
                <a16:creationId xmlns:a16="http://schemas.microsoft.com/office/drawing/2014/main" id="{E4CA74D4-A787-44CA-9B17-941E501CC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09560" y="1313688"/>
            <a:ext cx="1211580" cy="1211580"/>
          </a:xfrm>
          <a:prstGeom prst="rect">
            <a:avLst/>
          </a:prstGeom>
        </p:spPr>
      </p:pic>
      <p:pic>
        <p:nvPicPr>
          <p:cNvPr id="10" name="Picture 9" descr="A picture containing text, monitor&#10;&#10;Description automatically generated">
            <a:extLst>
              <a:ext uri="{FF2B5EF4-FFF2-40B4-BE49-F238E27FC236}">
                <a16:creationId xmlns:a16="http://schemas.microsoft.com/office/drawing/2014/main" id="{59864B41-0C07-49D5-88D4-6AD20C335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37263" y="1313688"/>
            <a:ext cx="1211581" cy="1211581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33DC1D32-5113-4FEF-A0EF-298C91F22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174490" y="2912710"/>
            <a:ext cx="1783876" cy="1208762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8FE51BFD-086F-44DD-B933-D7C715B57D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011943" y="4332733"/>
            <a:ext cx="2062480" cy="20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Cloud Security – Secrets Management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839A875-EFFC-4D7F-8A1A-AB03C8C329EB}"/>
              </a:ext>
            </a:extLst>
          </p:cNvPr>
          <p:cNvSpPr txBox="1">
            <a:spLocks/>
          </p:cNvSpPr>
          <p:nvPr/>
        </p:nvSpPr>
        <p:spPr>
          <a:xfrm>
            <a:off x="811924" y="1311923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Like an HSM</a:t>
            </a:r>
          </a:p>
          <a:p>
            <a:r>
              <a:rPr lang="en-US" sz="3400" dirty="0"/>
              <a:t>Stores, manages and rotates</a:t>
            </a:r>
          </a:p>
          <a:p>
            <a:pPr lvl="1"/>
            <a:r>
              <a:rPr lang="en-US" sz="3400" dirty="0"/>
              <a:t> API keys</a:t>
            </a:r>
          </a:p>
          <a:p>
            <a:pPr lvl="1"/>
            <a:r>
              <a:rPr lang="en-US" sz="3400" dirty="0"/>
              <a:t> Certificates</a:t>
            </a:r>
          </a:p>
          <a:p>
            <a:pPr lvl="1"/>
            <a:r>
              <a:rPr lang="en-US" sz="3400" dirty="0"/>
              <a:t> SSH keys</a:t>
            </a:r>
          </a:p>
          <a:p>
            <a:pPr lvl="1"/>
            <a:r>
              <a:rPr lang="en-US" sz="3400" dirty="0"/>
              <a:t> Passwords</a:t>
            </a:r>
          </a:p>
        </p:txBody>
      </p:sp>
      <p:pic>
        <p:nvPicPr>
          <p:cNvPr id="6" name="Picture 5" descr="A picture containing text, monitor&#10;&#10;Description automatically generated">
            <a:extLst>
              <a:ext uri="{FF2B5EF4-FFF2-40B4-BE49-F238E27FC236}">
                <a16:creationId xmlns:a16="http://schemas.microsoft.com/office/drawing/2014/main" id="{1765D4C3-E14D-495D-847E-564F68D22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23703" y="1450848"/>
            <a:ext cx="1211581" cy="1211581"/>
          </a:xfrm>
          <a:prstGeom prst="rect">
            <a:avLst/>
          </a:prstGeom>
        </p:spPr>
      </p:pic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31649B71-CBA8-49A2-B42F-6FDBF8228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35284" y="1844040"/>
            <a:ext cx="670560" cy="67056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2302F0D-50BD-4503-B431-B3CC0C4DD0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782834" y="2514599"/>
            <a:ext cx="1604263" cy="1604263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4BA6244-6F8C-4C4A-8E0C-3E75F7FE74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218139" y="3048106"/>
            <a:ext cx="1511097" cy="1511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BACA7A-7E7D-4BBA-B822-010C1CA892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774503" y="4526374"/>
            <a:ext cx="2307772" cy="121158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819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purl.org/dc/dcmitype/"/>
    <ds:schemaRef ds:uri="http://www.w3.org/XML/1998/namespace"/>
    <ds:schemaRef ds:uri="25f43890-8f97-4037-b6ca-5734ee50196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e64167-ec1d-41c3-9c60-bdac5dd5df14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102E19-4670-4BDD-A241-03A3C8A6D0B0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3801</TotalTime>
  <Words>198</Words>
  <Application>Microsoft Office PowerPoint</Application>
  <PresentationFormat>Widescreen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Adelle Sans</vt:lpstr>
      <vt:lpstr>Arial</vt:lpstr>
      <vt:lpstr>Calibri</vt:lpstr>
      <vt:lpstr>Courier New</vt:lpstr>
      <vt:lpstr>Proxima Nova</vt:lpstr>
      <vt:lpstr>Proxima Nova Semibold</vt:lpstr>
      <vt:lpstr>Roboto</vt:lpstr>
      <vt:lpstr>2019 Presentation Dark Theme</vt:lpstr>
      <vt:lpstr>PowerPoint Presentation</vt:lpstr>
      <vt:lpstr>Cloud Security – Resource Policies and Permissions</vt:lpstr>
      <vt:lpstr>Cloud Security – Network Segmentation and Subnets</vt:lpstr>
      <vt:lpstr>Cloud Security – Storage Considerations</vt:lpstr>
      <vt:lpstr>Compute Considerations</vt:lpstr>
      <vt:lpstr>Compute Considerations</vt:lpstr>
      <vt:lpstr>Cloud Security – Secrets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268</cp:revision>
  <dcterms:created xsi:type="dcterms:W3CDTF">2019-03-13T18:02:49Z</dcterms:created>
  <dcterms:modified xsi:type="dcterms:W3CDTF">2021-01-15T18:40:05Z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