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sldIdLst>
    <p:sldId id="256" r:id="rId5"/>
    <p:sldId id="319" r:id="rId6"/>
    <p:sldId id="320" r:id="rId7"/>
    <p:sldId id="316" r:id="rId8"/>
    <p:sldId id="312" r:id="rId9"/>
    <p:sldId id="314" r:id="rId10"/>
    <p:sldId id="315" r:id="rId11"/>
    <p:sldId id="317" r:id="rId12"/>
    <p:sldId id="318" r:id="rId13"/>
    <p:sldId id="310" r:id="rId14"/>
    <p:sldId id="313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9"/>
            <p14:sldId id="320"/>
            <p14:sldId id="316"/>
            <p14:sldId id="312"/>
            <p14:sldId id="314"/>
            <p14:sldId id="315"/>
            <p14:sldId id="317"/>
            <p14:sldId id="318"/>
            <p14:sldId id="310"/>
            <p14:sldId id="313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77321" autoAdjust="0"/>
  </p:normalViewPr>
  <p:slideViewPr>
    <p:cSldViewPr snapToGrid="0" snapToObjects="1">
      <p:cViewPr varScale="1">
        <p:scale>
          <a:sx n="88" d="100"/>
          <a:sy n="8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0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1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Fault tolerance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is the property that enables a system to continue operating properly in the event of the failure of some of its components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Fault tolerance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is the property that enables a system to continue operating properly in the event of the failure of some of its components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two disks in the array fail, the array is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3- 32 disks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9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ethernet-network-switch-internet-156547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hyperlink" Target="https://pixabay.com/es/de-verificaci%C3%B3n-corregir-verde-mark-15782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hyperlink" Target="https://en.wikipedia.org/wiki/File:Red_X.svg" TargetMode="External"/><Relationship Id="rId4" Type="http://schemas.openxmlformats.org/officeDocument/2006/relationships/hyperlink" Target="http://www.clker.com/clipart-network-card.html" TargetMode="Externa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pixabay.com/en/ethernet-network-switch-internet-15654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mergency_power_system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8.JPG"/><Relationship Id="rId12" Type="http://schemas.openxmlformats.org/officeDocument/2006/relationships/hyperlink" Target="https://www.ravepubs.com/luxul-introduces-control-system-drivers-pdu-2-pdu-8-pdu-16-intelligent-network-pdus/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electronics.stackexchange.com/questions/271087/connect-low-rpm-motor-to-computer-psu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lmaauun.org/341265/Supply-APC-UPS-1500VA-SmartUPS-with-SmartConnect-SMC15002UC-Rackmount-UPS/" TargetMode="External"/><Relationship Id="rId11" Type="http://schemas.openxmlformats.org/officeDocument/2006/relationships/image" Target="../media/image20.jpg"/><Relationship Id="rId5" Type="http://schemas.openxmlformats.org/officeDocument/2006/relationships/image" Target="../media/image17.jpg"/><Relationship Id="rId15" Type="http://schemas.openxmlformats.org/officeDocument/2006/relationships/image" Target="../media/image22.jpg"/><Relationship Id="rId10" Type="http://schemas.openxmlformats.org/officeDocument/2006/relationships/hyperlink" Target="http://commons.wikimedia.org/wiki/File:Office_building_icon.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pngimg.com/download/2595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Crystal_Project_harddrive.pn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://www.clker.com/clipart-network-card.html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pixabay.com/illustrations/quality-hook-check-mark-ticked-off-50095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llustrations/quality-hook-check-mark-ticked-off-500950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Red_X.sv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de.wikipedia.org/wiki/Rout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Red_X.sv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ommons.wikimedia.org/wiki/File:Crystal_Project_harddrive.p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s/de-verificaci%C3%B3n-corregir-verde-mark-157822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Red_X.sv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ommons.wikimedia.org/wiki/File:Crystal_Project_harddrive.p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s/de-verificaci%C3%B3n-corregir-verde-mark-157822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Red_X.sv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ommons.wikimedia.org/wiki/File:Crystal_Project_harddrive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Red_X.sv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s/de-verificaci%C3%B3n-corregir-verde-mark-157822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commons.wikimedia.org/wiki/File:Crystal_Project_harddrive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network-card.html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commons.wikimedia.org/wiki/File:Crystal_Project_harddrive.png" TargetMode="External"/><Relationship Id="rId4" Type="http://schemas.openxmlformats.org/officeDocument/2006/relationships/hyperlink" Target="https://pixabay.com/en/ethernet-network-switch-internet-156547/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NIC Teaming</a:t>
            </a: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29917FB5-5519-4C19-9991-D5B81C5B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65825" y="4384384"/>
            <a:ext cx="1119559" cy="681065"/>
          </a:xfrm>
          <a:prstGeom prst="rect">
            <a:avLst/>
          </a:prstGeom>
        </p:spPr>
      </p:pic>
      <p:pic>
        <p:nvPicPr>
          <p:cNvPr id="50" name="Picture 49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93A77AA5-0A3C-4A85-BDA7-2CFBD37D4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15629" y="3277205"/>
            <a:ext cx="2732933" cy="2732933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311F8B-ACAA-463C-86A6-540A28475DD6}"/>
              </a:ext>
            </a:extLst>
          </p:cNvPr>
          <p:cNvCxnSpPr>
            <a:cxnSpLocks/>
          </p:cNvCxnSpPr>
          <p:nvPr/>
        </p:nvCxnSpPr>
        <p:spPr>
          <a:xfrm>
            <a:off x="4393680" y="4746919"/>
            <a:ext cx="149797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6339C7-F3B7-42CC-910D-E59E5B8F9729}"/>
              </a:ext>
            </a:extLst>
          </p:cNvPr>
          <p:cNvCxnSpPr>
            <a:cxnSpLocks/>
          </p:cNvCxnSpPr>
          <p:nvPr/>
        </p:nvCxnSpPr>
        <p:spPr>
          <a:xfrm>
            <a:off x="4393680" y="3661585"/>
            <a:ext cx="149797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44683BF-F703-4E5A-A1EB-DCA7C66ADA68}"/>
              </a:ext>
            </a:extLst>
          </p:cNvPr>
          <p:cNvSpPr txBox="1"/>
          <p:nvPr/>
        </p:nvSpPr>
        <p:spPr>
          <a:xfrm>
            <a:off x="2340669" y="2907873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Server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18A192C-1F8C-4484-8CD9-847A9B1C5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65825" y="3321053"/>
            <a:ext cx="1119559" cy="681065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0D60-7D76-4542-88DF-190822F6E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91456" y="1247128"/>
            <a:ext cx="3319750" cy="165987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E22CD5-9322-4DC1-8AC2-7AFD7771F721}"/>
              </a:ext>
            </a:extLst>
          </p:cNvPr>
          <p:cNvCxnSpPr>
            <a:cxnSpLocks/>
          </p:cNvCxnSpPr>
          <p:nvPr/>
        </p:nvCxnSpPr>
        <p:spPr>
          <a:xfrm flipV="1">
            <a:off x="7305565" y="2253343"/>
            <a:ext cx="2121464" cy="121229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170E17-78BC-4E26-8BE5-3E1C33518557}"/>
              </a:ext>
            </a:extLst>
          </p:cNvPr>
          <p:cNvCxnSpPr>
            <a:cxnSpLocks/>
          </p:cNvCxnSpPr>
          <p:nvPr/>
        </p:nvCxnSpPr>
        <p:spPr>
          <a:xfrm flipV="1">
            <a:off x="7290882" y="2253343"/>
            <a:ext cx="3235604" cy="224142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853B7F4-B45F-412A-A199-B16B9E86EB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944252" y="3252466"/>
            <a:ext cx="511629" cy="511629"/>
          </a:xfrm>
          <a:prstGeom prst="rect">
            <a:avLst/>
          </a:prstGeom>
        </p:spPr>
      </p:pic>
      <p:pic>
        <p:nvPicPr>
          <p:cNvPr id="16" name="Picture 15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798C4921-6877-4CB9-9A7E-05C33B0530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087250" y="4378227"/>
            <a:ext cx="557915" cy="63863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75942DB-1BF2-4EC5-A3FB-30D7EEE35A64}"/>
              </a:ext>
            </a:extLst>
          </p:cNvPr>
          <p:cNvSpPr txBox="1"/>
          <p:nvPr/>
        </p:nvSpPr>
        <p:spPr>
          <a:xfrm>
            <a:off x="5749569" y="2843140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NIC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4E793E-2B27-4A25-9DD4-FE4EC676CE8D}"/>
              </a:ext>
            </a:extLst>
          </p:cNvPr>
          <p:cNvSpPr txBox="1"/>
          <p:nvPr/>
        </p:nvSpPr>
        <p:spPr>
          <a:xfrm>
            <a:off x="5749569" y="4032012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NIC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362069-4BA5-4E22-9547-3165279DADD0}"/>
              </a:ext>
            </a:extLst>
          </p:cNvPr>
          <p:cNvSpPr txBox="1"/>
          <p:nvPr/>
        </p:nvSpPr>
        <p:spPr>
          <a:xfrm>
            <a:off x="4597940" y="3720834"/>
            <a:ext cx="104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10G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73B5B4-D365-4E10-A15D-27B3DF78298E}"/>
              </a:ext>
            </a:extLst>
          </p:cNvPr>
          <p:cNvSpPr txBox="1"/>
          <p:nvPr/>
        </p:nvSpPr>
        <p:spPr>
          <a:xfrm>
            <a:off x="4597939" y="4865394"/>
            <a:ext cx="104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10G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0B6D7A-90CC-4BD2-9E37-9B503D474679}"/>
              </a:ext>
            </a:extLst>
          </p:cNvPr>
          <p:cNvSpPr txBox="1"/>
          <p:nvPr/>
        </p:nvSpPr>
        <p:spPr>
          <a:xfrm>
            <a:off x="8851860" y="1384934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705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5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Clusters and Load Balancers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D4AB82-5FCF-4D03-9E35-C2390076DAE0}"/>
              </a:ext>
            </a:extLst>
          </p:cNvPr>
          <p:cNvSpPr txBox="1"/>
          <p:nvPr/>
        </p:nvSpPr>
        <p:spPr>
          <a:xfrm>
            <a:off x="4849326" y="3120704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Load Balancer</a:t>
            </a:r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CA7A89-7CAD-4670-B938-3BB8FCBAD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164" t="29373" r="321" b="33374"/>
          <a:stretch/>
        </p:blipFill>
        <p:spPr>
          <a:xfrm>
            <a:off x="3961270" y="3738797"/>
            <a:ext cx="3610903" cy="515823"/>
          </a:xfrm>
          <a:prstGeom prst="rect">
            <a:avLst/>
          </a:prstGeom>
        </p:spPr>
      </p:pic>
      <p:pic>
        <p:nvPicPr>
          <p:cNvPr id="46" name="Picture 4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B6A462B1-FE83-40CA-8002-C19259EBA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54967" y="4967797"/>
            <a:ext cx="1518010" cy="1214408"/>
          </a:xfrm>
          <a:prstGeom prst="rect">
            <a:avLst/>
          </a:prstGeom>
        </p:spPr>
      </p:pic>
      <p:pic>
        <p:nvPicPr>
          <p:cNvPr id="50" name="Picture 49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93A77AA5-0A3C-4A85-BDA7-2CFBD37D4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50681" y="1285701"/>
            <a:ext cx="1588277" cy="1588277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3F586058-8A33-4C77-9268-A94A4FC9B647}"/>
              </a:ext>
            </a:extLst>
          </p:cNvPr>
          <p:cNvSpPr/>
          <p:nvPr/>
        </p:nvSpPr>
        <p:spPr>
          <a:xfrm>
            <a:off x="4475557" y="4504498"/>
            <a:ext cx="2472117" cy="15352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311F8B-ACAA-463C-86A6-540A28475DD6}"/>
              </a:ext>
            </a:extLst>
          </p:cNvPr>
          <p:cNvCxnSpPr>
            <a:cxnSpLocks/>
          </p:cNvCxnSpPr>
          <p:nvPr/>
        </p:nvCxnSpPr>
        <p:spPr>
          <a:xfrm>
            <a:off x="2921033" y="5427700"/>
            <a:ext cx="132566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7329B-141A-4EFA-9ECC-71A314C8C3F6}"/>
              </a:ext>
            </a:extLst>
          </p:cNvPr>
          <p:cNvCxnSpPr>
            <a:cxnSpLocks/>
          </p:cNvCxnSpPr>
          <p:nvPr/>
        </p:nvCxnSpPr>
        <p:spPr>
          <a:xfrm flipH="1">
            <a:off x="7019748" y="5413128"/>
            <a:ext cx="158466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44683BF-F703-4E5A-A1EB-DCA7C66ADA68}"/>
              </a:ext>
            </a:extLst>
          </p:cNvPr>
          <p:cNvSpPr txBox="1"/>
          <p:nvPr/>
        </p:nvSpPr>
        <p:spPr>
          <a:xfrm>
            <a:off x="1945348" y="971784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/>
              </a:rPr>
              <a:t>Server Cluster 1</a:t>
            </a:r>
          </a:p>
        </p:txBody>
      </p:sp>
      <p:pic>
        <p:nvPicPr>
          <p:cNvPr id="38" name="Picture 3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1E25DDE-7721-4F97-84A3-52459AAD6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12318" y="1571320"/>
            <a:ext cx="1588277" cy="1588277"/>
          </a:xfrm>
          <a:prstGeom prst="rect">
            <a:avLst/>
          </a:prstGeom>
        </p:spPr>
      </p:pic>
      <p:pic>
        <p:nvPicPr>
          <p:cNvPr id="39" name="Picture 38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EF762DE3-A2D9-4A74-ABFB-4472EC68F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238540" y="1807132"/>
            <a:ext cx="1588277" cy="1588277"/>
          </a:xfrm>
          <a:prstGeom prst="rect">
            <a:avLst/>
          </a:prstGeom>
        </p:spPr>
      </p:pic>
      <p:pic>
        <p:nvPicPr>
          <p:cNvPr id="40" name="Picture 39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EBF3F856-C5F6-4CBA-B666-D412CCDB63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096537" y="1460011"/>
            <a:ext cx="1588277" cy="1588277"/>
          </a:xfrm>
          <a:prstGeom prst="rect">
            <a:avLst/>
          </a:prstGeom>
        </p:spPr>
      </p:pic>
      <p:pic>
        <p:nvPicPr>
          <p:cNvPr id="42" name="Picture 41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7274AFE-2DE0-405E-B743-5EDA9947D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24013" y="1285701"/>
            <a:ext cx="1588277" cy="158827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2AF1E76-D944-4E81-8A1F-F8C9EF7D77E1}"/>
              </a:ext>
            </a:extLst>
          </p:cNvPr>
          <p:cNvSpPr txBox="1"/>
          <p:nvPr/>
        </p:nvSpPr>
        <p:spPr>
          <a:xfrm>
            <a:off x="7718680" y="971784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/>
              </a:rPr>
              <a:t>Server Cluster 2</a:t>
            </a:r>
          </a:p>
        </p:txBody>
      </p:sp>
      <p:pic>
        <p:nvPicPr>
          <p:cNvPr id="44" name="Picture 43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3CB07B23-0B45-49D4-83B3-906C6E70D5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85650" y="1571320"/>
            <a:ext cx="1588277" cy="1588277"/>
          </a:xfrm>
          <a:prstGeom prst="rect">
            <a:avLst/>
          </a:prstGeom>
        </p:spPr>
      </p:pic>
      <p:pic>
        <p:nvPicPr>
          <p:cNvPr id="45" name="Picture 4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6EA4F3F-8779-456B-AD93-E0CAC76C0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1872" y="1807132"/>
            <a:ext cx="1588277" cy="1588277"/>
          </a:xfrm>
          <a:prstGeom prst="rect">
            <a:avLst/>
          </a:prstGeom>
        </p:spPr>
      </p:pic>
      <p:pic>
        <p:nvPicPr>
          <p:cNvPr id="47" name="Picture 46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66F92D-C008-43D8-8C85-C010D690A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69869" y="1460011"/>
            <a:ext cx="1588277" cy="158827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7494685-3EB0-4DBF-A5AD-D6DDBBC4F4FF}"/>
              </a:ext>
            </a:extLst>
          </p:cNvPr>
          <p:cNvSpPr txBox="1"/>
          <p:nvPr/>
        </p:nvSpPr>
        <p:spPr>
          <a:xfrm>
            <a:off x="6812609" y="5667659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Web Requests</a:t>
            </a:r>
          </a:p>
        </p:txBody>
      </p:sp>
      <p:pic>
        <p:nvPicPr>
          <p:cNvPr id="54" name="Picture 5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B81DFA7-F12D-49FD-88A3-FC20CEAE3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66372" y="4332513"/>
            <a:ext cx="864509" cy="691607"/>
          </a:xfrm>
          <a:prstGeom prst="rect">
            <a:avLst/>
          </a:prstGeom>
        </p:spPr>
      </p:pic>
      <p:pic>
        <p:nvPicPr>
          <p:cNvPr id="55" name="Picture 5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8D6805E0-21A1-4557-A76F-38AC8DA14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86906" y="4711515"/>
            <a:ext cx="864509" cy="691607"/>
          </a:xfrm>
          <a:prstGeom prst="rect">
            <a:avLst/>
          </a:prstGeom>
        </p:spPr>
      </p:pic>
      <p:pic>
        <p:nvPicPr>
          <p:cNvPr id="65" name="Picture 6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CA159D25-F9FB-459A-A06A-53F352EF0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070102" y="5548683"/>
            <a:ext cx="864509" cy="691607"/>
          </a:xfrm>
          <a:prstGeom prst="rect">
            <a:avLst/>
          </a:prstGeom>
        </p:spPr>
      </p:pic>
      <p:pic>
        <p:nvPicPr>
          <p:cNvPr id="66" name="Picture 6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8CB3CD12-9724-458C-B584-244299C4D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86906" y="3959383"/>
            <a:ext cx="864509" cy="691607"/>
          </a:xfrm>
          <a:prstGeom prst="rect">
            <a:avLst/>
          </a:prstGeom>
        </p:spPr>
      </p:pic>
      <p:pic>
        <p:nvPicPr>
          <p:cNvPr id="67" name="Picture 66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D17BD80-F571-4B39-8A22-6B9D204C8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958600" y="4397551"/>
            <a:ext cx="864509" cy="691607"/>
          </a:xfrm>
          <a:prstGeom prst="rect">
            <a:avLst/>
          </a:prstGeom>
        </p:spPr>
      </p:pic>
      <p:pic>
        <p:nvPicPr>
          <p:cNvPr id="68" name="Picture 67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4B6D8813-416C-40D5-A6A2-F2E7D68F4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0074" y="4471486"/>
            <a:ext cx="864509" cy="691607"/>
          </a:xfrm>
          <a:prstGeom prst="rect">
            <a:avLst/>
          </a:prstGeom>
        </p:spPr>
      </p:pic>
      <p:pic>
        <p:nvPicPr>
          <p:cNvPr id="69" name="Picture 6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2C8C7690-E2C1-4C12-BB4D-7D57586D6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00608" y="4850488"/>
            <a:ext cx="864509" cy="691607"/>
          </a:xfrm>
          <a:prstGeom prst="rect">
            <a:avLst/>
          </a:prstGeom>
        </p:spPr>
      </p:pic>
      <p:pic>
        <p:nvPicPr>
          <p:cNvPr id="70" name="Picture 6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9C268D0-12C0-4387-8C31-D14C2588A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83804" y="5687656"/>
            <a:ext cx="864509" cy="691607"/>
          </a:xfrm>
          <a:prstGeom prst="rect">
            <a:avLst/>
          </a:prstGeom>
        </p:spPr>
      </p:pic>
      <p:pic>
        <p:nvPicPr>
          <p:cNvPr id="71" name="Picture 7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11BC1E8E-B208-44BA-9E73-54A8FC51C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00608" y="4098356"/>
            <a:ext cx="864509" cy="691607"/>
          </a:xfrm>
          <a:prstGeom prst="rect">
            <a:avLst/>
          </a:prstGeom>
        </p:spPr>
      </p:pic>
      <p:pic>
        <p:nvPicPr>
          <p:cNvPr id="72" name="Picture 71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6DED746F-F21F-4F77-B23D-800D11D41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72302" y="4536524"/>
            <a:ext cx="864509" cy="69160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807FA15-9155-452B-ACC9-A413D3929AF8}"/>
              </a:ext>
            </a:extLst>
          </p:cNvPr>
          <p:cNvSpPr txBox="1"/>
          <p:nvPr/>
        </p:nvSpPr>
        <p:spPr>
          <a:xfrm>
            <a:off x="2535397" y="5414821"/>
            <a:ext cx="1940160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Web Requests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92EE4A-1789-4665-82BE-A255F20C222E}"/>
              </a:ext>
            </a:extLst>
          </p:cNvPr>
          <p:cNvCxnSpPr>
            <a:cxnSpLocks/>
          </p:cNvCxnSpPr>
          <p:nvPr/>
        </p:nvCxnSpPr>
        <p:spPr>
          <a:xfrm flipH="1" flipV="1">
            <a:off x="3738959" y="3248395"/>
            <a:ext cx="708473" cy="45454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29FB06-486B-4AF6-AD7B-84373B4F1982}"/>
              </a:ext>
            </a:extLst>
          </p:cNvPr>
          <p:cNvSpPr txBox="1"/>
          <p:nvPr/>
        </p:nvSpPr>
        <p:spPr>
          <a:xfrm>
            <a:off x="4738945" y="4942924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Internet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968759C-DF5B-4715-B25C-5634B3675E29}"/>
              </a:ext>
            </a:extLst>
          </p:cNvPr>
          <p:cNvCxnSpPr>
            <a:cxnSpLocks/>
          </p:cNvCxnSpPr>
          <p:nvPr/>
        </p:nvCxnSpPr>
        <p:spPr>
          <a:xfrm flipV="1">
            <a:off x="7019748" y="3195454"/>
            <a:ext cx="724822" cy="4584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 animBg="1"/>
      <p:bldP spid="64" grpId="0"/>
      <p:bldP spid="43" grpId="0"/>
      <p:bldP spid="53" grpId="0"/>
      <p:bldP spid="73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Power Redundancy</a:t>
            </a:r>
          </a:p>
        </p:txBody>
      </p:sp>
      <p:pic>
        <p:nvPicPr>
          <p:cNvPr id="19" name="Picture 18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AA32D3-816F-4CAA-AA25-2DBDB5BC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3274" y="1056908"/>
            <a:ext cx="1731665" cy="1731665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FCEFFB7-5CE4-4EF2-B40E-2DFB29D20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21209" y="993776"/>
            <a:ext cx="1325255" cy="15071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C8DF0A-F214-40E0-BCD3-CA0EFCE087D1}"/>
              </a:ext>
            </a:extLst>
          </p:cNvPr>
          <p:cNvCxnSpPr>
            <a:cxnSpLocks/>
          </p:cNvCxnSpPr>
          <p:nvPr/>
        </p:nvCxnSpPr>
        <p:spPr>
          <a:xfrm>
            <a:off x="4894847" y="1654775"/>
            <a:ext cx="285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picture containing fence, outdoor, metal&#10;&#10;Description automatically generated">
            <a:extLst>
              <a:ext uri="{FF2B5EF4-FFF2-40B4-BE49-F238E27FC236}">
                <a16:creationId xmlns:a16="http://schemas.microsoft.com/office/drawing/2014/main" id="{52E39F24-6DE9-470E-B4FF-C4072216A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49347" y="4825933"/>
            <a:ext cx="2194233" cy="1645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7458AA-CBBB-4CBD-9185-FC703CA375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26744" y="4756147"/>
            <a:ext cx="1902455" cy="190245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995229-6F79-4A01-8DB9-9D8256DF71BA}"/>
              </a:ext>
            </a:extLst>
          </p:cNvPr>
          <p:cNvCxnSpPr>
            <a:cxnSpLocks/>
          </p:cNvCxnSpPr>
          <p:nvPr/>
        </p:nvCxnSpPr>
        <p:spPr>
          <a:xfrm>
            <a:off x="5420226" y="5487080"/>
            <a:ext cx="2500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5D99F77-0C26-4468-868A-994EC804F2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031413" y="2830676"/>
            <a:ext cx="3688536" cy="1642195"/>
          </a:xfrm>
          <a:prstGeom prst="rect">
            <a:avLst/>
          </a:prstGeom>
        </p:spPr>
      </p:pic>
      <p:pic>
        <p:nvPicPr>
          <p:cNvPr id="21" name="Picture 20" descr="A picture containing building, computer&#10;&#10;Description automatically generated">
            <a:extLst>
              <a:ext uri="{FF2B5EF4-FFF2-40B4-BE49-F238E27FC236}">
                <a16:creationId xmlns:a16="http://schemas.microsoft.com/office/drawing/2014/main" id="{19BC6DBD-E4A4-4D71-AD0F-43CCB4B1DD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843523" y="2830676"/>
            <a:ext cx="1597944" cy="203667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56B6F9-D866-447F-BD1C-AB02A6A91969}"/>
              </a:ext>
            </a:extLst>
          </p:cNvPr>
          <p:cNvCxnSpPr>
            <a:cxnSpLocks/>
          </p:cNvCxnSpPr>
          <p:nvPr/>
        </p:nvCxnSpPr>
        <p:spPr>
          <a:xfrm>
            <a:off x="3693703" y="3681664"/>
            <a:ext cx="2085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4A358FB6-0520-42BA-AC43-8CA98943AA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540447" y="1003853"/>
            <a:ext cx="996875" cy="996875"/>
          </a:xfrm>
          <a:prstGeom prst="rect">
            <a:avLst/>
          </a:prstGeom>
        </p:spPr>
      </p:pic>
      <p:pic>
        <p:nvPicPr>
          <p:cNvPr id="45" name="Picture 44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204FEE5C-D4C2-40A3-88CA-6C0A13585D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480520" y="1956259"/>
            <a:ext cx="996875" cy="99687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7C8E74-8966-4FD7-93CF-7F63EA166226}"/>
              </a:ext>
            </a:extLst>
          </p:cNvPr>
          <p:cNvCxnSpPr>
            <a:cxnSpLocks/>
          </p:cNvCxnSpPr>
          <p:nvPr/>
        </p:nvCxnSpPr>
        <p:spPr>
          <a:xfrm flipV="1">
            <a:off x="2393919" y="1484677"/>
            <a:ext cx="1047548" cy="25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88E4C3-3D59-47D5-B259-AE1BBEFADC8E}"/>
              </a:ext>
            </a:extLst>
          </p:cNvPr>
          <p:cNvCxnSpPr>
            <a:cxnSpLocks/>
          </p:cNvCxnSpPr>
          <p:nvPr/>
        </p:nvCxnSpPr>
        <p:spPr>
          <a:xfrm>
            <a:off x="2393919" y="2066840"/>
            <a:ext cx="1014447" cy="30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D13FE97-E6E1-43BD-B120-6FA5411FBA8F}"/>
              </a:ext>
            </a:extLst>
          </p:cNvPr>
          <p:cNvSpPr txBox="1"/>
          <p:nvPr/>
        </p:nvSpPr>
        <p:spPr>
          <a:xfrm>
            <a:off x="9798081" y="1294164"/>
            <a:ext cx="121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UPS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E7D3E9-BA6A-4D5D-BF8C-DB77DF772B40}"/>
              </a:ext>
            </a:extLst>
          </p:cNvPr>
          <p:cNvSpPr txBox="1"/>
          <p:nvPr/>
        </p:nvSpPr>
        <p:spPr>
          <a:xfrm>
            <a:off x="4585447" y="1079320"/>
            <a:ext cx="163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Dual PSUs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4F2EF1-1A0C-4E0F-8E2E-2A560E52B4CD}"/>
              </a:ext>
            </a:extLst>
          </p:cNvPr>
          <p:cNvSpPr txBox="1"/>
          <p:nvPr/>
        </p:nvSpPr>
        <p:spPr>
          <a:xfrm>
            <a:off x="9798081" y="3033530"/>
            <a:ext cx="1212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Managed PDU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9D503C-061B-4FA6-9981-52DA1F507659}"/>
              </a:ext>
            </a:extLst>
          </p:cNvPr>
          <p:cNvSpPr txBox="1"/>
          <p:nvPr/>
        </p:nvSpPr>
        <p:spPr>
          <a:xfrm>
            <a:off x="10404312" y="5487080"/>
            <a:ext cx="1485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310505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Fault Tolerance and Redundancy </a:t>
            </a:r>
          </a:p>
        </p:txBody>
      </p:sp>
      <p:pic>
        <p:nvPicPr>
          <p:cNvPr id="12" name="Picture 11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56412D9-65DB-4DE1-9CBE-4AF6EAA9D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4781" y="1691707"/>
            <a:ext cx="2934986" cy="2347988"/>
          </a:xfrm>
          <a:prstGeom prst="rect">
            <a:avLst/>
          </a:prstGeom>
        </p:spPr>
      </p:pic>
      <p:pic>
        <p:nvPicPr>
          <p:cNvPr id="13" name="Picture 12" descr="A close up of electronics&#10;&#10;Description automatically generated">
            <a:extLst>
              <a:ext uri="{FF2B5EF4-FFF2-40B4-BE49-F238E27FC236}">
                <a16:creationId xmlns:a16="http://schemas.microsoft.com/office/drawing/2014/main" id="{3EAF8815-446D-4AA4-AC28-DDA75912D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28931" y="1777698"/>
            <a:ext cx="1651302" cy="1651302"/>
          </a:xfrm>
          <a:prstGeom prst="rect">
            <a:avLst/>
          </a:prstGeom>
        </p:spPr>
      </p:pic>
      <p:pic>
        <p:nvPicPr>
          <p:cNvPr id="17" name="Picture 16" descr="A close up of electronics&#10;&#10;Description automatically generated">
            <a:extLst>
              <a:ext uri="{FF2B5EF4-FFF2-40B4-BE49-F238E27FC236}">
                <a16:creationId xmlns:a16="http://schemas.microsoft.com/office/drawing/2014/main" id="{C1E1B99F-8D78-44DF-8B25-D7D3A3671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19998" y="3570262"/>
            <a:ext cx="1858131" cy="1858131"/>
          </a:xfrm>
          <a:prstGeom prst="rect">
            <a:avLst/>
          </a:prstGeom>
        </p:spPr>
      </p:pic>
      <p:pic>
        <p:nvPicPr>
          <p:cNvPr id="18" name="Picture 1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1F450D60-1DEA-426C-8994-678D5DE88B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51416" y="1691707"/>
            <a:ext cx="2282803" cy="2282803"/>
          </a:xfrm>
          <a:prstGeom prst="rect">
            <a:avLst/>
          </a:prstGeom>
        </p:spPr>
      </p:pic>
      <p:pic>
        <p:nvPicPr>
          <p:cNvPr id="19" name="Picture 18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2CFE7B54-F379-4C98-85C8-C4285648C8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34219" y="1691706"/>
            <a:ext cx="2282803" cy="2282803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94B8FD54-A067-494A-9462-63316D3406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29257" y="4038349"/>
            <a:ext cx="2285004" cy="1390044"/>
          </a:xfrm>
          <a:prstGeom prst="rect">
            <a:avLst/>
          </a:prstGeom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FCA937D9-F775-48C3-AE83-224C4456A2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66661" y="4038349"/>
            <a:ext cx="2285004" cy="139004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97DD0BD-4825-4175-A227-281E90C6C5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367538" y="1777698"/>
            <a:ext cx="1163053" cy="1163053"/>
          </a:xfrm>
          <a:prstGeom prst="rect">
            <a:avLst/>
          </a:prstGeom>
        </p:spPr>
      </p:pic>
      <p:pic>
        <p:nvPicPr>
          <p:cNvPr id="10" name="Picture 9" descr="Shape, logo, arrow&#10;&#10;Description automatically generated">
            <a:extLst>
              <a:ext uri="{FF2B5EF4-FFF2-40B4-BE49-F238E27FC236}">
                <a16:creationId xmlns:a16="http://schemas.microsoft.com/office/drawing/2014/main" id="{970914DD-59BB-447A-9472-B680FD3EE4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285950" y="3287738"/>
            <a:ext cx="1668379" cy="16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Fault Tolerance and Redundancy 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B61BEC3-7659-4C75-8161-0E64B129B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03243" y="4002370"/>
            <a:ext cx="1947995" cy="1319970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B40D9AF4-3506-47FE-9652-EAFA1C402FC8}"/>
              </a:ext>
            </a:extLst>
          </p:cNvPr>
          <p:cNvSpPr/>
          <p:nvPr/>
        </p:nvSpPr>
        <p:spPr>
          <a:xfrm>
            <a:off x="2425615" y="1365325"/>
            <a:ext cx="2472117" cy="15352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29FC31-D747-4584-8C8C-0C5598BF83D3}"/>
              </a:ext>
            </a:extLst>
          </p:cNvPr>
          <p:cNvSpPr txBox="1"/>
          <p:nvPr/>
        </p:nvSpPr>
        <p:spPr>
          <a:xfrm>
            <a:off x="2662202" y="1744968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ISP 1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2993775E-F174-4D39-A89D-DC2107E6DA2D}"/>
              </a:ext>
            </a:extLst>
          </p:cNvPr>
          <p:cNvSpPr/>
          <p:nvPr/>
        </p:nvSpPr>
        <p:spPr>
          <a:xfrm>
            <a:off x="7100370" y="1269072"/>
            <a:ext cx="2472117" cy="15352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0FAA8-A56F-4892-A17F-72962F42ED08}"/>
              </a:ext>
            </a:extLst>
          </p:cNvPr>
          <p:cNvSpPr txBox="1"/>
          <p:nvPr/>
        </p:nvSpPr>
        <p:spPr>
          <a:xfrm>
            <a:off x="7294268" y="1744968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ISP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152DDA-7976-45A6-8130-FDECF144927A}"/>
              </a:ext>
            </a:extLst>
          </p:cNvPr>
          <p:cNvCxnSpPr>
            <a:cxnSpLocks/>
          </p:cNvCxnSpPr>
          <p:nvPr/>
        </p:nvCxnSpPr>
        <p:spPr>
          <a:xfrm flipH="1" flipV="1">
            <a:off x="3236495" y="2815893"/>
            <a:ext cx="1966748" cy="17079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62BA22-F2A2-429F-869E-138B95B8E261}"/>
              </a:ext>
            </a:extLst>
          </p:cNvPr>
          <p:cNvCxnSpPr>
            <a:cxnSpLocks/>
          </p:cNvCxnSpPr>
          <p:nvPr/>
        </p:nvCxnSpPr>
        <p:spPr>
          <a:xfrm flipV="1">
            <a:off x="6586875" y="2719137"/>
            <a:ext cx="1097634" cy="13345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D82FCE-493E-4A9A-9720-22F84D788E5A}"/>
              </a:ext>
            </a:extLst>
          </p:cNvPr>
          <p:cNvCxnSpPr>
            <a:cxnSpLocks/>
          </p:cNvCxnSpPr>
          <p:nvPr/>
        </p:nvCxnSpPr>
        <p:spPr>
          <a:xfrm flipH="1" flipV="1">
            <a:off x="4104507" y="2719137"/>
            <a:ext cx="1383632" cy="14197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975ED8-059B-401D-B233-90FACC4B15B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100370" y="2802726"/>
            <a:ext cx="1236059" cy="15524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81FA68-A538-4B0D-A412-C9AC57415C4D}"/>
              </a:ext>
            </a:extLst>
          </p:cNvPr>
          <p:cNvSpPr txBox="1"/>
          <p:nvPr/>
        </p:nvSpPr>
        <p:spPr>
          <a:xfrm>
            <a:off x="2671030" y="3602260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8A558C-4A74-49D9-85F2-F2F233489BFE}"/>
              </a:ext>
            </a:extLst>
          </p:cNvPr>
          <p:cNvSpPr txBox="1"/>
          <p:nvPr/>
        </p:nvSpPr>
        <p:spPr>
          <a:xfrm>
            <a:off x="4231695" y="3127520"/>
            <a:ext cx="19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Link 2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0E9C3EC4-67F6-4704-B7B9-A4A1D8C35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18947" y="3603329"/>
            <a:ext cx="900621" cy="900621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10F887A0-C481-41DD-A318-1EDACDE57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211362" y="1588971"/>
            <a:ext cx="900621" cy="900621"/>
          </a:xfrm>
          <a:prstGeom prst="rect">
            <a:avLst/>
          </a:prstGeom>
        </p:spPr>
      </p:pic>
      <p:pic>
        <p:nvPicPr>
          <p:cNvPr id="40" name="Picture 39" descr="Shape, logo, arrow&#10;&#10;Description automatically generated">
            <a:extLst>
              <a:ext uri="{FF2B5EF4-FFF2-40B4-BE49-F238E27FC236}">
                <a16:creationId xmlns:a16="http://schemas.microsoft.com/office/drawing/2014/main" id="{3D7B561E-0FDB-4EB9-AFFD-78CA253B8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20269" y="1269072"/>
            <a:ext cx="1668379" cy="16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9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20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High Availability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200125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How closely does a system</a:t>
            </a:r>
            <a:br>
              <a:rPr lang="en-US" sz="2800" dirty="0"/>
            </a:br>
            <a:r>
              <a:rPr lang="en-US" sz="2800" dirty="0"/>
              <a:t>achieve 100% uptime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A75F4E-5F30-4885-9BD8-6DFB2F81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07691"/>
              </p:ext>
            </p:extLst>
          </p:nvPr>
        </p:nvGraphicFramePr>
        <p:xfrm>
          <a:off x="2859315" y="2308979"/>
          <a:ext cx="8128000" cy="3348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7743">
                  <a:extLst>
                    <a:ext uri="{9D8B030D-6E8A-4147-A177-3AD203B41FA5}">
                      <a16:colId xmlns:a16="http://schemas.microsoft.com/office/drawing/2014/main" val="3637110301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399117987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187619354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97491083"/>
                    </a:ext>
                  </a:extLst>
                </a:gridCol>
                <a:gridCol w="1505858">
                  <a:extLst>
                    <a:ext uri="{9D8B030D-6E8A-4147-A177-3AD203B41FA5}">
                      <a16:colId xmlns:a16="http://schemas.microsoft.com/office/drawing/2014/main" val="309274447"/>
                    </a:ext>
                  </a:extLst>
                </a:gridCol>
              </a:tblGrid>
              <a:tr h="6697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Downtime</a:t>
                      </a:r>
                    </a:p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(per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Downtime</a:t>
                      </a:r>
                    </a:p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(per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Downtime</a:t>
                      </a:r>
                    </a:p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(per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Downtime</a:t>
                      </a:r>
                    </a:p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(per 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9369"/>
                  </a:ext>
                </a:extLst>
              </a:tr>
              <a:tr h="6697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99.0% (two 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3.65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7.31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1.68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14.4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503397"/>
                  </a:ext>
                </a:extLst>
              </a:tr>
              <a:tr h="6697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99.9% (three 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8.77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43.83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10.08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1.44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25198"/>
                  </a:ext>
                </a:extLst>
              </a:tr>
              <a:tr h="669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delle Sans" panose="02000503000000020004"/>
                        </a:rPr>
                        <a:t>99.99% (four 9s)</a:t>
                      </a:r>
                    </a:p>
                    <a:p>
                      <a:pPr algn="ctr"/>
                      <a:endParaRPr lang="en-US" dirty="0">
                        <a:latin typeface="Adelle Sans" panose="0200050300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52.6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4.38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1.01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8.64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80352"/>
                  </a:ext>
                </a:extLst>
              </a:tr>
              <a:tr h="6697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99.999% (five 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5.25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26.3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6.05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864 </a:t>
                      </a:r>
                      <a:r>
                        <a:rPr lang="en-US" dirty="0" err="1">
                          <a:latin typeface="Adelle Sans" panose="02000503000000020004"/>
                        </a:rPr>
                        <a:t>ms</a:t>
                      </a:r>
                      <a:endParaRPr lang="en-US" dirty="0">
                        <a:latin typeface="Adelle Sans" panose="0200050300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918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6D4A4C4-E6D5-47F1-8FA6-CCE9221F1FEE}"/>
              </a:ext>
            </a:extLst>
          </p:cNvPr>
          <p:cNvSpPr/>
          <p:nvPr/>
        </p:nvSpPr>
        <p:spPr>
          <a:xfrm>
            <a:off x="2859315" y="2308979"/>
            <a:ext cx="8128000" cy="684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delle San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BE8F2A-4E68-4CA0-A00A-957BF6DE4428}"/>
              </a:ext>
            </a:extLst>
          </p:cNvPr>
          <p:cNvSpPr/>
          <p:nvPr/>
        </p:nvSpPr>
        <p:spPr>
          <a:xfrm>
            <a:off x="2859315" y="3012507"/>
            <a:ext cx="8128000" cy="684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del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EE6DB9-C6E7-4670-94C6-CF5ED2F462BA}"/>
              </a:ext>
            </a:extLst>
          </p:cNvPr>
          <p:cNvSpPr/>
          <p:nvPr/>
        </p:nvSpPr>
        <p:spPr>
          <a:xfrm>
            <a:off x="2859315" y="3665618"/>
            <a:ext cx="8128000" cy="684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del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E0AD6-9E98-4B3E-A920-B55FDF174AB6}"/>
              </a:ext>
            </a:extLst>
          </p:cNvPr>
          <p:cNvSpPr/>
          <p:nvPr/>
        </p:nvSpPr>
        <p:spPr>
          <a:xfrm>
            <a:off x="2859315" y="4357599"/>
            <a:ext cx="8128000" cy="684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delle San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D0F4CE-CEC3-4EFF-8F45-688B26F95C8B}"/>
              </a:ext>
            </a:extLst>
          </p:cNvPr>
          <p:cNvSpPr/>
          <p:nvPr/>
        </p:nvSpPr>
        <p:spPr>
          <a:xfrm>
            <a:off x="2859315" y="5035644"/>
            <a:ext cx="8128000" cy="684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del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674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4593F7B-E93B-4156-AD73-C634C2A39BA5}"/>
              </a:ext>
            </a:extLst>
          </p:cNvPr>
          <p:cNvSpPr/>
          <p:nvPr/>
        </p:nvSpPr>
        <p:spPr>
          <a:xfrm>
            <a:off x="5222597" y="2853029"/>
            <a:ext cx="2495032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RAID 0 - Striping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64D454-7C5B-4A19-AD35-5D75A0E63C9C}"/>
              </a:ext>
            </a:extLst>
          </p:cNvPr>
          <p:cNvSpPr txBox="1"/>
          <p:nvPr/>
        </p:nvSpPr>
        <p:spPr>
          <a:xfrm>
            <a:off x="8071018" y="2177254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7E61E8-17AD-4A96-81D8-E8C49B571815}"/>
              </a:ext>
            </a:extLst>
          </p:cNvPr>
          <p:cNvSpPr txBox="1"/>
          <p:nvPr/>
        </p:nvSpPr>
        <p:spPr>
          <a:xfrm>
            <a:off x="8313957" y="1350794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DCD86-47D7-4575-B208-7A262B6F8580}"/>
              </a:ext>
            </a:extLst>
          </p:cNvPr>
          <p:cNvSpPr/>
          <p:nvPr/>
        </p:nvSpPr>
        <p:spPr>
          <a:xfrm>
            <a:off x="5222597" y="3611403"/>
            <a:ext cx="2495032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8D5695-A6A0-47C3-8E93-ABC69D7379C9}"/>
              </a:ext>
            </a:extLst>
          </p:cNvPr>
          <p:cNvSpPr/>
          <p:nvPr/>
        </p:nvSpPr>
        <p:spPr>
          <a:xfrm>
            <a:off x="7870029" y="2853029"/>
            <a:ext cx="2495032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C342EA-B59E-4095-8AC8-36F3BAC6D510}"/>
              </a:ext>
            </a:extLst>
          </p:cNvPr>
          <p:cNvSpPr/>
          <p:nvPr/>
        </p:nvSpPr>
        <p:spPr>
          <a:xfrm>
            <a:off x="7870029" y="3611403"/>
            <a:ext cx="2495032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W4</a:t>
            </a:r>
          </a:p>
        </p:txBody>
      </p:sp>
      <p:pic>
        <p:nvPicPr>
          <p:cNvPr id="49" name="Picture 48" descr="A close up of electronics&#10;&#10;Description automatically generated">
            <a:extLst>
              <a:ext uri="{FF2B5EF4-FFF2-40B4-BE49-F238E27FC236}">
                <a16:creationId xmlns:a16="http://schemas.microsoft.com/office/drawing/2014/main" id="{54C209CF-6DF4-40D3-9CE5-075FCE6F5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70295" y="1654995"/>
            <a:ext cx="1000101" cy="1000101"/>
          </a:xfrm>
          <a:prstGeom prst="rect">
            <a:avLst/>
          </a:prstGeom>
        </p:spPr>
      </p:pic>
      <p:pic>
        <p:nvPicPr>
          <p:cNvPr id="50" name="Picture 49" descr="A close up of electronics&#10;&#10;Description automatically generated">
            <a:extLst>
              <a:ext uri="{FF2B5EF4-FFF2-40B4-BE49-F238E27FC236}">
                <a16:creationId xmlns:a16="http://schemas.microsoft.com/office/drawing/2014/main" id="{6746B074-3CE1-4199-81E5-DE379A4F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55673" y="1654995"/>
            <a:ext cx="1000101" cy="100010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FCAC484-8D5A-4172-9CEF-23B71A2CCF23}"/>
              </a:ext>
            </a:extLst>
          </p:cNvPr>
          <p:cNvSpPr/>
          <p:nvPr/>
        </p:nvSpPr>
        <p:spPr>
          <a:xfrm>
            <a:off x="5222597" y="4434586"/>
            <a:ext cx="2495032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3A47F0-AEE1-43FB-94F4-ED711EF9E7AD}"/>
              </a:ext>
            </a:extLst>
          </p:cNvPr>
          <p:cNvSpPr/>
          <p:nvPr/>
        </p:nvSpPr>
        <p:spPr>
          <a:xfrm>
            <a:off x="5222597" y="5203005"/>
            <a:ext cx="2495032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03099E-5525-4F0A-A02C-57EA86CF861F}"/>
              </a:ext>
            </a:extLst>
          </p:cNvPr>
          <p:cNvSpPr/>
          <p:nvPr/>
        </p:nvSpPr>
        <p:spPr>
          <a:xfrm>
            <a:off x="7870029" y="4434586"/>
            <a:ext cx="2495032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1E9C55-83CE-438F-9F98-82691B45DBB4}"/>
              </a:ext>
            </a:extLst>
          </p:cNvPr>
          <p:cNvSpPr/>
          <p:nvPr/>
        </p:nvSpPr>
        <p:spPr>
          <a:xfrm>
            <a:off x="7870029" y="5203005"/>
            <a:ext cx="2495032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086455-F0E2-4835-9A8D-A72F31C5F19B}"/>
              </a:ext>
            </a:extLst>
          </p:cNvPr>
          <p:cNvSpPr txBox="1"/>
          <p:nvPr/>
        </p:nvSpPr>
        <p:spPr>
          <a:xfrm>
            <a:off x="5370874" y="1166128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53BB6E-4261-4C75-BAC6-E75102527870}"/>
              </a:ext>
            </a:extLst>
          </p:cNvPr>
          <p:cNvSpPr txBox="1"/>
          <p:nvPr/>
        </p:nvSpPr>
        <p:spPr>
          <a:xfrm>
            <a:off x="8056251" y="1152541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2</a:t>
            </a: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1FE9C6B2-ABA5-4938-9AFD-ED7261ECD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99907" y="1803208"/>
            <a:ext cx="511629" cy="511629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40B5982E-7D3A-4023-BC41-6B8435557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07504" y="2546586"/>
            <a:ext cx="3441242" cy="3441242"/>
          </a:xfrm>
          <a:prstGeom prst="rect">
            <a:avLst/>
          </a:prstGeom>
        </p:spPr>
      </p:pic>
      <p:sp>
        <p:nvSpPr>
          <p:cNvPr id="62" name="Content Placeholder 1">
            <a:extLst>
              <a:ext uri="{FF2B5EF4-FFF2-40B4-BE49-F238E27FC236}">
                <a16:creationId xmlns:a16="http://schemas.microsoft.com/office/drawing/2014/main" id="{10BC7F38-2928-494C-9A34-170FA13E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200125"/>
            <a:ext cx="11175123" cy="4896213"/>
          </a:xfrm>
        </p:spPr>
        <p:txBody>
          <a:bodyPr>
            <a:normAutofit/>
          </a:bodyPr>
          <a:lstStyle/>
          <a:p>
            <a:r>
              <a:rPr lang="en-US" sz="2800" dirty="0"/>
              <a:t>Performance increase</a:t>
            </a:r>
          </a:p>
          <a:p>
            <a:r>
              <a:rPr lang="en-US" sz="2800" dirty="0"/>
              <a:t>No fault tolerance</a:t>
            </a:r>
          </a:p>
          <a:p>
            <a:r>
              <a:rPr lang="en-US" sz="2800" dirty="0"/>
              <a:t>No storage overhead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889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6" grpId="0" animBg="1"/>
      <p:bldP spid="47" grpId="0" animBg="1"/>
      <p:bldP spid="48" grpId="0" animBg="1"/>
      <p:bldP spid="53" grpId="0" animBg="1"/>
      <p:bldP spid="54" grpId="0" animBg="1"/>
      <p:bldP spid="56" grpId="0" animBg="1"/>
      <p:bldP spid="57" grpId="0" animBg="1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4593F7B-E93B-4156-AD73-C634C2A39BA5}"/>
              </a:ext>
            </a:extLst>
          </p:cNvPr>
          <p:cNvSpPr/>
          <p:nvPr/>
        </p:nvSpPr>
        <p:spPr>
          <a:xfrm>
            <a:off x="5222597" y="2853029"/>
            <a:ext cx="2495032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RAID 1 - Mirroring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64D454-7C5B-4A19-AD35-5D75A0E63C9C}"/>
              </a:ext>
            </a:extLst>
          </p:cNvPr>
          <p:cNvSpPr txBox="1"/>
          <p:nvPr/>
        </p:nvSpPr>
        <p:spPr>
          <a:xfrm>
            <a:off x="8071018" y="2177254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7E61E8-17AD-4A96-81D8-E8C49B571815}"/>
              </a:ext>
            </a:extLst>
          </p:cNvPr>
          <p:cNvSpPr txBox="1"/>
          <p:nvPr/>
        </p:nvSpPr>
        <p:spPr>
          <a:xfrm>
            <a:off x="8313957" y="1350794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DCD86-47D7-4575-B208-7A262B6F8580}"/>
              </a:ext>
            </a:extLst>
          </p:cNvPr>
          <p:cNvSpPr/>
          <p:nvPr/>
        </p:nvSpPr>
        <p:spPr>
          <a:xfrm>
            <a:off x="5222597" y="3611403"/>
            <a:ext cx="2495032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8D5695-A6A0-47C3-8E93-ABC69D7379C9}"/>
              </a:ext>
            </a:extLst>
          </p:cNvPr>
          <p:cNvSpPr/>
          <p:nvPr/>
        </p:nvSpPr>
        <p:spPr>
          <a:xfrm>
            <a:off x="7870029" y="2853029"/>
            <a:ext cx="2495032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C342EA-B59E-4095-8AC8-36F3BAC6D510}"/>
              </a:ext>
            </a:extLst>
          </p:cNvPr>
          <p:cNvSpPr/>
          <p:nvPr/>
        </p:nvSpPr>
        <p:spPr>
          <a:xfrm>
            <a:off x="7870029" y="3611403"/>
            <a:ext cx="2495032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W2</a:t>
            </a:r>
          </a:p>
        </p:txBody>
      </p:sp>
      <p:pic>
        <p:nvPicPr>
          <p:cNvPr id="49" name="Picture 48" descr="A close up of electronics&#10;&#10;Description automatically generated">
            <a:extLst>
              <a:ext uri="{FF2B5EF4-FFF2-40B4-BE49-F238E27FC236}">
                <a16:creationId xmlns:a16="http://schemas.microsoft.com/office/drawing/2014/main" id="{54C209CF-6DF4-40D3-9CE5-075FCE6F5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70295" y="1654995"/>
            <a:ext cx="1000101" cy="1000101"/>
          </a:xfrm>
          <a:prstGeom prst="rect">
            <a:avLst/>
          </a:prstGeom>
        </p:spPr>
      </p:pic>
      <p:pic>
        <p:nvPicPr>
          <p:cNvPr id="50" name="Picture 49" descr="A close up of electronics&#10;&#10;Description automatically generated">
            <a:extLst>
              <a:ext uri="{FF2B5EF4-FFF2-40B4-BE49-F238E27FC236}">
                <a16:creationId xmlns:a16="http://schemas.microsoft.com/office/drawing/2014/main" id="{6746B074-3CE1-4199-81E5-DE379A4F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55673" y="1654995"/>
            <a:ext cx="1000101" cy="100010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FCAC484-8D5A-4172-9CEF-23B71A2CCF23}"/>
              </a:ext>
            </a:extLst>
          </p:cNvPr>
          <p:cNvSpPr/>
          <p:nvPr/>
        </p:nvSpPr>
        <p:spPr>
          <a:xfrm>
            <a:off x="5222597" y="4434586"/>
            <a:ext cx="2495032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3A47F0-AEE1-43FB-94F4-ED711EF9E7AD}"/>
              </a:ext>
            </a:extLst>
          </p:cNvPr>
          <p:cNvSpPr/>
          <p:nvPr/>
        </p:nvSpPr>
        <p:spPr>
          <a:xfrm>
            <a:off x="5222597" y="5203005"/>
            <a:ext cx="2495032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03099E-5525-4F0A-A02C-57EA86CF861F}"/>
              </a:ext>
            </a:extLst>
          </p:cNvPr>
          <p:cNvSpPr/>
          <p:nvPr/>
        </p:nvSpPr>
        <p:spPr>
          <a:xfrm>
            <a:off x="7870029" y="4434586"/>
            <a:ext cx="2495032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1E9C55-83CE-438F-9F98-82691B45DBB4}"/>
              </a:ext>
            </a:extLst>
          </p:cNvPr>
          <p:cNvSpPr/>
          <p:nvPr/>
        </p:nvSpPr>
        <p:spPr>
          <a:xfrm>
            <a:off x="7870029" y="5203005"/>
            <a:ext cx="2495032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086455-F0E2-4835-9A8D-A72F31C5F19B}"/>
              </a:ext>
            </a:extLst>
          </p:cNvPr>
          <p:cNvSpPr txBox="1"/>
          <p:nvPr/>
        </p:nvSpPr>
        <p:spPr>
          <a:xfrm>
            <a:off x="5370874" y="1166128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53BB6E-4261-4C75-BAC6-E75102527870}"/>
              </a:ext>
            </a:extLst>
          </p:cNvPr>
          <p:cNvSpPr txBox="1"/>
          <p:nvPr/>
        </p:nvSpPr>
        <p:spPr>
          <a:xfrm>
            <a:off x="8056251" y="1152541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2</a:t>
            </a: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1FE9C6B2-ABA5-4938-9AFD-ED7261ECD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13957" y="2106105"/>
            <a:ext cx="511629" cy="511629"/>
          </a:xfrm>
          <a:prstGeom prst="rect">
            <a:avLst/>
          </a:prstGeom>
        </p:spPr>
      </p:pic>
      <p:pic>
        <p:nvPicPr>
          <p:cNvPr id="22" name="Picture 21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CA3A1B25-9273-40A0-B030-C4B1C831D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91337" y="2013811"/>
            <a:ext cx="557915" cy="638631"/>
          </a:xfrm>
          <a:prstGeom prst="rect">
            <a:avLst/>
          </a:prstGeom>
        </p:spPr>
      </p:pic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7987BEDA-CF21-4CAE-A1AA-D529DC71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6128"/>
            <a:ext cx="11175123" cy="4896213"/>
          </a:xfrm>
        </p:spPr>
        <p:txBody>
          <a:bodyPr>
            <a:normAutofit/>
          </a:bodyPr>
          <a:lstStyle/>
          <a:p>
            <a:r>
              <a:rPr lang="en-US" sz="2800" dirty="0"/>
              <a:t>No Performance increase</a:t>
            </a:r>
          </a:p>
          <a:p>
            <a:r>
              <a:rPr lang="en-US" sz="2800" dirty="0"/>
              <a:t>Fault tolerance</a:t>
            </a:r>
          </a:p>
          <a:p>
            <a:r>
              <a:rPr lang="en-US" sz="2800" dirty="0"/>
              <a:t>50% storage overhead</a:t>
            </a:r>
          </a:p>
          <a:p>
            <a:endParaRPr lang="en-US" sz="2800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0B5E035-545A-4488-AA7E-D73C8A1333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72406" y="3032711"/>
            <a:ext cx="2659161" cy="26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6" grpId="0" animBg="1"/>
      <p:bldP spid="47" grpId="0" animBg="1"/>
      <p:bldP spid="48" grpId="0" animBg="1"/>
      <p:bldP spid="53" grpId="0" animBg="1"/>
      <p:bldP spid="54" grpId="0" animBg="1"/>
      <p:bldP spid="56" grpId="0" animBg="1"/>
      <p:bldP spid="57" grpId="0" animBg="1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lose up of electronics&#10;&#10;Description automatically generated">
            <a:extLst>
              <a:ext uri="{FF2B5EF4-FFF2-40B4-BE49-F238E27FC236}">
                <a16:creationId xmlns:a16="http://schemas.microsoft.com/office/drawing/2014/main" id="{B258E6E2-985F-4DD4-893F-FC92B2639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51148" y="1688717"/>
            <a:ext cx="1000101" cy="100010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44593F7B-E93B-4156-AD73-C634C2A39BA5}"/>
              </a:ext>
            </a:extLst>
          </p:cNvPr>
          <p:cNvSpPr/>
          <p:nvPr/>
        </p:nvSpPr>
        <p:spPr>
          <a:xfrm>
            <a:off x="5497469" y="2853029"/>
            <a:ext cx="1568377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RAID 5 – Striping w/Parity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DCD86-47D7-4575-B208-7A262B6F8580}"/>
              </a:ext>
            </a:extLst>
          </p:cNvPr>
          <p:cNvSpPr/>
          <p:nvPr/>
        </p:nvSpPr>
        <p:spPr>
          <a:xfrm>
            <a:off x="5497469" y="3611403"/>
            <a:ext cx="1568377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8D5695-A6A0-47C3-8E93-ABC69D7379C9}"/>
              </a:ext>
            </a:extLst>
          </p:cNvPr>
          <p:cNvSpPr/>
          <p:nvPr/>
        </p:nvSpPr>
        <p:spPr>
          <a:xfrm>
            <a:off x="7602822" y="2869835"/>
            <a:ext cx="1568378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C342EA-B59E-4095-8AC8-36F3BAC6D510}"/>
              </a:ext>
            </a:extLst>
          </p:cNvPr>
          <p:cNvSpPr/>
          <p:nvPr/>
        </p:nvSpPr>
        <p:spPr>
          <a:xfrm>
            <a:off x="7602822" y="3628209"/>
            <a:ext cx="1568378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Parity Bit</a:t>
            </a:r>
          </a:p>
        </p:txBody>
      </p:sp>
      <p:pic>
        <p:nvPicPr>
          <p:cNvPr id="49" name="Picture 48" descr="A close up of electronics&#10;&#10;Description automatically generated">
            <a:extLst>
              <a:ext uri="{FF2B5EF4-FFF2-40B4-BE49-F238E27FC236}">
                <a16:creationId xmlns:a16="http://schemas.microsoft.com/office/drawing/2014/main" id="{54C209CF-6DF4-40D3-9CE5-075FCE6F5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31388" y="1635174"/>
            <a:ext cx="1000101" cy="1000101"/>
          </a:xfrm>
          <a:prstGeom prst="rect">
            <a:avLst/>
          </a:prstGeom>
        </p:spPr>
      </p:pic>
      <p:pic>
        <p:nvPicPr>
          <p:cNvPr id="50" name="Picture 49" descr="A close up of electronics&#10;&#10;Description automatically generated">
            <a:extLst>
              <a:ext uri="{FF2B5EF4-FFF2-40B4-BE49-F238E27FC236}">
                <a16:creationId xmlns:a16="http://schemas.microsoft.com/office/drawing/2014/main" id="{6746B074-3CE1-4199-81E5-DE379A4F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4324" y="1656734"/>
            <a:ext cx="1000101" cy="100010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FCAC484-8D5A-4172-9CEF-23B71A2CCF23}"/>
              </a:ext>
            </a:extLst>
          </p:cNvPr>
          <p:cNvSpPr/>
          <p:nvPr/>
        </p:nvSpPr>
        <p:spPr>
          <a:xfrm>
            <a:off x="5497469" y="4434586"/>
            <a:ext cx="1568377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Parity Bit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3A47F0-AEE1-43FB-94F4-ED711EF9E7AD}"/>
              </a:ext>
            </a:extLst>
          </p:cNvPr>
          <p:cNvSpPr/>
          <p:nvPr/>
        </p:nvSpPr>
        <p:spPr>
          <a:xfrm>
            <a:off x="5497469" y="5203005"/>
            <a:ext cx="1568377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03099E-5525-4F0A-A02C-57EA86CF861F}"/>
              </a:ext>
            </a:extLst>
          </p:cNvPr>
          <p:cNvSpPr/>
          <p:nvPr/>
        </p:nvSpPr>
        <p:spPr>
          <a:xfrm>
            <a:off x="7602822" y="4451392"/>
            <a:ext cx="1568378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1E9C55-83CE-438F-9F98-82691B45DBB4}"/>
              </a:ext>
            </a:extLst>
          </p:cNvPr>
          <p:cNvSpPr/>
          <p:nvPr/>
        </p:nvSpPr>
        <p:spPr>
          <a:xfrm>
            <a:off x="7602822" y="5219811"/>
            <a:ext cx="1568378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086455-F0E2-4835-9A8D-A72F31C5F19B}"/>
              </a:ext>
            </a:extLst>
          </p:cNvPr>
          <p:cNvSpPr txBox="1"/>
          <p:nvPr/>
        </p:nvSpPr>
        <p:spPr>
          <a:xfrm>
            <a:off x="5282186" y="1166128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53BB6E-4261-4C75-BAC6-E75102527870}"/>
              </a:ext>
            </a:extLst>
          </p:cNvPr>
          <p:cNvSpPr txBox="1"/>
          <p:nvPr/>
        </p:nvSpPr>
        <p:spPr>
          <a:xfrm>
            <a:off x="7364903" y="1177398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2</a:t>
            </a: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1FE9C6B2-ABA5-4938-9AFD-ED7261ECD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03375" y="1982451"/>
            <a:ext cx="511629" cy="51162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FD4584-AFBA-41A8-A4A5-C3A128BB150B}"/>
              </a:ext>
            </a:extLst>
          </p:cNvPr>
          <p:cNvSpPr/>
          <p:nvPr/>
        </p:nvSpPr>
        <p:spPr>
          <a:xfrm>
            <a:off x="9667010" y="2869835"/>
            <a:ext cx="1568378" cy="633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Parity Bit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B94D6F-1E89-4130-88C3-BE1E4D6097E3}"/>
              </a:ext>
            </a:extLst>
          </p:cNvPr>
          <p:cNvSpPr/>
          <p:nvPr/>
        </p:nvSpPr>
        <p:spPr>
          <a:xfrm>
            <a:off x="9667010" y="3628209"/>
            <a:ext cx="1568378" cy="633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035E7D-9639-4034-8FF6-4090DA0D13EB}"/>
              </a:ext>
            </a:extLst>
          </p:cNvPr>
          <p:cNvSpPr/>
          <p:nvPr/>
        </p:nvSpPr>
        <p:spPr>
          <a:xfrm>
            <a:off x="9667010" y="4451392"/>
            <a:ext cx="1568378" cy="633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4CE05-A0FE-4B96-AE36-7823B14DD2EA}"/>
              </a:ext>
            </a:extLst>
          </p:cNvPr>
          <p:cNvSpPr/>
          <p:nvPr/>
        </p:nvSpPr>
        <p:spPr>
          <a:xfrm>
            <a:off x="9667010" y="5219811"/>
            <a:ext cx="1568378" cy="633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Parity Bit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5E4EB5-A05D-461F-8B3F-EF7A27845249}"/>
              </a:ext>
            </a:extLst>
          </p:cNvPr>
          <p:cNvSpPr txBox="1"/>
          <p:nvPr/>
        </p:nvSpPr>
        <p:spPr>
          <a:xfrm>
            <a:off x="9451727" y="1136474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3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BE0E7EB3-DBC8-4619-A9B5-AE0CDF61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6128"/>
            <a:ext cx="11175123" cy="4896213"/>
          </a:xfrm>
        </p:spPr>
        <p:txBody>
          <a:bodyPr>
            <a:normAutofit/>
          </a:bodyPr>
          <a:lstStyle/>
          <a:p>
            <a:r>
              <a:rPr lang="en-US" sz="2800" dirty="0"/>
              <a:t>Performance increase</a:t>
            </a:r>
          </a:p>
          <a:p>
            <a:r>
              <a:rPr lang="en-US" sz="2800" dirty="0"/>
              <a:t>Fault tolerance*</a:t>
            </a:r>
          </a:p>
          <a:p>
            <a:r>
              <a:rPr lang="en-US" sz="2800" dirty="0"/>
              <a:t>50% storage overhead</a:t>
            </a:r>
          </a:p>
          <a:p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C5C081-A2A5-4824-AB2F-7C355E34D425}"/>
              </a:ext>
            </a:extLst>
          </p:cNvPr>
          <p:cNvCxnSpPr>
            <a:cxnSpLocks/>
          </p:cNvCxnSpPr>
          <p:nvPr/>
        </p:nvCxnSpPr>
        <p:spPr>
          <a:xfrm flipH="1">
            <a:off x="6096000" y="3200400"/>
            <a:ext cx="4263190" cy="163629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9F764CF2-3686-462F-8341-4980314A8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61082" y="3065468"/>
            <a:ext cx="1636295" cy="2588239"/>
          </a:xfrm>
          <a:prstGeom prst="rect">
            <a:avLst/>
          </a:prstGeom>
        </p:spPr>
      </p:pic>
      <p:pic>
        <p:nvPicPr>
          <p:cNvPr id="32" name="Picture 31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96A071DE-0B8B-4A5A-A0C6-5164D39BAD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08053" y="3553342"/>
            <a:ext cx="557915" cy="638631"/>
          </a:xfrm>
          <a:prstGeom prst="rect">
            <a:avLst/>
          </a:prstGeom>
        </p:spPr>
      </p:pic>
      <p:pic>
        <p:nvPicPr>
          <p:cNvPr id="33" name="Picture 32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71F60D4-7244-4455-B5FC-7E2B50AB7D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47289" y="4446143"/>
            <a:ext cx="557915" cy="638631"/>
          </a:xfrm>
          <a:prstGeom prst="rect">
            <a:avLst/>
          </a:prstGeom>
        </p:spPr>
      </p:pic>
      <p:pic>
        <p:nvPicPr>
          <p:cNvPr id="34" name="Picture 3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4DB9D8F3-9B2C-4EFA-9F33-4D3DAC534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02699" y="1724844"/>
            <a:ext cx="557915" cy="638631"/>
          </a:xfrm>
          <a:prstGeom prst="rect">
            <a:avLst/>
          </a:prstGeom>
        </p:spPr>
      </p:pic>
      <p:pic>
        <p:nvPicPr>
          <p:cNvPr id="35" name="Picture 3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D9E7DB75-3967-49DE-AA03-CF2CA9801F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27595" y="1698888"/>
            <a:ext cx="557915" cy="638631"/>
          </a:xfrm>
          <a:prstGeom prst="rect">
            <a:avLst/>
          </a:prstGeom>
        </p:spPr>
      </p:pic>
      <p:pic>
        <p:nvPicPr>
          <p:cNvPr id="36" name="Picture 35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E0DAFB08-AF28-4F43-A99F-2FF121932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91941" y="1436740"/>
            <a:ext cx="557915" cy="6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6" grpId="0" animBg="1"/>
      <p:bldP spid="47" grpId="0" animBg="1"/>
      <p:bldP spid="48" grpId="0" animBg="1"/>
      <p:bldP spid="53" grpId="0" animBg="1"/>
      <p:bldP spid="54" grpId="0" animBg="1"/>
      <p:bldP spid="56" grpId="0" animBg="1"/>
      <p:bldP spid="57" grpId="0" animBg="1"/>
      <p:bldP spid="58" grpId="0"/>
      <p:bldP spid="59" grpId="0"/>
      <p:bldP spid="24" grpId="0" animBg="1"/>
      <p:bldP spid="25" grpId="0" animBg="1"/>
      <p:bldP spid="26" grpId="0" animBg="1"/>
      <p:bldP spid="27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4593F7B-E93B-4156-AD73-C634C2A39BA5}"/>
              </a:ext>
            </a:extLst>
          </p:cNvPr>
          <p:cNvSpPr/>
          <p:nvPr/>
        </p:nvSpPr>
        <p:spPr>
          <a:xfrm>
            <a:off x="1393542" y="3059857"/>
            <a:ext cx="1568377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RAID 10 – RAID 0+1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DCD86-47D7-4575-B208-7A262B6F8580}"/>
              </a:ext>
            </a:extLst>
          </p:cNvPr>
          <p:cNvSpPr/>
          <p:nvPr/>
        </p:nvSpPr>
        <p:spPr>
          <a:xfrm>
            <a:off x="1393542" y="3818231"/>
            <a:ext cx="1568377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8D5695-A6A0-47C3-8E93-ABC69D7379C9}"/>
              </a:ext>
            </a:extLst>
          </p:cNvPr>
          <p:cNvSpPr/>
          <p:nvPr/>
        </p:nvSpPr>
        <p:spPr>
          <a:xfrm>
            <a:off x="3498895" y="3076663"/>
            <a:ext cx="1568378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C342EA-B59E-4095-8AC8-36F3BAC6D510}"/>
              </a:ext>
            </a:extLst>
          </p:cNvPr>
          <p:cNvSpPr/>
          <p:nvPr/>
        </p:nvSpPr>
        <p:spPr>
          <a:xfrm>
            <a:off x="3498895" y="3835037"/>
            <a:ext cx="1568378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W4</a:t>
            </a:r>
          </a:p>
        </p:txBody>
      </p:sp>
      <p:pic>
        <p:nvPicPr>
          <p:cNvPr id="49" name="Picture 48" descr="A close up of electronics&#10;&#10;Description automatically generated">
            <a:extLst>
              <a:ext uri="{FF2B5EF4-FFF2-40B4-BE49-F238E27FC236}">
                <a16:creationId xmlns:a16="http://schemas.microsoft.com/office/drawing/2014/main" id="{54C209CF-6DF4-40D3-9CE5-075FCE6F5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07359" y="2011617"/>
            <a:ext cx="1000101" cy="1000101"/>
          </a:xfrm>
          <a:prstGeom prst="rect">
            <a:avLst/>
          </a:prstGeom>
        </p:spPr>
      </p:pic>
      <p:pic>
        <p:nvPicPr>
          <p:cNvPr id="50" name="Picture 49" descr="A close up of electronics&#10;&#10;Description automatically generated">
            <a:extLst>
              <a:ext uri="{FF2B5EF4-FFF2-40B4-BE49-F238E27FC236}">
                <a16:creationId xmlns:a16="http://schemas.microsoft.com/office/drawing/2014/main" id="{6746B074-3CE1-4199-81E5-DE379A4F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83033" y="2014769"/>
            <a:ext cx="1000101" cy="100010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FCAC484-8D5A-4172-9CEF-23B71A2CCF23}"/>
              </a:ext>
            </a:extLst>
          </p:cNvPr>
          <p:cNvSpPr/>
          <p:nvPr/>
        </p:nvSpPr>
        <p:spPr>
          <a:xfrm>
            <a:off x="1393542" y="4641414"/>
            <a:ext cx="1568377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3A47F0-AEE1-43FB-94F4-ED711EF9E7AD}"/>
              </a:ext>
            </a:extLst>
          </p:cNvPr>
          <p:cNvSpPr/>
          <p:nvPr/>
        </p:nvSpPr>
        <p:spPr>
          <a:xfrm>
            <a:off x="1393542" y="5409833"/>
            <a:ext cx="1568377" cy="65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03099E-5525-4F0A-A02C-57EA86CF861F}"/>
              </a:ext>
            </a:extLst>
          </p:cNvPr>
          <p:cNvSpPr/>
          <p:nvPr/>
        </p:nvSpPr>
        <p:spPr>
          <a:xfrm>
            <a:off x="3498895" y="4658220"/>
            <a:ext cx="1568378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1E9C55-83CE-438F-9F98-82691B45DBB4}"/>
              </a:ext>
            </a:extLst>
          </p:cNvPr>
          <p:cNvSpPr/>
          <p:nvPr/>
        </p:nvSpPr>
        <p:spPr>
          <a:xfrm>
            <a:off x="3498895" y="5426639"/>
            <a:ext cx="1568378" cy="650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086455-F0E2-4835-9A8D-A72F31C5F19B}"/>
              </a:ext>
            </a:extLst>
          </p:cNvPr>
          <p:cNvSpPr txBox="1"/>
          <p:nvPr/>
        </p:nvSpPr>
        <p:spPr>
          <a:xfrm>
            <a:off x="1245229" y="1503169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53BB6E-4261-4C75-BAC6-E75102527870}"/>
              </a:ext>
            </a:extLst>
          </p:cNvPr>
          <p:cNvSpPr txBox="1"/>
          <p:nvPr/>
        </p:nvSpPr>
        <p:spPr>
          <a:xfrm>
            <a:off x="3304275" y="1522207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2</a:t>
            </a:r>
          </a:p>
        </p:txBody>
      </p:sp>
      <p:pic>
        <p:nvPicPr>
          <p:cNvPr id="22" name="Picture 21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CA3A1B25-9273-40A0-B030-C4B1C831D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60941" y="2083065"/>
            <a:ext cx="778206" cy="8907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FD4584-AFBA-41A8-A4A5-C3A128BB150B}"/>
              </a:ext>
            </a:extLst>
          </p:cNvPr>
          <p:cNvSpPr/>
          <p:nvPr/>
        </p:nvSpPr>
        <p:spPr>
          <a:xfrm>
            <a:off x="7522516" y="3076663"/>
            <a:ext cx="1568378" cy="633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B94D6F-1E89-4130-88C3-BE1E4D6097E3}"/>
              </a:ext>
            </a:extLst>
          </p:cNvPr>
          <p:cNvSpPr/>
          <p:nvPr/>
        </p:nvSpPr>
        <p:spPr>
          <a:xfrm>
            <a:off x="7522516" y="3835037"/>
            <a:ext cx="1568378" cy="633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035E7D-9639-4034-8FF6-4090DA0D13EB}"/>
              </a:ext>
            </a:extLst>
          </p:cNvPr>
          <p:cNvSpPr/>
          <p:nvPr/>
        </p:nvSpPr>
        <p:spPr>
          <a:xfrm>
            <a:off x="7522516" y="4658220"/>
            <a:ext cx="1568378" cy="633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4CE05-A0FE-4B96-AE36-7823B14DD2EA}"/>
              </a:ext>
            </a:extLst>
          </p:cNvPr>
          <p:cNvSpPr/>
          <p:nvPr/>
        </p:nvSpPr>
        <p:spPr>
          <a:xfrm>
            <a:off x="7522516" y="5426639"/>
            <a:ext cx="1568378" cy="633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W7</a:t>
            </a:r>
          </a:p>
        </p:txBody>
      </p:sp>
      <p:pic>
        <p:nvPicPr>
          <p:cNvPr id="28" name="Picture 27" descr="A close up of electronics&#10;&#10;Description automatically generated">
            <a:extLst>
              <a:ext uri="{FF2B5EF4-FFF2-40B4-BE49-F238E27FC236}">
                <a16:creationId xmlns:a16="http://schemas.microsoft.com/office/drawing/2014/main" id="{B258E6E2-985F-4DD4-893F-FC92B2639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24536" y="2009043"/>
            <a:ext cx="1000101" cy="1000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E5E4EB5-A05D-461F-8B3F-EF7A27845249}"/>
              </a:ext>
            </a:extLst>
          </p:cNvPr>
          <p:cNvSpPr txBox="1"/>
          <p:nvPr/>
        </p:nvSpPr>
        <p:spPr>
          <a:xfrm>
            <a:off x="7377858" y="1484721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1371CB-DBB9-41B1-89B7-B2AE128C55A8}"/>
              </a:ext>
            </a:extLst>
          </p:cNvPr>
          <p:cNvSpPr/>
          <p:nvPr/>
        </p:nvSpPr>
        <p:spPr>
          <a:xfrm>
            <a:off x="9477708" y="3076663"/>
            <a:ext cx="1568378" cy="633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25FB55-DC32-4B55-BD35-43C022B9B9D2}"/>
              </a:ext>
            </a:extLst>
          </p:cNvPr>
          <p:cNvSpPr/>
          <p:nvPr/>
        </p:nvSpPr>
        <p:spPr>
          <a:xfrm>
            <a:off x="9477708" y="3835037"/>
            <a:ext cx="1568378" cy="633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CA52A-3B52-488A-A201-ADD8A8440161}"/>
              </a:ext>
            </a:extLst>
          </p:cNvPr>
          <p:cNvSpPr/>
          <p:nvPr/>
        </p:nvSpPr>
        <p:spPr>
          <a:xfrm>
            <a:off x="9477708" y="4658220"/>
            <a:ext cx="1568378" cy="633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9272B7-028C-412D-907A-89994A09A007}"/>
              </a:ext>
            </a:extLst>
          </p:cNvPr>
          <p:cNvSpPr/>
          <p:nvPr/>
        </p:nvSpPr>
        <p:spPr>
          <a:xfrm>
            <a:off x="9477708" y="5426639"/>
            <a:ext cx="1568378" cy="633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elle Sans"/>
              </a:rPr>
              <a:t>W8</a:t>
            </a:r>
          </a:p>
        </p:txBody>
      </p:sp>
      <p:pic>
        <p:nvPicPr>
          <p:cNvPr id="35" name="Picture 34" descr="A close up of electronics&#10;&#10;Description automatically generated">
            <a:extLst>
              <a:ext uri="{FF2B5EF4-FFF2-40B4-BE49-F238E27FC236}">
                <a16:creationId xmlns:a16="http://schemas.microsoft.com/office/drawing/2014/main" id="{CAA1E839-4C7C-4C60-84D8-B22898C2D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75075" y="1983872"/>
            <a:ext cx="1000101" cy="10001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709315A-D766-47B2-B321-D2A4237E7EE3}"/>
              </a:ext>
            </a:extLst>
          </p:cNvPr>
          <p:cNvSpPr txBox="1"/>
          <p:nvPr/>
        </p:nvSpPr>
        <p:spPr>
          <a:xfrm>
            <a:off x="9251560" y="1503169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Disk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B60BD-DF63-44EF-A328-9973F879A648}"/>
              </a:ext>
            </a:extLst>
          </p:cNvPr>
          <p:cNvSpPr/>
          <p:nvPr/>
        </p:nvSpPr>
        <p:spPr>
          <a:xfrm>
            <a:off x="1023717" y="1410238"/>
            <a:ext cx="4561115" cy="5057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E65F1D-D95C-46BD-B1D5-A15B6D4CFA35}"/>
              </a:ext>
            </a:extLst>
          </p:cNvPr>
          <p:cNvSpPr txBox="1"/>
          <p:nvPr/>
        </p:nvSpPr>
        <p:spPr>
          <a:xfrm>
            <a:off x="2071202" y="941491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Strip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A9E65B-C000-4E87-ACE3-4A7FADD0BA95}"/>
              </a:ext>
            </a:extLst>
          </p:cNvPr>
          <p:cNvCxnSpPr>
            <a:cxnSpLocks/>
          </p:cNvCxnSpPr>
          <p:nvPr/>
        </p:nvCxnSpPr>
        <p:spPr>
          <a:xfrm>
            <a:off x="5714008" y="4185641"/>
            <a:ext cx="13072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65A6253-D6B1-4160-B1E5-B7A4CCE3C137}"/>
              </a:ext>
            </a:extLst>
          </p:cNvPr>
          <p:cNvSpPr/>
          <p:nvPr/>
        </p:nvSpPr>
        <p:spPr>
          <a:xfrm>
            <a:off x="7164500" y="1410238"/>
            <a:ext cx="4561115" cy="5057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396906-7C2E-4542-8E87-2C49A4C05EEC}"/>
              </a:ext>
            </a:extLst>
          </p:cNvPr>
          <p:cNvSpPr txBox="1"/>
          <p:nvPr/>
        </p:nvSpPr>
        <p:spPr>
          <a:xfrm>
            <a:off x="8445586" y="966292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Stripe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CAAA71-A7FF-4575-AB8C-6FDC44526FEA}"/>
              </a:ext>
            </a:extLst>
          </p:cNvPr>
          <p:cNvSpPr txBox="1"/>
          <p:nvPr/>
        </p:nvSpPr>
        <p:spPr>
          <a:xfrm>
            <a:off x="5378916" y="3496018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Mirrored</a:t>
            </a: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1FE9C6B2-ABA5-4938-9AFD-ED7261ECD8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69955" y="3171061"/>
            <a:ext cx="1309262" cy="2720647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2EE45A03-180B-48D9-871B-FAF977DBD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73008" y="2220415"/>
            <a:ext cx="542280" cy="634275"/>
          </a:xfrm>
          <a:prstGeom prst="rect">
            <a:avLst/>
          </a:prstGeom>
        </p:spPr>
      </p:pic>
      <p:pic>
        <p:nvPicPr>
          <p:cNvPr id="44" name="Picture 4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354951D1-D915-4384-927E-68F929BA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45556" y="1984858"/>
            <a:ext cx="778206" cy="89079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4056F3C-F432-46EC-B271-A302FD479E87}"/>
              </a:ext>
            </a:extLst>
          </p:cNvPr>
          <p:cNvSpPr txBox="1"/>
          <p:nvPr/>
        </p:nvSpPr>
        <p:spPr>
          <a:xfrm>
            <a:off x="3070673" y="926246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(RAID 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6C78C1-7C4E-4689-896D-E2F1C817096B}"/>
              </a:ext>
            </a:extLst>
          </p:cNvPr>
          <p:cNvSpPr txBox="1"/>
          <p:nvPr/>
        </p:nvSpPr>
        <p:spPr>
          <a:xfrm>
            <a:off x="9588271" y="957433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(RAID 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865AA2-B2DC-42BF-9E84-13AFFD2D8A7D}"/>
              </a:ext>
            </a:extLst>
          </p:cNvPr>
          <p:cNvSpPr txBox="1"/>
          <p:nvPr/>
        </p:nvSpPr>
        <p:spPr>
          <a:xfrm>
            <a:off x="5347495" y="3034353"/>
            <a:ext cx="19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(RAID 1)</a:t>
            </a:r>
          </a:p>
        </p:txBody>
      </p:sp>
    </p:spTree>
    <p:extLst>
      <p:ext uri="{BB962C8B-B14F-4D97-AF65-F5344CB8AC3E}">
        <p14:creationId xmlns:p14="http://schemas.microsoft.com/office/powerpoint/2010/main" val="39414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6" grpId="0" animBg="1"/>
      <p:bldP spid="47" grpId="0" animBg="1"/>
      <p:bldP spid="48" grpId="0" animBg="1"/>
      <p:bldP spid="53" grpId="0" animBg="1"/>
      <p:bldP spid="54" grpId="0" animBg="1"/>
      <p:bldP spid="56" grpId="0" animBg="1"/>
      <p:bldP spid="57" grpId="0" animBg="1"/>
      <p:bldP spid="58" grpId="0"/>
      <p:bldP spid="59" grpId="0"/>
      <p:bldP spid="24" grpId="0" animBg="1"/>
      <p:bldP spid="25" grpId="0" animBg="1"/>
      <p:bldP spid="26" grpId="0" animBg="1"/>
      <p:bldP spid="27" grpId="0" animBg="1"/>
      <p:bldP spid="29" grpId="0"/>
      <p:bldP spid="30" grpId="0" animBg="1"/>
      <p:bldP spid="32" grpId="0" animBg="1"/>
      <p:bldP spid="33" grpId="0" animBg="1"/>
      <p:bldP spid="34" grpId="0" animBg="1"/>
      <p:bldP spid="36" grpId="0"/>
      <p:bldP spid="5" grpId="0" animBg="1"/>
      <p:bldP spid="37" grpId="0"/>
      <p:bldP spid="39" grpId="0" animBg="1"/>
      <p:bldP spid="40" grpId="0"/>
      <p:bldP spid="41" grpId="0"/>
      <p:bldP spid="45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Storage Area Networks</a:t>
            </a:r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204FDE-6C93-434D-A27E-96E8233F2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164" t="29373" r="321" b="33374"/>
          <a:stretch/>
        </p:blipFill>
        <p:spPr>
          <a:xfrm>
            <a:off x="2005739" y="3625020"/>
            <a:ext cx="2775339" cy="396461"/>
          </a:xfrm>
          <a:prstGeom prst="rect">
            <a:avLst/>
          </a:prstGeom>
        </p:spPr>
      </p:pic>
      <p:pic>
        <p:nvPicPr>
          <p:cNvPr id="28" name="Picture 2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A36547FE-64A4-440E-96FF-19F2BD5B7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83088" y="1130974"/>
            <a:ext cx="1588277" cy="1588277"/>
          </a:xfrm>
          <a:prstGeom prst="rect">
            <a:avLst/>
          </a:prstGeom>
        </p:spPr>
      </p:pic>
      <p:pic>
        <p:nvPicPr>
          <p:cNvPr id="29" name="Picture 28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F26EDCD5-21BF-40B5-9449-D9AB70548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79788" y="1130974"/>
            <a:ext cx="1588277" cy="1588277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43B3B0-7ABC-4951-B55E-EE552C4A05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164" t="29373" r="321" b="33374"/>
          <a:stretch/>
        </p:blipFill>
        <p:spPr>
          <a:xfrm>
            <a:off x="7241747" y="3626587"/>
            <a:ext cx="2771384" cy="395896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26396388-995E-4AFF-83E0-A155460585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36136" y="2523694"/>
            <a:ext cx="650788" cy="395896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7EB9E11-F6C3-482A-BD7A-ABB446FEC4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92793" y="2523694"/>
            <a:ext cx="650788" cy="395896"/>
          </a:xfrm>
          <a:prstGeom prst="rect">
            <a:avLst/>
          </a:prstGeom>
        </p:spPr>
      </p:pic>
      <p:pic>
        <p:nvPicPr>
          <p:cNvPr id="41" name="Picture 40" descr="A picture containing shape&#10;&#10;Description automatically generated">
            <a:extLst>
              <a:ext uri="{FF2B5EF4-FFF2-40B4-BE49-F238E27FC236}">
                <a16:creationId xmlns:a16="http://schemas.microsoft.com/office/drawing/2014/main" id="{46197733-8C32-40C6-962E-45E48D7BE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294001" y="2596491"/>
            <a:ext cx="650788" cy="395896"/>
          </a:xfrm>
          <a:prstGeom prst="rect">
            <a:avLst/>
          </a:prstGeom>
        </p:spPr>
      </p:pic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F4F12AA6-CA80-4E87-88CB-F2F9EFE934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50658" y="2596491"/>
            <a:ext cx="650788" cy="39589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095E63A-7718-4471-92E6-367B195D5551}"/>
              </a:ext>
            </a:extLst>
          </p:cNvPr>
          <p:cNvSpPr txBox="1"/>
          <p:nvPr/>
        </p:nvSpPr>
        <p:spPr>
          <a:xfrm>
            <a:off x="1440667" y="2623959"/>
            <a:ext cx="8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HBA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8B0FB6-8E3B-495B-B492-6C27C67CCC04}"/>
              </a:ext>
            </a:extLst>
          </p:cNvPr>
          <p:cNvSpPr txBox="1"/>
          <p:nvPr/>
        </p:nvSpPr>
        <p:spPr>
          <a:xfrm>
            <a:off x="4562058" y="2609773"/>
            <a:ext cx="8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HBA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D7A852-8187-4720-89B4-BCD929939345}"/>
              </a:ext>
            </a:extLst>
          </p:cNvPr>
          <p:cNvSpPr txBox="1"/>
          <p:nvPr/>
        </p:nvSpPr>
        <p:spPr>
          <a:xfrm>
            <a:off x="6463033" y="2611184"/>
            <a:ext cx="8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HBA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286FEF-B24F-475F-94F2-CDECED74A0FC}"/>
              </a:ext>
            </a:extLst>
          </p:cNvPr>
          <p:cNvSpPr txBox="1"/>
          <p:nvPr/>
        </p:nvSpPr>
        <p:spPr>
          <a:xfrm>
            <a:off x="9584424" y="2596998"/>
            <a:ext cx="8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HBA 4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9EF667-E541-4DB8-AEB0-496E674AABC2}"/>
              </a:ext>
            </a:extLst>
          </p:cNvPr>
          <p:cNvCxnSpPr>
            <a:cxnSpLocks/>
          </p:cNvCxnSpPr>
          <p:nvPr/>
        </p:nvCxnSpPr>
        <p:spPr>
          <a:xfrm flipV="1">
            <a:off x="2619395" y="2927957"/>
            <a:ext cx="0" cy="84421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9E8BF31-1EA7-469B-9D8D-B21EF184849E}"/>
              </a:ext>
            </a:extLst>
          </p:cNvPr>
          <p:cNvSpPr txBox="1"/>
          <p:nvPr/>
        </p:nvSpPr>
        <p:spPr>
          <a:xfrm>
            <a:off x="2854216" y="3373456"/>
            <a:ext cx="107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 SW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42DF31-A04D-4302-A2E5-8D87E0C5F697}"/>
              </a:ext>
            </a:extLst>
          </p:cNvPr>
          <p:cNvSpPr txBox="1"/>
          <p:nvPr/>
        </p:nvSpPr>
        <p:spPr>
          <a:xfrm>
            <a:off x="8003007" y="3357720"/>
            <a:ext cx="107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 SW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BFF4E3-80BA-4EBB-AE18-41A9B85EE3A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95744" y="2937469"/>
            <a:ext cx="2646003" cy="88706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A1CFEE-5C8B-465E-AD89-F645B415CDC8}"/>
              </a:ext>
            </a:extLst>
          </p:cNvPr>
          <p:cNvCxnSpPr>
            <a:cxnSpLocks/>
            <a:stCxn id="36" idx="2"/>
            <a:endCxn id="27" idx="3"/>
          </p:cNvCxnSpPr>
          <p:nvPr/>
        </p:nvCxnSpPr>
        <p:spPr>
          <a:xfrm flipH="1">
            <a:off x="4781078" y="2919590"/>
            <a:ext cx="2880452" cy="90366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61C662-D40C-4CF6-9658-8376B55517E5}"/>
              </a:ext>
            </a:extLst>
          </p:cNvPr>
          <p:cNvCxnSpPr>
            <a:cxnSpLocks/>
          </p:cNvCxnSpPr>
          <p:nvPr/>
        </p:nvCxnSpPr>
        <p:spPr>
          <a:xfrm>
            <a:off x="9228585" y="2847046"/>
            <a:ext cx="0" cy="88000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A60E8D2-EB32-4D2E-92C2-176A8828D91D}"/>
              </a:ext>
            </a:extLst>
          </p:cNvPr>
          <p:cNvSpPr/>
          <p:nvPr/>
        </p:nvSpPr>
        <p:spPr>
          <a:xfrm>
            <a:off x="2761577" y="5030284"/>
            <a:ext cx="5935938" cy="140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A close up of electronics&#10;&#10;Description automatically generated">
            <a:extLst>
              <a:ext uri="{FF2B5EF4-FFF2-40B4-BE49-F238E27FC236}">
                <a16:creationId xmlns:a16="http://schemas.microsoft.com/office/drawing/2014/main" id="{96BA63DD-08B8-45D0-A06D-1265CB955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09967" y="5237156"/>
            <a:ext cx="596904" cy="596904"/>
          </a:xfrm>
          <a:prstGeom prst="rect">
            <a:avLst/>
          </a:prstGeom>
        </p:spPr>
      </p:pic>
      <p:pic>
        <p:nvPicPr>
          <p:cNvPr id="66" name="Picture 65" descr="A close up of electronics&#10;&#10;Description automatically generated">
            <a:extLst>
              <a:ext uri="{FF2B5EF4-FFF2-40B4-BE49-F238E27FC236}">
                <a16:creationId xmlns:a16="http://schemas.microsoft.com/office/drawing/2014/main" id="{CBAE311A-5404-49AF-A2DE-D4A7625C7E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06871" y="5242829"/>
            <a:ext cx="596904" cy="596904"/>
          </a:xfrm>
          <a:prstGeom prst="rect">
            <a:avLst/>
          </a:prstGeom>
        </p:spPr>
      </p:pic>
      <p:pic>
        <p:nvPicPr>
          <p:cNvPr id="68" name="Picture 67" descr="A close up of electronics&#10;&#10;Description automatically generated">
            <a:extLst>
              <a:ext uri="{FF2B5EF4-FFF2-40B4-BE49-F238E27FC236}">
                <a16:creationId xmlns:a16="http://schemas.microsoft.com/office/drawing/2014/main" id="{886DA46F-865F-4F21-9168-34AD34A3EA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184174" y="5248502"/>
            <a:ext cx="596904" cy="596904"/>
          </a:xfrm>
          <a:prstGeom prst="rect">
            <a:avLst/>
          </a:prstGeom>
        </p:spPr>
      </p:pic>
      <p:pic>
        <p:nvPicPr>
          <p:cNvPr id="69" name="Picture 68" descr="A close up of electronics&#10;&#10;Description automatically generated">
            <a:extLst>
              <a:ext uri="{FF2B5EF4-FFF2-40B4-BE49-F238E27FC236}">
                <a16:creationId xmlns:a16="http://schemas.microsoft.com/office/drawing/2014/main" id="{44BBC59D-36E7-4258-A38B-37395EEEA0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781078" y="5249056"/>
            <a:ext cx="596904" cy="596904"/>
          </a:xfrm>
          <a:prstGeom prst="rect">
            <a:avLst/>
          </a:prstGeom>
        </p:spPr>
      </p:pic>
      <p:pic>
        <p:nvPicPr>
          <p:cNvPr id="70" name="Picture 69" descr="A close up of electronics&#10;&#10;Description automatically generated">
            <a:extLst>
              <a:ext uri="{FF2B5EF4-FFF2-40B4-BE49-F238E27FC236}">
                <a16:creationId xmlns:a16="http://schemas.microsoft.com/office/drawing/2014/main" id="{8258AEEC-1479-49D5-9CEF-30ED7A56A6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431094" y="5249056"/>
            <a:ext cx="596904" cy="596904"/>
          </a:xfrm>
          <a:prstGeom prst="rect">
            <a:avLst/>
          </a:prstGeom>
        </p:spPr>
      </p:pic>
      <p:pic>
        <p:nvPicPr>
          <p:cNvPr id="71" name="Picture 70" descr="A close up of electronics&#10;&#10;Description automatically generated">
            <a:extLst>
              <a:ext uri="{FF2B5EF4-FFF2-40B4-BE49-F238E27FC236}">
                <a16:creationId xmlns:a16="http://schemas.microsoft.com/office/drawing/2014/main" id="{DF59C0F0-BABE-436F-B539-8A5633C9A8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45232" y="5249056"/>
            <a:ext cx="596904" cy="596904"/>
          </a:xfrm>
          <a:prstGeom prst="rect">
            <a:avLst/>
          </a:prstGeom>
        </p:spPr>
      </p:pic>
      <p:pic>
        <p:nvPicPr>
          <p:cNvPr id="72" name="Picture 71" descr="A close up of electronics&#10;&#10;Description automatically generated">
            <a:extLst>
              <a:ext uri="{FF2B5EF4-FFF2-40B4-BE49-F238E27FC236}">
                <a16:creationId xmlns:a16="http://schemas.microsoft.com/office/drawing/2014/main" id="{CD1D09E2-2683-4742-A8A0-A3F0DA6D48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670513" y="5249056"/>
            <a:ext cx="596904" cy="596904"/>
          </a:xfrm>
          <a:prstGeom prst="rect">
            <a:avLst/>
          </a:prstGeom>
        </p:spPr>
      </p:pic>
      <p:pic>
        <p:nvPicPr>
          <p:cNvPr id="73" name="Picture 72" descr="A close up of electronics&#10;&#10;Description automatically generated">
            <a:extLst>
              <a:ext uri="{FF2B5EF4-FFF2-40B4-BE49-F238E27FC236}">
                <a16:creationId xmlns:a16="http://schemas.microsoft.com/office/drawing/2014/main" id="{B8E1A017-1C5E-49D4-ABB2-75BA2A76C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95794" y="5237156"/>
            <a:ext cx="596904" cy="596904"/>
          </a:xfrm>
          <a:prstGeom prst="rect">
            <a:avLst/>
          </a:prstGeom>
        </p:spPr>
      </p:pic>
      <p:pic>
        <p:nvPicPr>
          <p:cNvPr id="74" name="Picture 73" descr="A close up of electronics&#10;&#10;Description automatically generated">
            <a:extLst>
              <a:ext uri="{FF2B5EF4-FFF2-40B4-BE49-F238E27FC236}">
                <a16:creationId xmlns:a16="http://schemas.microsoft.com/office/drawing/2014/main" id="{8BE4FA80-C3CE-408B-817C-278F013A6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45810" y="5249056"/>
            <a:ext cx="596904" cy="596904"/>
          </a:xfrm>
          <a:prstGeom prst="rect">
            <a:avLst/>
          </a:prstGeom>
        </p:spPr>
      </p:pic>
      <p:pic>
        <p:nvPicPr>
          <p:cNvPr id="75" name="Picture 74" descr="A close up of electronics&#10;&#10;Description automatically generated">
            <a:extLst>
              <a:ext uri="{FF2B5EF4-FFF2-40B4-BE49-F238E27FC236}">
                <a16:creationId xmlns:a16="http://schemas.microsoft.com/office/drawing/2014/main" id="{1443EE32-1211-4E91-9FEB-6D9BCF910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09967" y="5814000"/>
            <a:ext cx="596904" cy="596904"/>
          </a:xfrm>
          <a:prstGeom prst="rect">
            <a:avLst/>
          </a:prstGeom>
        </p:spPr>
      </p:pic>
      <p:pic>
        <p:nvPicPr>
          <p:cNvPr id="76" name="Picture 75" descr="A close up of electronics&#10;&#10;Description automatically generated">
            <a:extLst>
              <a:ext uri="{FF2B5EF4-FFF2-40B4-BE49-F238E27FC236}">
                <a16:creationId xmlns:a16="http://schemas.microsoft.com/office/drawing/2014/main" id="{67D28B25-7120-48E9-8A84-4A30E8F427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06871" y="5819673"/>
            <a:ext cx="596904" cy="596904"/>
          </a:xfrm>
          <a:prstGeom prst="rect">
            <a:avLst/>
          </a:prstGeom>
        </p:spPr>
      </p:pic>
      <p:pic>
        <p:nvPicPr>
          <p:cNvPr id="77" name="Picture 76" descr="A close up of electronics&#10;&#10;Description automatically generated">
            <a:extLst>
              <a:ext uri="{FF2B5EF4-FFF2-40B4-BE49-F238E27FC236}">
                <a16:creationId xmlns:a16="http://schemas.microsoft.com/office/drawing/2014/main" id="{EC0FE689-ADA8-48C0-95B3-795C3A577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184174" y="5825346"/>
            <a:ext cx="596904" cy="596904"/>
          </a:xfrm>
          <a:prstGeom prst="rect">
            <a:avLst/>
          </a:prstGeom>
        </p:spPr>
      </p:pic>
      <p:pic>
        <p:nvPicPr>
          <p:cNvPr id="78" name="Picture 77" descr="A close up of electronics&#10;&#10;Description automatically generated">
            <a:extLst>
              <a:ext uri="{FF2B5EF4-FFF2-40B4-BE49-F238E27FC236}">
                <a16:creationId xmlns:a16="http://schemas.microsoft.com/office/drawing/2014/main" id="{7BA2D7A9-5AC7-4541-AD51-D49B77435C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781078" y="5825900"/>
            <a:ext cx="596904" cy="596904"/>
          </a:xfrm>
          <a:prstGeom prst="rect">
            <a:avLst/>
          </a:prstGeom>
        </p:spPr>
      </p:pic>
      <p:pic>
        <p:nvPicPr>
          <p:cNvPr id="79" name="Picture 78" descr="A close up of electronics&#10;&#10;Description automatically generated">
            <a:extLst>
              <a:ext uri="{FF2B5EF4-FFF2-40B4-BE49-F238E27FC236}">
                <a16:creationId xmlns:a16="http://schemas.microsoft.com/office/drawing/2014/main" id="{7DA875F3-2AFA-4907-BA5C-024D5F8D8E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431094" y="5825900"/>
            <a:ext cx="596904" cy="596904"/>
          </a:xfrm>
          <a:prstGeom prst="rect">
            <a:avLst/>
          </a:prstGeom>
        </p:spPr>
      </p:pic>
      <p:pic>
        <p:nvPicPr>
          <p:cNvPr id="80" name="Picture 79" descr="A close up of electronics&#10;&#10;Description automatically generated">
            <a:extLst>
              <a:ext uri="{FF2B5EF4-FFF2-40B4-BE49-F238E27FC236}">
                <a16:creationId xmlns:a16="http://schemas.microsoft.com/office/drawing/2014/main" id="{D2774884-ED72-4E39-8188-ED85B2407B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45232" y="5825900"/>
            <a:ext cx="596904" cy="596904"/>
          </a:xfrm>
          <a:prstGeom prst="rect">
            <a:avLst/>
          </a:prstGeom>
        </p:spPr>
      </p:pic>
      <p:pic>
        <p:nvPicPr>
          <p:cNvPr id="81" name="Picture 80" descr="A close up of electronics&#10;&#10;Description automatically generated">
            <a:extLst>
              <a:ext uri="{FF2B5EF4-FFF2-40B4-BE49-F238E27FC236}">
                <a16:creationId xmlns:a16="http://schemas.microsoft.com/office/drawing/2014/main" id="{3F035C20-AA0B-46F4-98C9-7E34B50CBA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670513" y="5825900"/>
            <a:ext cx="596904" cy="596904"/>
          </a:xfrm>
          <a:prstGeom prst="rect">
            <a:avLst/>
          </a:prstGeom>
        </p:spPr>
      </p:pic>
      <p:pic>
        <p:nvPicPr>
          <p:cNvPr id="82" name="Picture 81" descr="A close up of electronics&#10;&#10;Description automatically generated">
            <a:extLst>
              <a:ext uri="{FF2B5EF4-FFF2-40B4-BE49-F238E27FC236}">
                <a16:creationId xmlns:a16="http://schemas.microsoft.com/office/drawing/2014/main" id="{37FC50BB-8785-49E4-9428-C67764393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95794" y="5814000"/>
            <a:ext cx="596904" cy="596904"/>
          </a:xfrm>
          <a:prstGeom prst="rect">
            <a:avLst/>
          </a:prstGeom>
        </p:spPr>
      </p:pic>
      <p:pic>
        <p:nvPicPr>
          <p:cNvPr id="83" name="Picture 82" descr="A close up of electronics&#10;&#10;Description automatically generated">
            <a:extLst>
              <a:ext uri="{FF2B5EF4-FFF2-40B4-BE49-F238E27FC236}">
                <a16:creationId xmlns:a16="http://schemas.microsoft.com/office/drawing/2014/main" id="{BB570C11-8050-46E2-9B69-43A3A6C59D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45810" y="5825900"/>
            <a:ext cx="596904" cy="59690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1DD695F-EC78-4CEE-AC40-780983D90F43}"/>
              </a:ext>
            </a:extLst>
          </p:cNvPr>
          <p:cNvSpPr txBox="1"/>
          <p:nvPr/>
        </p:nvSpPr>
        <p:spPr>
          <a:xfrm>
            <a:off x="4913609" y="4649857"/>
            <a:ext cx="15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 Array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5AAF26-8630-4CF3-93EE-9FB1D3B9DD75}"/>
              </a:ext>
            </a:extLst>
          </p:cNvPr>
          <p:cNvSpPr txBox="1"/>
          <p:nvPr/>
        </p:nvSpPr>
        <p:spPr>
          <a:xfrm>
            <a:off x="2417664" y="4693140"/>
            <a:ext cx="8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5CD24EB-F7F0-40A6-AFD4-2717F7342615}"/>
              </a:ext>
            </a:extLst>
          </p:cNvPr>
          <p:cNvSpPr txBox="1"/>
          <p:nvPr/>
        </p:nvSpPr>
        <p:spPr>
          <a:xfrm>
            <a:off x="8161636" y="4680916"/>
            <a:ext cx="8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 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6B4F98F-5302-4EE6-90B8-D853EEF9E9D7}"/>
              </a:ext>
            </a:extLst>
          </p:cNvPr>
          <p:cNvCxnSpPr>
            <a:cxnSpLocks/>
          </p:cNvCxnSpPr>
          <p:nvPr/>
        </p:nvCxnSpPr>
        <p:spPr>
          <a:xfrm flipV="1">
            <a:off x="3098366" y="4022483"/>
            <a:ext cx="0" cy="99549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4FF669-DD6A-4314-ADD9-543842D4BB6B}"/>
              </a:ext>
            </a:extLst>
          </p:cNvPr>
          <p:cNvCxnSpPr>
            <a:cxnSpLocks/>
          </p:cNvCxnSpPr>
          <p:nvPr/>
        </p:nvCxnSpPr>
        <p:spPr>
          <a:xfrm flipH="1">
            <a:off x="3215941" y="3943142"/>
            <a:ext cx="4269517" cy="10871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183B0CC-9FBE-48C0-BB80-21725BB9BF87}"/>
              </a:ext>
            </a:extLst>
          </p:cNvPr>
          <p:cNvCxnSpPr>
            <a:cxnSpLocks/>
          </p:cNvCxnSpPr>
          <p:nvPr/>
        </p:nvCxnSpPr>
        <p:spPr>
          <a:xfrm>
            <a:off x="8244262" y="3943142"/>
            <a:ext cx="1" cy="10871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380660-7043-454E-B466-B2625693513C}"/>
              </a:ext>
            </a:extLst>
          </p:cNvPr>
          <p:cNvCxnSpPr>
            <a:cxnSpLocks/>
          </p:cNvCxnSpPr>
          <p:nvPr/>
        </p:nvCxnSpPr>
        <p:spPr>
          <a:xfrm flipH="1" flipV="1">
            <a:off x="4680889" y="3956008"/>
            <a:ext cx="3480747" cy="10742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8" grpId="0"/>
      <p:bldP spid="59" grpId="0"/>
      <p:bldP spid="64" grpId="0" animBg="1"/>
      <p:bldP spid="84" grpId="0"/>
      <p:bldP spid="85" grpId="0"/>
      <p:bldP spid="86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2E588C98-C71A-4461-8D21-3474F2F090A7}"/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3457</TotalTime>
  <Words>391</Words>
  <Application>Microsoft Office PowerPoint</Application>
  <PresentationFormat>Widescreen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Adelle Sans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Fault Tolerance and Redundancy </vt:lpstr>
      <vt:lpstr>Fault Tolerance and Redundancy </vt:lpstr>
      <vt:lpstr>High Availability</vt:lpstr>
      <vt:lpstr>RAID 0 - Striping</vt:lpstr>
      <vt:lpstr>RAID 1 - Mirroring</vt:lpstr>
      <vt:lpstr>RAID 5 – Striping w/Parity</vt:lpstr>
      <vt:lpstr>RAID 10 – RAID 0+1</vt:lpstr>
      <vt:lpstr>Storage Area Networks</vt:lpstr>
      <vt:lpstr>NIC Teaming</vt:lpstr>
      <vt:lpstr>Clusters and Load Balancers</vt:lpstr>
      <vt:lpstr>Power Redundancy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239</cp:revision>
  <dcterms:created xsi:type="dcterms:W3CDTF">2019-03-13T18:02:49Z</dcterms:created>
  <dcterms:modified xsi:type="dcterms:W3CDTF">2021-01-13T20:25:47Z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