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256" r:id="rId5"/>
    <p:sldId id="312" r:id="rId6"/>
    <p:sldId id="320" r:id="rId7"/>
    <p:sldId id="316" r:id="rId8"/>
    <p:sldId id="314" r:id="rId9"/>
    <p:sldId id="32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12"/>
            <p14:sldId id="320"/>
            <p14:sldId id="316"/>
            <p14:sldId id="314"/>
            <p14:sldId id="3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68"/>
    <p:restoredTop sz="77321" autoAdjust="0"/>
  </p:normalViewPr>
  <p:slideViewPr>
    <p:cSldViewPr snapToGrid="0" snapToObjects="1">
      <p:cViewPr varScale="1">
        <p:scale>
          <a:sx n="80" d="100"/>
          <a:sy n="80" d="100"/>
        </p:scale>
        <p:origin x="1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56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5F6368"/>
                </a:solidFill>
                <a:effectLst/>
                <a:latin typeface="Roboto"/>
              </a:rPr>
              <a:t>Fault tolerance</a:t>
            </a:r>
            <a:r>
              <a:rPr lang="en-US" b="0" i="0" dirty="0">
                <a:solidFill>
                  <a:srgbClr val="4D5156"/>
                </a:solidFill>
                <a:effectLst/>
                <a:latin typeface="Roboto"/>
              </a:rPr>
              <a:t> is the property that enables a system to continue operating properly in the event of the failure of some of its components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05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29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6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hostingreviewjam.com/details/webhostinghub-and-the-search-engine-optimization-seo-services/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www.troyhunt.com/inviting-hackers-into-our-homes-vi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database-png" TargetMode="External"/><Relationship Id="rId11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hyperlink" Target="https://de.wikipedia.org/wiki/Router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ebhostingreviewjam.com/details/webhostinghub-and-the-search-engine-optimization-seo-services/" TargetMode="Externa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hyperlink" Target="https://www.troyhunt.com/inviting-hackers-into-our-homes-vi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database-png" TargetMode="External"/><Relationship Id="rId11" Type="http://schemas.openxmlformats.org/officeDocument/2006/relationships/image" Target="../media/image12.jpg"/><Relationship Id="rId5" Type="http://schemas.openxmlformats.org/officeDocument/2006/relationships/image" Target="../media/image9.png"/><Relationship Id="rId10" Type="http://schemas.openxmlformats.org/officeDocument/2006/relationships/hyperlink" Target="https://de.wikipedia.org/wiki/Router" TargetMode="External"/><Relationship Id="rId4" Type="http://schemas.openxmlformats.org/officeDocument/2006/relationships/hyperlink" Target="http://www.iconarchive.com/show/vista-hardware-devices-icons-by-icons-land/Home-Server-icon.html" TargetMode="External"/><Relationship Id="rId9" Type="http://schemas.openxmlformats.org/officeDocument/2006/relationships/image" Target="../media/image11.png"/><Relationship Id="rId14" Type="http://schemas.openxmlformats.org/officeDocument/2006/relationships/hyperlink" Target="https://en.wikipedia.org/wiki/File:Red_X.svg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database-png" TargetMode="External"/><Relationship Id="rId13" Type="http://schemas.openxmlformats.org/officeDocument/2006/relationships/image" Target="../media/image12.jpg"/><Relationship Id="rId3" Type="http://schemas.openxmlformats.org/officeDocument/2006/relationships/image" Target="../media/image14.png"/><Relationship Id="rId7" Type="http://schemas.openxmlformats.org/officeDocument/2006/relationships/image" Target="../media/image9.png"/><Relationship Id="rId12" Type="http://schemas.openxmlformats.org/officeDocument/2006/relationships/hyperlink" Target="https://de.wikipedia.org/wiki/Rout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iconarchive.com/show/vista-hardware-devices-icons-by-icons-land/Home-Server-icon.html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://www.webhostingreviewjam.com/details/webhostinghub-and-the-search-engine-optimization-seo-services/" TargetMode="External"/><Relationship Id="rId4" Type="http://schemas.openxmlformats.org/officeDocument/2006/relationships/hyperlink" Target="http://www.pesnewupdate.com/2016/04/dpfilelist-generator-pes-2016.html" TargetMode="External"/><Relationship Id="rId9" Type="http://schemas.openxmlformats.org/officeDocument/2006/relationships/image" Target="../media/image10.png"/><Relationship Id="rId14" Type="http://schemas.openxmlformats.org/officeDocument/2006/relationships/hyperlink" Target="https://www.troyhunt.com/inviting-hackers-into-our-homes-via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ngall.com/hurricane-png" TargetMode="External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hyperlink" Target="https://en.wikipedia.org/wiki/Seismic_scal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sv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hyperlink" Target="http://pngimg.com/download/35937" TargetMode="External"/><Relationship Id="rId4" Type="http://schemas.openxmlformats.org/officeDocument/2006/relationships/hyperlink" Target="https://pixabay.com/en/map-usa-united-states-america-43776/" TargetMode="External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CCC3AA0-FD54-4FE9-B4A3-897555977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/>
              </a:rPr>
              <a:t>Hot Site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1DFFF6D-1997-4229-AC95-F7CE50E10519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Backup facility</a:t>
            </a:r>
          </a:p>
          <a:p>
            <a:r>
              <a:rPr lang="en-US" sz="3600" dirty="0"/>
              <a:t>Fully equipped site</a:t>
            </a:r>
          </a:p>
          <a:p>
            <a:pPr lvl="1"/>
            <a:r>
              <a:rPr lang="en-US" sz="3400" dirty="0"/>
              <a:t> Servers and storage</a:t>
            </a:r>
          </a:p>
          <a:p>
            <a:pPr lvl="1"/>
            <a:r>
              <a:rPr lang="en-US" sz="3400" dirty="0"/>
              <a:t> Applications</a:t>
            </a:r>
            <a:endParaRPr lang="en-US" sz="3200" dirty="0"/>
          </a:p>
          <a:p>
            <a:pPr lvl="1"/>
            <a:r>
              <a:rPr lang="en-US" sz="3200" dirty="0"/>
              <a:t> Network devices</a:t>
            </a:r>
          </a:p>
          <a:p>
            <a:pPr lvl="1"/>
            <a:r>
              <a:rPr lang="en-US" sz="3200" dirty="0"/>
              <a:t> Telephony systems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39A13B55-F812-4CCC-844B-A8D3362FC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920740" y="1223649"/>
            <a:ext cx="1757643" cy="1757643"/>
          </a:xfrm>
          <a:prstGeom prst="rect">
            <a:avLst/>
          </a:prstGeom>
        </p:spPr>
      </p:pic>
      <p:pic>
        <p:nvPicPr>
          <p:cNvPr id="7" name="Picture 6" descr="A picture containing cup, indoor&#10;&#10;Description automatically generated">
            <a:extLst>
              <a:ext uri="{FF2B5EF4-FFF2-40B4-BE49-F238E27FC236}">
                <a16:creationId xmlns:a16="http://schemas.microsoft.com/office/drawing/2014/main" id="{B866BD8E-1C81-46D6-8BE4-A0693201A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15543" y="1325605"/>
            <a:ext cx="1402239" cy="1553729"/>
          </a:xfrm>
          <a:prstGeom prst="rect">
            <a:avLst/>
          </a:prstGeom>
        </p:spPr>
      </p:pic>
      <p:pic>
        <p:nvPicPr>
          <p:cNvPr id="8" name="Picture 7" descr="A picture containing text, monitor&#10;&#10;Description automatically generated">
            <a:extLst>
              <a:ext uri="{FF2B5EF4-FFF2-40B4-BE49-F238E27FC236}">
                <a16:creationId xmlns:a16="http://schemas.microsoft.com/office/drawing/2014/main" id="{8F700DAD-1296-4CBE-80FB-8F1103CCBB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003806" y="1443230"/>
            <a:ext cx="1211581" cy="1211581"/>
          </a:xfrm>
          <a:prstGeom prst="rect">
            <a:avLst/>
          </a:prstGeom>
        </p:spPr>
      </p:pic>
      <p:pic>
        <p:nvPicPr>
          <p:cNvPr id="9" name="Picture 8" descr="Logo, icon&#10;&#10;Description automatically generated">
            <a:extLst>
              <a:ext uri="{FF2B5EF4-FFF2-40B4-BE49-F238E27FC236}">
                <a16:creationId xmlns:a16="http://schemas.microsoft.com/office/drawing/2014/main" id="{66913DDE-18A4-4285-A0BE-6A58495C40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05843" y="3217209"/>
            <a:ext cx="1783876" cy="1208762"/>
          </a:xfrm>
          <a:prstGeom prst="rect">
            <a:avLst/>
          </a:prstGeom>
        </p:spPr>
      </p:pic>
      <p:pic>
        <p:nvPicPr>
          <p:cNvPr id="3" name="Picture 2" descr="A picture containing electronics, posing, different, cellphone&#10;&#10;Description automatically generated">
            <a:extLst>
              <a:ext uri="{FF2B5EF4-FFF2-40B4-BE49-F238E27FC236}">
                <a16:creationId xmlns:a16="http://schemas.microsoft.com/office/drawing/2014/main" id="{448339A9-35F8-45DE-9451-DCFB3A76162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32445" y="2943565"/>
            <a:ext cx="1858225" cy="159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9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picture containing indoor&#10;&#10;Description automatically generated">
            <a:extLst>
              <a:ext uri="{FF2B5EF4-FFF2-40B4-BE49-F238E27FC236}">
                <a16:creationId xmlns:a16="http://schemas.microsoft.com/office/drawing/2014/main" id="{7E4AFC34-6931-4201-BA6F-E9C75D6BE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60458" y="1154268"/>
            <a:ext cx="1757643" cy="1757643"/>
          </a:xfrm>
          <a:prstGeom prst="rect">
            <a:avLst/>
          </a:prstGeom>
        </p:spPr>
      </p:pic>
      <p:pic>
        <p:nvPicPr>
          <p:cNvPr id="18" name="Picture 17" descr="A picture containing cup, indoor&#10;&#10;Description automatically generated">
            <a:extLst>
              <a:ext uri="{FF2B5EF4-FFF2-40B4-BE49-F238E27FC236}">
                <a16:creationId xmlns:a16="http://schemas.microsoft.com/office/drawing/2014/main" id="{5CC3156F-D757-4F74-AFCC-EE36AD46CD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815543" y="1325605"/>
            <a:ext cx="1402239" cy="1553729"/>
          </a:xfrm>
          <a:prstGeom prst="rect">
            <a:avLst/>
          </a:prstGeom>
        </p:spPr>
      </p:pic>
      <p:pic>
        <p:nvPicPr>
          <p:cNvPr id="19" name="Picture 18" descr="A picture containing text, monitor&#10;&#10;Description automatically generated">
            <a:extLst>
              <a:ext uri="{FF2B5EF4-FFF2-40B4-BE49-F238E27FC236}">
                <a16:creationId xmlns:a16="http://schemas.microsoft.com/office/drawing/2014/main" id="{F6839060-88C5-4A5B-867E-6971F2088B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003806" y="1443230"/>
            <a:ext cx="1211581" cy="1211581"/>
          </a:xfrm>
          <a:prstGeom prst="rect">
            <a:avLst/>
          </a:prstGeom>
        </p:spPr>
      </p:pic>
      <p:pic>
        <p:nvPicPr>
          <p:cNvPr id="20" name="Picture 19" descr="Logo, icon&#10;&#10;Description automatically generated">
            <a:extLst>
              <a:ext uri="{FF2B5EF4-FFF2-40B4-BE49-F238E27FC236}">
                <a16:creationId xmlns:a16="http://schemas.microsoft.com/office/drawing/2014/main" id="{FFFE2FE0-5645-424A-9197-085525FD474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05843" y="3217209"/>
            <a:ext cx="1783876" cy="1208762"/>
          </a:xfrm>
          <a:prstGeom prst="rect">
            <a:avLst/>
          </a:prstGeom>
        </p:spPr>
      </p:pic>
      <p:pic>
        <p:nvPicPr>
          <p:cNvPr id="21" name="Picture 20" descr="A picture containing electronics, posing, different, cellphone&#10;&#10;Description automatically generated">
            <a:extLst>
              <a:ext uri="{FF2B5EF4-FFF2-40B4-BE49-F238E27FC236}">
                <a16:creationId xmlns:a16="http://schemas.microsoft.com/office/drawing/2014/main" id="{17BD60FB-1300-4290-A6E4-56206F9C55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832445" y="2943565"/>
            <a:ext cx="1858225" cy="159064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Cold Site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8ACD915-F112-4CA9-9260-795463ABBB58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Backup facility</a:t>
            </a:r>
            <a:endParaRPr lang="en-US" sz="3400" dirty="0"/>
          </a:p>
          <a:p>
            <a:r>
              <a:rPr lang="en-US" sz="3400" dirty="0"/>
              <a:t>Not equipped</a:t>
            </a:r>
          </a:p>
          <a:p>
            <a:r>
              <a:rPr lang="en-US" sz="3400" dirty="0"/>
              <a:t>Office space</a:t>
            </a:r>
            <a:endParaRPr lang="en-US" sz="3600" dirty="0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EA9972C2-3F12-45EA-B520-8D08F037783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685609" y="1401349"/>
            <a:ext cx="1402239" cy="1402239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5900AB72-9C7D-405E-A2D0-24F8D1E41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7853464" y="1331969"/>
            <a:ext cx="1402239" cy="1402239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D8B31F0-621B-4498-9720-C52C96CC35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810194" y="1325544"/>
            <a:ext cx="1402239" cy="1402239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0E7311B3-A1A6-49A7-93DD-9326AAB84C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6662701" y="3271476"/>
            <a:ext cx="1402239" cy="1402239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7930F847-A933-40DB-B0B4-BFBAE75A8B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159300" y="3200935"/>
            <a:ext cx="1402239" cy="140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09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091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Warm Site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87D3894-1365-416A-B35B-92C45B0A94D5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Backup facility</a:t>
            </a:r>
          </a:p>
          <a:p>
            <a:r>
              <a:rPr lang="en-US" sz="3600" dirty="0"/>
              <a:t>Mostly equipped</a:t>
            </a:r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FDCAC704-1DF5-4828-9F30-245170919A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090086" y="2704045"/>
            <a:ext cx="754380" cy="754380"/>
          </a:xfrm>
          <a:prstGeom prst="rect">
            <a:avLst/>
          </a:prstGeom>
        </p:spPr>
      </p:pic>
      <p:pic>
        <p:nvPicPr>
          <p:cNvPr id="12" name="Picture 11" descr="A picture containing indoor&#10;&#10;Description automatically generated">
            <a:extLst>
              <a:ext uri="{FF2B5EF4-FFF2-40B4-BE49-F238E27FC236}">
                <a16:creationId xmlns:a16="http://schemas.microsoft.com/office/drawing/2014/main" id="{A1845EBA-588E-443C-9212-71E09886FD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920740" y="1223649"/>
            <a:ext cx="1757643" cy="1757643"/>
          </a:xfrm>
          <a:prstGeom prst="rect">
            <a:avLst/>
          </a:prstGeom>
        </p:spPr>
      </p:pic>
      <p:pic>
        <p:nvPicPr>
          <p:cNvPr id="13" name="Picture 12" descr="A picture containing cup, indoor&#10;&#10;Description automatically generated">
            <a:extLst>
              <a:ext uri="{FF2B5EF4-FFF2-40B4-BE49-F238E27FC236}">
                <a16:creationId xmlns:a16="http://schemas.microsoft.com/office/drawing/2014/main" id="{1D5879D0-E077-434D-AA6E-575C251B2B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815543" y="1325605"/>
            <a:ext cx="1402239" cy="1553729"/>
          </a:xfrm>
          <a:prstGeom prst="rect">
            <a:avLst/>
          </a:prstGeom>
        </p:spPr>
      </p:pic>
      <p:pic>
        <p:nvPicPr>
          <p:cNvPr id="14" name="Picture 13" descr="A picture containing text, monitor&#10;&#10;Description automatically generated">
            <a:extLst>
              <a:ext uri="{FF2B5EF4-FFF2-40B4-BE49-F238E27FC236}">
                <a16:creationId xmlns:a16="http://schemas.microsoft.com/office/drawing/2014/main" id="{8AB2BAAF-3348-4E66-8DBE-EF2581DA70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003806" y="1443230"/>
            <a:ext cx="1211581" cy="1211581"/>
          </a:xfrm>
          <a:prstGeom prst="rect">
            <a:avLst/>
          </a:prstGeom>
        </p:spPr>
      </p:pic>
      <p:pic>
        <p:nvPicPr>
          <p:cNvPr id="15" name="Picture 14" descr="Logo, icon&#10;&#10;Description automatically generated">
            <a:extLst>
              <a:ext uri="{FF2B5EF4-FFF2-40B4-BE49-F238E27FC236}">
                <a16:creationId xmlns:a16="http://schemas.microsoft.com/office/drawing/2014/main" id="{FAE4A40C-F446-401A-9814-BCDD0DC66C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6096000" y="3648846"/>
            <a:ext cx="1783876" cy="1208762"/>
          </a:xfrm>
          <a:prstGeom prst="rect">
            <a:avLst/>
          </a:prstGeom>
        </p:spPr>
      </p:pic>
      <p:pic>
        <p:nvPicPr>
          <p:cNvPr id="16" name="Picture 15" descr="A picture containing electronics, posing, different, cellphone&#10;&#10;Description automatically generated">
            <a:extLst>
              <a:ext uri="{FF2B5EF4-FFF2-40B4-BE49-F238E27FC236}">
                <a16:creationId xmlns:a16="http://schemas.microsoft.com/office/drawing/2014/main" id="{BD9AEE29-48EB-4B8B-821C-AD645C7F2D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9074693" y="3429000"/>
            <a:ext cx="1858225" cy="1590641"/>
          </a:xfrm>
          <a:prstGeom prst="rect">
            <a:avLst/>
          </a:prstGeom>
        </p:spPr>
      </p:pic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CC4CC56-B9AB-44AA-8F39-9F1ACAB89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87757" y="2674620"/>
            <a:ext cx="754380" cy="754380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2DFCBBF7-BCF7-41BC-B2E8-05D2893F76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285428" y="2704045"/>
            <a:ext cx="754380" cy="75438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55A596C0-AD54-4AF1-96C9-56B45EA6DD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602918" y="4642451"/>
            <a:ext cx="754380" cy="754380"/>
          </a:xfrm>
          <a:prstGeom prst="rect">
            <a:avLst/>
          </a:prstGeom>
        </p:spPr>
      </p:pic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7B138D7-76F2-448E-8EDC-40FA300BD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650723" y="4589111"/>
            <a:ext cx="754380" cy="75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4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Site Considerations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7D81CC6-C6AC-4D78-B7F6-E8AA0D629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522325"/>
              </p:ext>
            </p:extLst>
          </p:nvPr>
        </p:nvGraphicFramePr>
        <p:xfrm>
          <a:off x="2321560" y="1954106"/>
          <a:ext cx="8128000" cy="268647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637152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29610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930285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1490987"/>
                    </a:ext>
                  </a:extLst>
                </a:gridCol>
              </a:tblGrid>
              <a:tr h="89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Hot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Warm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Cold site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969986"/>
                  </a:ext>
                </a:extLst>
              </a:tr>
              <a:tr h="89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Most expense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Middle ground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Least 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329509"/>
                  </a:ext>
                </a:extLst>
              </a:tr>
              <a:tr h="8954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Time-to-restore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 -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Hours -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Days - months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0015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AC2DC2F-0EE3-4486-9BEB-01E6C58479B5}"/>
              </a:ext>
            </a:extLst>
          </p:cNvPr>
          <p:cNvSpPr/>
          <p:nvPr/>
        </p:nvSpPr>
        <p:spPr>
          <a:xfrm>
            <a:off x="2321560" y="1891813"/>
            <a:ext cx="8128000" cy="971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DBCCDD-A22A-4372-A256-C8BE434A2B0F}"/>
              </a:ext>
            </a:extLst>
          </p:cNvPr>
          <p:cNvSpPr/>
          <p:nvPr/>
        </p:nvSpPr>
        <p:spPr>
          <a:xfrm>
            <a:off x="2321560" y="2780631"/>
            <a:ext cx="8128000" cy="971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2CE40B-D442-4EB1-9FC8-79178C5C6FB2}"/>
              </a:ext>
            </a:extLst>
          </p:cNvPr>
          <p:cNvSpPr/>
          <p:nvPr/>
        </p:nvSpPr>
        <p:spPr>
          <a:xfrm>
            <a:off x="2321560" y="3628293"/>
            <a:ext cx="8128000" cy="9711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675" y="-115745"/>
            <a:ext cx="11175123" cy="1041991"/>
          </a:xfrm>
        </p:spPr>
        <p:txBody>
          <a:bodyPr>
            <a:normAutofit/>
          </a:bodyPr>
          <a:lstStyle/>
          <a:p>
            <a:r>
              <a:rPr lang="en-US" sz="4000" dirty="0"/>
              <a:t>Site Considerations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9A9EDDC-C3A1-471B-8D0F-FF5CD566828A}"/>
              </a:ext>
            </a:extLst>
          </p:cNvPr>
          <p:cNvSpPr txBox="1">
            <a:spLocks/>
          </p:cNvSpPr>
          <p:nvPr/>
        </p:nvSpPr>
        <p:spPr>
          <a:xfrm>
            <a:off x="659524" y="1313688"/>
            <a:ext cx="11175123" cy="4687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4488" indent="-3444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Char char="o"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4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tabLst/>
              <a:defRPr sz="12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/>
              <a:t>Location, location, location</a:t>
            </a:r>
          </a:p>
        </p:txBody>
      </p:sp>
      <p:pic>
        <p:nvPicPr>
          <p:cNvPr id="6" name="Picture 5" descr="A picture containing dark&#10;&#10;Description automatically generated">
            <a:extLst>
              <a:ext uri="{FF2B5EF4-FFF2-40B4-BE49-F238E27FC236}">
                <a16:creationId xmlns:a16="http://schemas.microsoft.com/office/drawing/2014/main" id="{BC149796-78F9-465C-AC1D-1597A4DE9E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77118" y="2226310"/>
            <a:ext cx="5692140" cy="3462719"/>
          </a:xfrm>
          <a:prstGeom prst="rect">
            <a:avLst/>
          </a:prstGeom>
        </p:spPr>
      </p:pic>
      <p:pic>
        <p:nvPicPr>
          <p:cNvPr id="10" name="Graphic 9" descr="Building with solid fill">
            <a:extLst>
              <a:ext uri="{FF2B5EF4-FFF2-40B4-BE49-F238E27FC236}">
                <a16:creationId xmlns:a16="http://schemas.microsoft.com/office/drawing/2014/main" id="{ECAC3494-5496-423E-B05A-34C70F8D7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97881" y="4829295"/>
            <a:ext cx="259080" cy="259080"/>
          </a:xfrm>
          <a:prstGeom prst="rect">
            <a:avLst/>
          </a:prstGeom>
        </p:spPr>
      </p:pic>
      <p:pic>
        <p:nvPicPr>
          <p:cNvPr id="11" name="Graphic 10" descr="Building with solid fill">
            <a:extLst>
              <a:ext uri="{FF2B5EF4-FFF2-40B4-BE49-F238E27FC236}">
                <a16:creationId xmlns:a16="http://schemas.microsoft.com/office/drawing/2014/main" id="{9A25EAFA-EDFC-4B18-ABC7-B3C43ACAE7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18860" y="5088375"/>
            <a:ext cx="259080" cy="259080"/>
          </a:xfrm>
          <a:prstGeom prst="rect">
            <a:avLst/>
          </a:prstGeom>
        </p:spPr>
      </p:pic>
      <p:pic>
        <p:nvPicPr>
          <p:cNvPr id="16" name="Picture 15" descr="A picture containing dishware, tableware&#10;&#10;Description automatically generated">
            <a:extLst>
              <a:ext uri="{FF2B5EF4-FFF2-40B4-BE49-F238E27FC236}">
                <a16:creationId xmlns:a16="http://schemas.microsoft.com/office/drawing/2014/main" id="{7EE6007E-AA13-48DA-BC08-B73DD7B721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085143" y="2884378"/>
            <a:ext cx="1729739" cy="1729739"/>
          </a:xfrm>
          <a:prstGeom prst="rect">
            <a:avLst/>
          </a:prstGeom>
        </p:spPr>
      </p:pic>
      <p:pic>
        <p:nvPicPr>
          <p:cNvPr id="19" name="Graphic 18" descr="Building with solid fill">
            <a:extLst>
              <a:ext uri="{FF2B5EF4-FFF2-40B4-BE49-F238E27FC236}">
                <a16:creationId xmlns:a16="http://schemas.microsoft.com/office/drawing/2014/main" id="{CF810C7A-EE2E-4ABC-9AAB-CF1010159A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20741" y="4224169"/>
            <a:ext cx="259080" cy="259080"/>
          </a:xfrm>
          <a:prstGeom prst="rect">
            <a:avLst/>
          </a:prstGeom>
        </p:spPr>
      </p:pic>
      <p:pic>
        <p:nvPicPr>
          <p:cNvPr id="20" name="Graphic 19" descr="Building with solid fill">
            <a:extLst>
              <a:ext uri="{FF2B5EF4-FFF2-40B4-BE49-F238E27FC236}">
                <a16:creationId xmlns:a16="http://schemas.microsoft.com/office/drawing/2014/main" id="{557C428E-8A90-4EBA-8798-794F36C76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27236" y="3943279"/>
            <a:ext cx="259080" cy="259080"/>
          </a:xfrm>
          <a:prstGeom prst="rect">
            <a:avLst/>
          </a:prstGeom>
        </p:spPr>
      </p:pic>
      <p:pic>
        <p:nvPicPr>
          <p:cNvPr id="23" name="Picture 22" descr="A picture containing dishware, tableware&#10;&#10;Description automatically generated">
            <a:extLst>
              <a:ext uri="{FF2B5EF4-FFF2-40B4-BE49-F238E27FC236}">
                <a16:creationId xmlns:a16="http://schemas.microsoft.com/office/drawing/2014/main" id="{4EF3DA63-7746-4B0F-9FD3-FDE0CEB686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991653" y="4103186"/>
            <a:ext cx="380063" cy="380063"/>
          </a:xfrm>
          <a:prstGeom prst="rect">
            <a:avLst/>
          </a:prstGeom>
        </p:spPr>
      </p:pic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0E468831-3325-4ADA-AAD3-87A5E6CDF0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294029" y="1027948"/>
            <a:ext cx="1757963" cy="1619837"/>
          </a:xfrm>
          <a:prstGeom prst="rect">
            <a:avLst/>
          </a:prstGeom>
        </p:spPr>
      </p:pic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95792371-A33B-453A-9291-3E9030A3F2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473019" y="5215186"/>
            <a:ext cx="325594" cy="300012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2D6F8041-F9E7-4D31-AA1E-90F7356A3C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228743" y="4956106"/>
            <a:ext cx="325594" cy="300012"/>
          </a:xfrm>
          <a:prstGeom prst="rect">
            <a:avLst/>
          </a:prstGeom>
        </p:spPr>
      </p:pic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4757D80C-ABEB-4C90-9B21-19DD81726A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916642" y="4674742"/>
            <a:ext cx="325594" cy="300012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993C8615-0335-43CC-8E30-801375E79E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872829" y="4324991"/>
            <a:ext cx="325594" cy="300012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D83DFA67-250D-4E9C-9384-B34A888F07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118860" y="3913252"/>
            <a:ext cx="325594" cy="300012"/>
          </a:xfrm>
          <a:prstGeom prst="rect">
            <a:avLst/>
          </a:prstGeom>
        </p:spPr>
      </p:pic>
      <p:pic>
        <p:nvPicPr>
          <p:cNvPr id="32" name="Picture 31" descr="A picture containing dishware, tableware&#10;&#10;Description automatically generated">
            <a:extLst>
              <a:ext uri="{FF2B5EF4-FFF2-40B4-BE49-F238E27FC236}">
                <a16:creationId xmlns:a16="http://schemas.microsoft.com/office/drawing/2014/main" id="{37FA28D9-5A96-438D-ACE0-28F5E055D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40732" y="4506961"/>
            <a:ext cx="380063" cy="380063"/>
          </a:xfrm>
          <a:prstGeom prst="rect">
            <a:avLst/>
          </a:prstGeom>
        </p:spPr>
      </p:pic>
      <p:pic>
        <p:nvPicPr>
          <p:cNvPr id="33" name="Graphic 32" descr="Building with solid fill">
            <a:extLst>
              <a:ext uri="{FF2B5EF4-FFF2-40B4-BE49-F238E27FC236}">
                <a16:creationId xmlns:a16="http://schemas.microsoft.com/office/drawing/2014/main" id="{0C99190B-E6AD-42FE-B31B-87085E1F96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9021" y="4409457"/>
            <a:ext cx="259080" cy="259080"/>
          </a:xfrm>
          <a:prstGeom prst="rect">
            <a:avLst/>
          </a:prstGeom>
        </p:spPr>
      </p:pic>
      <p:pic>
        <p:nvPicPr>
          <p:cNvPr id="34" name="Graphic 33" descr="Building with solid fill">
            <a:extLst>
              <a:ext uri="{FF2B5EF4-FFF2-40B4-BE49-F238E27FC236}">
                <a16:creationId xmlns:a16="http://schemas.microsoft.com/office/drawing/2014/main" id="{BA0007C4-7A7A-4055-97F6-B1E72EDEF5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41421" y="3778499"/>
            <a:ext cx="259080" cy="259080"/>
          </a:xfrm>
          <a:prstGeom prst="rect">
            <a:avLst/>
          </a:prstGeom>
        </p:spPr>
      </p:pic>
      <p:pic>
        <p:nvPicPr>
          <p:cNvPr id="35" name="Graphic 34" descr="Building with solid fill">
            <a:extLst>
              <a:ext uri="{FF2B5EF4-FFF2-40B4-BE49-F238E27FC236}">
                <a16:creationId xmlns:a16="http://schemas.microsoft.com/office/drawing/2014/main" id="{8A8722B6-72C3-48F3-9458-982AF76E34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94762" y="3353191"/>
            <a:ext cx="259080" cy="259080"/>
          </a:xfrm>
          <a:prstGeom prst="rect">
            <a:avLst/>
          </a:prstGeom>
        </p:spPr>
      </p:pic>
      <p:pic>
        <p:nvPicPr>
          <p:cNvPr id="36" name="Picture 35" descr="A picture containing dishware, tableware&#10;&#10;Description automatically generated">
            <a:extLst>
              <a:ext uri="{FF2B5EF4-FFF2-40B4-BE49-F238E27FC236}">
                <a16:creationId xmlns:a16="http://schemas.microsoft.com/office/drawing/2014/main" id="{81DEEFDF-5BA1-49CB-ADB0-242C728263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337924" y="3810907"/>
            <a:ext cx="380063" cy="380063"/>
          </a:xfrm>
          <a:prstGeom prst="rect">
            <a:avLst/>
          </a:prstGeom>
        </p:spPr>
      </p:pic>
      <p:pic>
        <p:nvPicPr>
          <p:cNvPr id="37" name="Picture 36" descr="A picture containing dishware, tableware&#10;&#10;Description automatically generated">
            <a:extLst>
              <a:ext uri="{FF2B5EF4-FFF2-40B4-BE49-F238E27FC236}">
                <a16:creationId xmlns:a16="http://schemas.microsoft.com/office/drawing/2014/main" id="{BC8F1742-672C-4D51-8938-C2CBC4B9ED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089853" y="3657633"/>
            <a:ext cx="380063" cy="380063"/>
          </a:xfrm>
          <a:prstGeom prst="rect">
            <a:avLst/>
          </a:prstGeom>
        </p:spPr>
      </p:pic>
      <p:pic>
        <p:nvPicPr>
          <p:cNvPr id="38" name="Picture 37" descr="A picture containing dishware, tableware&#10;&#10;Description automatically generated">
            <a:extLst>
              <a:ext uri="{FF2B5EF4-FFF2-40B4-BE49-F238E27FC236}">
                <a16:creationId xmlns:a16="http://schemas.microsoft.com/office/drawing/2014/main" id="{80B7A873-17AA-4957-87BA-86B4A1F96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10469" y="2933525"/>
            <a:ext cx="380063" cy="380063"/>
          </a:xfrm>
          <a:prstGeom prst="rect">
            <a:avLst/>
          </a:prstGeom>
        </p:spPr>
      </p:pic>
      <p:pic>
        <p:nvPicPr>
          <p:cNvPr id="40" name="Picture 39" descr="Chart&#10;&#10;Description automatically generated">
            <a:extLst>
              <a:ext uri="{FF2B5EF4-FFF2-40B4-BE49-F238E27FC236}">
                <a16:creationId xmlns:a16="http://schemas.microsoft.com/office/drawing/2014/main" id="{0A526620-6E51-424F-8FE8-C89B4B7ECE8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537945" y="4668537"/>
            <a:ext cx="2935895" cy="1913746"/>
          </a:xfrm>
          <a:prstGeom prst="rect">
            <a:avLst/>
          </a:prstGeom>
        </p:spPr>
      </p:pic>
      <p:pic>
        <p:nvPicPr>
          <p:cNvPr id="42" name="Graphic 41" descr="Building with solid fill">
            <a:extLst>
              <a:ext uri="{FF2B5EF4-FFF2-40B4-BE49-F238E27FC236}">
                <a16:creationId xmlns:a16="http://schemas.microsoft.com/office/drawing/2014/main" id="{CAF9EF4D-D309-4260-AC55-53EAE7C48C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89521" y="4103186"/>
            <a:ext cx="259080" cy="259080"/>
          </a:xfrm>
          <a:prstGeom prst="rect">
            <a:avLst/>
          </a:prstGeom>
        </p:spPr>
      </p:pic>
      <p:pic>
        <p:nvPicPr>
          <p:cNvPr id="43" name="Graphic 42" descr="Building with solid fill">
            <a:extLst>
              <a:ext uri="{FF2B5EF4-FFF2-40B4-BE49-F238E27FC236}">
                <a16:creationId xmlns:a16="http://schemas.microsoft.com/office/drawing/2014/main" id="{F4E932CD-B61B-46B0-8400-100F8FD835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98337" y="3810907"/>
            <a:ext cx="259080" cy="259080"/>
          </a:xfrm>
          <a:prstGeom prst="rect">
            <a:avLst/>
          </a:prstGeom>
        </p:spPr>
      </p:pic>
      <p:pic>
        <p:nvPicPr>
          <p:cNvPr id="44" name="Graphic 43" descr="Building with solid fill">
            <a:extLst>
              <a:ext uri="{FF2B5EF4-FFF2-40B4-BE49-F238E27FC236}">
                <a16:creationId xmlns:a16="http://schemas.microsoft.com/office/drawing/2014/main" id="{86C5271C-F7AE-47AB-953C-E0DF0942C2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76667" y="3438645"/>
            <a:ext cx="259080" cy="259080"/>
          </a:xfrm>
          <a:prstGeom prst="rect">
            <a:avLst/>
          </a:prstGeom>
        </p:spPr>
      </p:pic>
      <p:pic>
        <p:nvPicPr>
          <p:cNvPr id="39" name="Picture 38" descr="Icon&#10;&#10;Description automatically generated">
            <a:extLst>
              <a:ext uri="{FF2B5EF4-FFF2-40B4-BE49-F238E27FC236}">
                <a16:creationId xmlns:a16="http://schemas.microsoft.com/office/drawing/2014/main" id="{98B3BE66-3011-4820-BC62-FFA990321B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777439" y="5517592"/>
            <a:ext cx="325594" cy="300012"/>
          </a:xfrm>
          <a:prstGeom prst="rect">
            <a:avLst/>
          </a:prstGeom>
        </p:spPr>
      </p:pic>
      <p:pic>
        <p:nvPicPr>
          <p:cNvPr id="41" name="Picture 40" descr="Icon&#10;&#10;Description automatically generated">
            <a:extLst>
              <a:ext uri="{FF2B5EF4-FFF2-40B4-BE49-F238E27FC236}">
                <a16:creationId xmlns:a16="http://schemas.microsoft.com/office/drawing/2014/main" id="{8AC7E30D-0E93-4CCE-A8B9-51357E667A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7051787" y="5683116"/>
            <a:ext cx="325594" cy="3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07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C44EFF-8370-4FBD-8592-629206332106}"/>
</file>

<file path=customXml/itemProps2.xml><?xml version="1.0" encoding="utf-8"?>
<ds:datastoreItem xmlns:ds="http://schemas.openxmlformats.org/officeDocument/2006/customXml" ds:itemID="{BAB37D3D-50C1-46FC-8D92-3F1F047872A4}">
  <ds:schemaRefs>
    <ds:schemaRef ds:uri="http://purl.org/dc/dcmitype/"/>
    <ds:schemaRef ds:uri="http://www.w3.org/XML/1998/namespace"/>
    <ds:schemaRef ds:uri="25f43890-8f97-4037-b6ca-5734ee50196d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de64167-ec1d-41c3-9c60-bdac5dd5df14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3732</TotalTime>
  <Words>96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Adelle Sans</vt:lpstr>
      <vt:lpstr>Arial</vt:lpstr>
      <vt:lpstr>Calibri</vt:lpstr>
      <vt:lpstr>Courier New</vt:lpstr>
      <vt:lpstr>Proxima Nova</vt:lpstr>
      <vt:lpstr>Proxima Nova Semibold</vt:lpstr>
      <vt:lpstr>Roboto</vt:lpstr>
      <vt:lpstr>2019 Presentation Dark Theme</vt:lpstr>
      <vt:lpstr>PowerPoint Presentation</vt:lpstr>
      <vt:lpstr>Hot Site</vt:lpstr>
      <vt:lpstr>Cold Site</vt:lpstr>
      <vt:lpstr>Warm Site</vt:lpstr>
      <vt:lpstr>Site Considerations</vt:lpstr>
      <vt:lpstr>Site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259</cp:revision>
  <dcterms:created xsi:type="dcterms:W3CDTF">2019-03-13T18:02:49Z</dcterms:created>
  <dcterms:modified xsi:type="dcterms:W3CDTF">2021-01-15T16:58:54Z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