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322" r:id="rId6"/>
    <p:sldId id="321" r:id="rId7"/>
    <p:sldId id="323" r:id="rId8"/>
    <p:sldId id="326" r:id="rId9"/>
    <p:sldId id="327" r:id="rId10"/>
    <p:sldId id="330" r:id="rId11"/>
    <p:sldId id="328" r:id="rId12"/>
    <p:sldId id="3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22"/>
            <p14:sldId id="321"/>
            <p14:sldId id="323"/>
            <p14:sldId id="326"/>
            <p14:sldId id="327"/>
            <p14:sldId id="330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 Bryan" initials="WB" lastIdx="1" clrIdx="0">
    <p:extLst>
      <p:ext uri="{19B8F6BF-5375-455C-9EA6-DF929625EA0E}">
        <p15:presenceInfo xmlns:p15="http://schemas.microsoft.com/office/powerpoint/2012/main" userId="S::wes.bryan@acilearning.com::7fef9514-1b33-4d90-8a10-1dd5f5fd88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77321" autoAdjust="0"/>
  </p:normalViewPr>
  <p:slideViewPr>
    <p:cSldViewPr snapToGrid="0" snapToObjects="1">
      <p:cViewPr varScale="1">
        <p:scale>
          <a:sx n="88" d="100"/>
          <a:sy n="8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9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Tux_Enhanced.svg" TargetMode="External"/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12" Type="http://schemas.openxmlformats.org/officeDocument/2006/relationships/hyperlink" Target="https://pixabay.com/en/gears-parts-grunge-machine-1381719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nav6tf.org/" TargetMode="External"/><Relationship Id="rId11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hyperlink" Target="https://technopedagogie101.com/banques-libres-de-droits-et-gratuites/" TargetMode="External"/><Relationship Id="rId4" Type="http://schemas.openxmlformats.org/officeDocument/2006/relationships/hyperlink" Target="http://aquaticstatic.blogspot.com/2014/08/binary-code-boyfriend.html" TargetMode="Externa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hyperlink" Target="https://commons.wikimedia.org/wiki/File:Station_Clock.sv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pixabay.com/en/gears-parts-grunge-machine-138171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Backup Types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Specify data to preserve</a:t>
            </a:r>
          </a:p>
          <a:p>
            <a:r>
              <a:rPr lang="en-US" sz="3600" dirty="0"/>
              <a:t>Archive bit</a:t>
            </a:r>
          </a:p>
          <a:p>
            <a:r>
              <a:rPr lang="en-US" sz="3600" dirty="0"/>
              <a:t>Start with full backup</a:t>
            </a:r>
          </a:p>
          <a:p>
            <a:r>
              <a:rPr lang="en-US" sz="3600" dirty="0"/>
              <a:t>Backup time vs. restore time</a:t>
            </a:r>
          </a:p>
        </p:txBody>
      </p:sp>
    </p:spTree>
    <p:extLst>
      <p:ext uri="{BB962C8B-B14F-4D97-AF65-F5344CB8AC3E}">
        <p14:creationId xmlns:p14="http://schemas.microsoft.com/office/powerpoint/2010/main" val="16819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Backup Types – Full Backup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D37E3F-BE3F-4601-A378-C2962E504A7D}"/>
              </a:ext>
            </a:extLst>
          </p:cNvPr>
          <p:cNvSpPr/>
          <p:nvPr/>
        </p:nvSpPr>
        <p:spPr>
          <a:xfrm>
            <a:off x="8350135" y="1456770"/>
            <a:ext cx="762000" cy="4136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32F62-7869-42BE-AE2A-A670024A8AC5}"/>
              </a:ext>
            </a:extLst>
          </p:cNvPr>
          <p:cNvSpPr/>
          <p:nvPr/>
        </p:nvSpPr>
        <p:spPr>
          <a:xfrm>
            <a:off x="6733724" y="1456769"/>
            <a:ext cx="762000" cy="4136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726DE-C79A-4418-8F96-4251B919B1CD}"/>
              </a:ext>
            </a:extLst>
          </p:cNvPr>
          <p:cNvSpPr/>
          <p:nvPr/>
        </p:nvSpPr>
        <p:spPr>
          <a:xfrm>
            <a:off x="5002879" y="1456774"/>
            <a:ext cx="762000" cy="4136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C7AFD0-F12B-48A6-966B-12C777C97270}"/>
              </a:ext>
            </a:extLst>
          </p:cNvPr>
          <p:cNvSpPr/>
          <p:nvPr/>
        </p:nvSpPr>
        <p:spPr>
          <a:xfrm>
            <a:off x="3253740" y="1456774"/>
            <a:ext cx="762000" cy="4136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DC731-ACD0-46D3-A5F5-AEB8E7A285E4}"/>
              </a:ext>
            </a:extLst>
          </p:cNvPr>
          <p:cNvSpPr/>
          <p:nvPr/>
        </p:nvSpPr>
        <p:spPr>
          <a:xfrm>
            <a:off x="1744986" y="1456772"/>
            <a:ext cx="762000" cy="4136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04263D-7476-4190-8F24-4D34E2FADADD}"/>
              </a:ext>
            </a:extLst>
          </p:cNvPr>
          <p:cNvSpPr/>
          <p:nvPr/>
        </p:nvSpPr>
        <p:spPr>
          <a:xfrm>
            <a:off x="10043160" y="1456771"/>
            <a:ext cx="762000" cy="4136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DE4A5-02DA-463A-9B23-94DB86EA31AD}"/>
              </a:ext>
            </a:extLst>
          </p:cNvPr>
          <p:cNvSpPr txBox="1"/>
          <p:nvPr/>
        </p:nvSpPr>
        <p:spPr>
          <a:xfrm>
            <a:off x="1515971" y="5717370"/>
            <a:ext cx="121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Monday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73404-8DB3-47EB-AA20-229C726A29AD}"/>
              </a:ext>
            </a:extLst>
          </p:cNvPr>
          <p:cNvSpPr txBox="1"/>
          <p:nvPr/>
        </p:nvSpPr>
        <p:spPr>
          <a:xfrm>
            <a:off x="3046889" y="5717370"/>
            <a:ext cx="119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Tuesday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49A81A-C0F2-4F66-A3AB-A649EA6364A6}"/>
              </a:ext>
            </a:extLst>
          </p:cNvPr>
          <p:cNvSpPr txBox="1"/>
          <p:nvPr/>
        </p:nvSpPr>
        <p:spPr>
          <a:xfrm>
            <a:off x="4562661" y="5717369"/>
            <a:ext cx="164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Wednesday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58BE7-5FDA-4DAB-8F45-D8E3F77FD24D}"/>
              </a:ext>
            </a:extLst>
          </p:cNvPr>
          <p:cNvSpPr txBox="1"/>
          <p:nvPr/>
        </p:nvSpPr>
        <p:spPr>
          <a:xfrm>
            <a:off x="6452395" y="5717368"/>
            <a:ext cx="132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Thursday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9C4B1-4909-4DD4-B744-BF86257EA762}"/>
              </a:ext>
            </a:extLst>
          </p:cNvPr>
          <p:cNvSpPr txBox="1"/>
          <p:nvPr/>
        </p:nvSpPr>
        <p:spPr>
          <a:xfrm>
            <a:off x="8257736" y="5717367"/>
            <a:ext cx="94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Friday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43F02F-B8CB-4176-8291-88B903E71F73}"/>
              </a:ext>
            </a:extLst>
          </p:cNvPr>
          <p:cNvSpPr txBox="1"/>
          <p:nvPr/>
        </p:nvSpPr>
        <p:spPr>
          <a:xfrm>
            <a:off x="9987167" y="5650604"/>
            <a:ext cx="894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delle Sans" panose="02000503000000020004"/>
              </a:rPr>
              <a:t>Prior</a:t>
            </a:r>
          </a:p>
          <a:p>
            <a:pPr algn="ctr"/>
            <a:r>
              <a:rPr lang="en-US" sz="2400" dirty="0">
                <a:latin typeface="Adelle Sans" panose="02000503000000020004"/>
              </a:rPr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141120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9" grpId="0"/>
      <p:bldP spid="10" grpId="0"/>
      <p:bldP spid="16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Backup Types – Differential Backup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2D197-E570-4808-A26A-AD7FDDB43A98}"/>
              </a:ext>
            </a:extLst>
          </p:cNvPr>
          <p:cNvSpPr/>
          <p:nvPr/>
        </p:nvSpPr>
        <p:spPr>
          <a:xfrm>
            <a:off x="1742221" y="4720113"/>
            <a:ext cx="762000" cy="7086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F2BCC-169E-454F-8F53-6C2D6C74055B}"/>
              </a:ext>
            </a:extLst>
          </p:cNvPr>
          <p:cNvSpPr/>
          <p:nvPr/>
        </p:nvSpPr>
        <p:spPr>
          <a:xfrm>
            <a:off x="3273139" y="4720113"/>
            <a:ext cx="762000" cy="7086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E7BC7-B61A-4BE7-8B9D-36E6CC77D677}"/>
              </a:ext>
            </a:extLst>
          </p:cNvPr>
          <p:cNvSpPr/>
          <p:nvPr/>
        </p:nvSpPr>
        <p:spPr>
          <a:xfrm>
            <a:off x="3273139" y="3851017"/>
            <a:ext cx="762000" cy="7086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3CD4A-450D-4337-AA63-7893B5CA39A7}"/>
              </a:ext>
            </a:extLst>
          </p:cNvPr>
          <p:cNvSpPr/>
          <p:nvPr/>
        </p:nvSpPr>
        <p:spPr>
          <a:xfrm>
            <a:off x="5002880" y="4708683"/>
            <a:ext cx="762000" cy="7086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4A0F2-CBDB-44EE-BBFF-AF4A1542C058}"/>
              </a:ext>
            </a:extLst>
          </p:cNvPr>
          <p:cNvSpPr/>
          <p:nvPr/>
        </p:nvSpPr>
        <p:spPr>
          <a:xfrm>
            <a:off x="5002880" y="3851017"/>
            <a:ext cx="762000" cy="7086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B9ED54-A591-4CB9-B184-7BD22855A6AA}"/>
              </a:ext>
            </a:extLst>
          </p:cNvPr>
          <p:cNvSpPr/>
          <p:nvPr/>
        </p:nvSpPr>
        <p:spPr>
          <a:xfrm>
            <a:off x="5002880" y="3004781"/>
            <a:ext cx="762000" cy="7086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3BFF7B-5F36-4A80-8D3F-D7CB2AE36EDE}"/>
              </a:ext>
            </a:extLst>
          </p:cNvPr>
          <p:cNvSpPr/>
          <p:nvPr/>
        </p:nvSpPr>
        <p:spPr>
          <a:xfrm>
            <a:off x="6733724" y="4720113"/>
            <a:ext cx="762000" cy="7086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5E0D8B-57FB-4797-89E1-D795850BFB45}"/>
              </a:ext>
            </a:extLst>
          </p:cNvPr>
          <p:cNvSpPr/>
          <p:nvPr/>
        </p:nvSpPr>
        <p:spPr>
          <a:xfrm>
            <a:off x="6733724" y="3862447"/>
            <a:ext cx="762000" cy="7086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7A0DFB-E2EB-4203-8567-D6023EF7C605}"/>
              </a:ext>
            </a:extLst>
          </p:cNvPr>
          <p:cNvSpPr/>
          <p:nvPr/>
        </p:nvSpPr>
        <p:spPr>
          <a:xfrm>
            <a:off x="6733724" y="3004781"/>
            <a:ext cx="762000" cy="7086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E8565-EA99-4A41-918E-623CA4EC7F63}"/>
              </a:ext>
            </a:extLst>
          </p:cNvPr>
          <p:cNvSpPr/>
          <p:nvPr/>
        </p:nvSpPr>
        <p:spPr>
          <a:xfrm>
            <a:off x="6733724" y="2149644"/>
            <a:ext cx="762000" cy="708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5E32C-5F5C-4AFE-9F67-558EFE65B1AD}"/>
              </a:ext>
            </a:extLst>
          </p:cNvPr>
          <p:cNvSpPr/>
          <p:nvPr/>
        </p:nvSpPr>
        <p:spPr>
          <a:xfrm>
            <a:off x="8350135" y="4708683"/>
            <a:ext cx="762000" cy="7086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B28FE7-178F-4913-8D91-20045BA3D7E5}"/>
              </a:ext>
            </a:extLst>
          </p:cNvPr>
          <p:cNvSpPr/>
          <p:nvPr/>
        </p:nvSpPr>
        <p:spPr>
          <a:xfrm>
            <a:off x="8350135" y="3851017"/>
            <a:ext cx="762000" cy="7086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E4F649-B42B-4A39-BB64-5A3CCCA0AC64}"/>
              </a:ext>
            </a:extLst>
          </p:cNvPr>
          <p:cNvSpPr/>
          <p:nvPr/>
        </p:nvSpPr>
        <p:spPr>
          <a:xfrm>
            <a:off x="8350135" y="2993351"/>
            <a:ext cx="762000" cy="7086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E0C58-2F47-435C-A84D-F99FBF53524A}"/>
              </a:ext>
            </a:extLst>
          </p:cNvPr>
          <p:cNvSpPr/>
          <p:nvPr/>
        </p:nvSpPr>
        <p:spPr>
          <a:xfrm>
            <a:off x="8350135" y="2138214"/>
            <a:ext cx="762000" cy="708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85569A-8383-429A-8C82-1256342BE876}"/>
              </a:ext>
            </a:extLst>
          </p:cNvPr>
          <p:cNvSpPr/>
          <p:nvPr/>
        </p:nvSpPr>
        <p:spPr>
          <a:xfrm>
            <a:off x="8350135" y="1280548"/>
            <a:ext cx="762000" cy="7086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35E55-7179-4E85-855C-FF76DE38E265}"/>
              </a:ext>
            </a:extLst>
          </p:cNvPr>
          <p:cNvSpPr/>
          <p:nvPr/>
        </p:nvSpPr>
        <p:spPr>
          <a:xfrm>
            <a:off x="10043160" y="1280548"/>
            <a:ext cx="762000" cy="4136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DAB5C-2E0D-47C6-9110-F5C1A4EA2009}"/>
              </a:ext>
            </a:extLst>
          </p:cNvPr>
          <p:cNvSpPr txBox="1"/>
          <p:nvPr/>
        </p:nvSpPr>
        <p:spPr>
          <a:xfrm>
            <a:off x="1515971" y="5717370"/>
            <a:ext cx="121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Monday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A11204-36D8-440C-9F44-A07EC0F4C431}"/>
              </a:ext>
            </a:extLst>
          </p:cNvPr>
          <p:cNvSpPr txBox="1"/>
          <p:nvPr/>
        </p:nvSpPr>
        <p:spPr>
          <a:xfrm>
            <a:off x="3046889" y="5717370"/>
            <a:ext cx="119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Tuesday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AD9DA-F640-44D2-9150-5B4F2DB1ECFF}"/>
              </a:ext>
            </a:extLst>
          </p:cNvPr>
          <p:cNvSpPr txBox="1"/>
          <p:nvPr/>
        </p:nvSpPr>
        <p:spPr>
          <a:xfrm>
            <a:off x="4562661" y="5717369"/>
            <a:ext cx="164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Wednesday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EBA455-5028-4154-BC4E-067AD2863CAE}"/>
              </a:ext>
            </a:extLst>
          </p:cNvPr>
          <p:cNvSpPr txBox="1"/>
          <p:nvPr/>
        </p:nvSpPr>
        <p:spPr>
          <a:xfrm>
            <a:off x="6452395" y="5717368"/>
            <a:ext cx="132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Thursday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12849-3BFC-4DA6-B180-B073953EB4FE}"/>
              </a:ext>
            </a:extLst>
          </p:cNvPr>
          <p:cNvSpPr txBox="1"/>
          <p:nvPr/>
        </p:nvSpPr>
        <p:spPr>
          <a:xfrm>
            <a:off x="8257736" y="5717367"/>
            <a:ext cx="94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Friday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102E90-A0CC-4285-8E57-905AD499C34B}"/>
              </a:ext>
            </a:extLst>
          </p:cNvPr>
          <p:cNvSpPr txBox="1"/>
          <p:nvPr/>
        </p:nvSpPr>
        <p:spPr>
          <a:xfrm>
            <a:off x="9987167" y="5577452"/>
            <a:ext cx="894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delle Sans" panose="02000503000000020004"/>
              </a:rPr>
              <a:t>Prior</a:t>
            </a:r>
          </a:p>
          <a:p>
            <a:pPr algn="ctr"/>
            <a:r>
              <a:rPr lang="en-US" sz="2400" dirty="0">
                <a:latin typeface="Adelle Sans" panose="02000503000000020004"/>
              </a:rPr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28111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Backup Types – Incremental Backup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259302-B4E7-49AB-B65C-41D2A88F3F79}"/>
              </a:ext>
            </a:extLst>
          </p:cNvPr>
          <p:cNvSpPr/>
          <p:nvPr/>
        </p:nvSpPr>
        <p:spPr>
          <a:xfrm>
            <a:off x="1742221" y="4809052"/>
            <a:ext cx="762000" cy="7086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B8336-4758-4645-BB2C-7CB82905BC1F}"/>
              </a:ext>
            </a:extLst>
          </p:cNvPr>
          <p:cNvSpPr/>
          <p:nvPr/>
        </p:nvSpPr>
        <p:spPr>
          <a:xfrm>
            <a:off x="3265049" y="3962816"/>
            <a:ext cx="762000" cy="7086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A353A-249A-402C-B72D-34F0F233BE92}"/>
              </a:ext>
            </a:extLst>
          </p:cNvPr>
          <p:cNvSpPr/>
          <p:nvPr/>
        </p:nvSpPr>
        <p:spPr>
          <a:xfrm>
            <a:off x="5002879" y="3074670"/>
            <a:ext cx="762000" cy="7086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40B911-04A4-4208-94AD-034497ABA160}"/>
              </a:ext>
            </a:extLst>
          </p:cNvPr>
          <p:cNvSpPr/>
          <p:nvPr/>
        </p:nvSpPr>
        <p:spPr>
          <a:xfrm>
            <a:off x="6671938" y="2285330"/>
            <a:ext cx="762000" cy="708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35326-5453-4255-A5A7-93985A59E67F}"/>
              </a:ext>
            </a:extLst>
          </p:cNvPr>
          <p:cNvSpPr/>
          <p:nvPr/>
        </p:nvSpPr>
        <p:spPr>
          <a:xfrm>
            <a:off x="8350135" y="1529923"/>
            <a:ext cx="762000" cy="7086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A0289-F563-4F7D-8CB9-40B2D6955E24}"/>
              </a:ext>
            </a:extLst>
          </p:cNvPr>
          <p:cNvSpPr/>
          <p:nvPr/>
        </p:nvSpPr>
        <p:spPr>
          <a:xfrm>
            <a:off x="10119899" y="1440657"/>
            <a:ext cx="762000" cy="4136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ACB59-CE6E-4BC3-90E0-7099438D4116}"/>
              </a:ext>
            </a:extLst>
          </p:cNvPr>
          <p:cNvSpPr txBox="1"/>
          <p:nvPr/>
        </p:nvSpPr>
        <p:spPr>
          <a:xfrm>
            <a:off x="1515971" y="5717370"/>
            <a:ext cx="121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Monday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9ACB4F-B452-42C7-A432-CC0E32C890F1}"/>
              </a:ext>
            </a:extLst>
          </p:cNvPr>
          <p:cNvSpPr txBox="1"/>
          <p:nvPr/>
        </p:nvSpPr>
        <p:spPr>
          <a:xfrm>
            <a:off x="3046889" y="5717370"/>
            <a:ext cx="119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Tuesday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E7C46-4D47-4637-A8B6-2FD03D78AC16}"/>
              </a:ext>
            </a:extLst>
          </p:cNvPr>
          <p:cNvSpPr txBox="1"/>
          <p:nvPr/>
        </p:nvSpPr>
        <p:spPr>
          <a:xfrm>
            <a:off x="4562661" y="5717369"/>
            <a:ext cx="164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Wednesday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4C3DC-CC0C-4A33-B411-55B3983EF7BB}"/>
              </a:ext>
            </a:extLst>
          </p:cNvPr>
          <p:cNvSpPr txBox="1"/>
          <p:nvPr/>
        </p:nvSpPr>
        <p:spPr>
          <a:xfrm>
            <a:off x="6452395" y="5717368"/>
            <a:ext cx="132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Thursday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35D3C-797C-4177-BE6A-48AFB62016EC}"/>
              </a:ext>
            </a:extLst>
          </p:cNvPr>
          <p:cNvSpPr txBox="1"/>
          <p:nvPr/>
        </p:nvSpPr>
        <p:spPr>
          <a:xfrm>
            <a:off x="8257736" y="5717367"/>
            <a:ext cx="94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Friday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E68EB-8F52-485B-99FC-7A9F1EADC812}"/>
              </a:ext>
            </a:extLst>
          </p:cNvPr>
          <p:cNvSpPr txBox="1"/>
          <p:nvPr/>
        </p:nvSpPr>
        <p:spPr>
          <a:xfrm>
            <a:off x="9987167" y="5577452"/>
            <a:ext cx="894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delle Sans" panose="02000503000000020004"/>
              </a:rPr>
              <a:t>Prior</a:t>
            </a:r>
          </a:p>
          <a:p>
            <a:pPr algn="ctr"/>
            <a:r>
              <a:rPr lang="en-US" sz="2400" dirty="0">
                <a:latin typeface="Adelle Sans" panose="02000503000000020004"/>
              </a:rPr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9129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Backup Types Considerations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DBD8249-27D2-4FA5-AC38-91AF8AE7E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0774"/>
              </p:ext>
            </p:extLst>
          </p:nvPr>
        </p:nvGraphicFramePr>
        <p:xfrm>
          <a:off x="2214880" y="2172884"/>
          <a:ext cx="8128000" cy="31817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5280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18119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22006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3571732"/>
                    </a:ext>
                  </a:extLst>
                </a:gridCol>
              </a:tblGrid>
              <a:tr h="63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Incremental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66586"/>
                  </a:ext>
                </a:extLst>
              </a:tr>
              <a:tr h="63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Backup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87418"/>
                  </a:ext>
                </a:extLst>
              </a:tr>
              <a:tr h="63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37972"/>
                  </a:ext>
                </a:extLst>
              </a:tr>
              <a:tr h="63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Clears archive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25405"/>
                  </a:ext>
                </a:extLst>
              </a:tr>
              <a:tr h="63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Uses archive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505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CB40A3A-6EDE-4FA0-B293-F79E3441E672}"/>
              </a:ext>
            </a:extLst>
          </p:cNvPr>
          <p:cNvSpPr/>
          <p:nvPr/>
        </p:nvSpPr>
        <p:spPr>
          <a:xfrm>
            <a:off x="2214880" y="2755557"/>
            <a:ext cx="8128000" cy="67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D573DC-F959-435E-8D95-9E209DAAA232}"/>
              </a:ext>
            </a:extLst>
          </p:cNvPr>
          <p:cNvSpPr/>
          <p:nvPr/>
        </p:nvSpPr>
        <p:spPr>
          <a:xfrm>
            <a:off x="2214880" y="3429000"/>
            <a:ext cx="8128000" cy="67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52C7F-5BD2-4938-9D91-4CCC3035DFC2}"/>
              </a:ext>
            </a:extLst>
          </p:cNvPr>
          <p:cNvSpPr/>
          <p:nvPr/>
        </p:nvSpPr>
        <p:spPr>
          <a:xfrm>
            <a:off x="2214880" y="4102443"/>
            <a:ext cx="8128000" cy="67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B8F5C-26F7-46E7-9183-6DACDC161D68}"/>
              </a:ext>
            </a:extLst>
          </p:cNvPr>
          <p:cNvSpPr/>
          <p:nvPr/>
        </p:nvSpPr>
        <p:spPr>
          <a:xfrm>
            <a:off x="2214880" y="4775886"/>
            <a:ext cx="8128000" cy="67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Backup Locations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DBD8249-27D2-4FA5-AC38-91AF8AE7E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29451"/>
              </p:ext>
            </p:extLst>
          </p:nvPr>
        </p:nvGraphicFramePr>
        <p:xfrm>
          <a:off x="1569308" y="2172884"/>
          <a:ext cx="9527060" cy="2556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1765">
                  <a:extLst>
                    <a:ext uri="{9D8B030D-6E8A-4147-A177-3AD203B41FA5}">
                      <a16:colId xmlns:a16="http://schemas.microsoft.com/office/drawing/2014/main" val="305280377"/>
                    </a:ext>
                  </a:extLst>
                </a:gridCol>
                <a:gridCol w="2731401">
                  <a:extLst>
                    <a:ext uri="{9D8B030D-6E8A-4147-A177-3AD203B41FA5}">
                      <a16:colId xmlns:a16="http://schemas.microsoft.com/office/drawing/2014/main" val="1971811905"/>
                    </a:ext>
                  </a:extLst>
                </a:gridCol>
                <a:gridCol w="2032129">
                  <a:extLst>
                    <a:ext uri="{9D8B030D-6E8A-4147-A177-3AD203B41FA5}">
                      <a16:colId xmlns:a16="http://schemas.microsoft.com/office/drawing/2014/main" val="1482200637"/>
                    </a:ext>
                  </a:extLst>
                </a:gridCol>
                <a:gridCol w="2381765">
                  <a:extLst>
                    <a:ext uri="{9D8B030D-6E8A-4147-A177-3AD203B41FA5}">
                      <a16:colId xmlns:a16="http://schemas.microsoft.com/office/drawing/2014/main" val="1963571732"/>
                    </a:ext>
                  </a:extLst>
                </a:gridCol>
              </a:tblGrid>
              <a:tr h="63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Tape/Disk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66586"/>
                  </a:ext>
                </a:extLst>
              </a:tr>
              <a:tr h="63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 rotation</a:t>
                      </a:r>
                    </a:p>
                    <a:p>
                      <a:pPr algn="ctr"/>
                      <a:r>
                        <a:rPr lang="en-US" dirty="0"/>
                        <a:t>Require preservation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 dedicated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87418"/>
                  </a:ext>
                </a:extLst>
              </a:tr>
              <a:tr h="63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On-site/Off-site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Geographical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37972"/>
                  </a:ext>
                </a:extLst>
              </a:tr>
              <a:tr h="63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Tape = dedicated hardware</a:t>
                      </a:r>
                    </a:p>
                    <a:p>
                      <a:pPr algn="ctr"/>
                      <a:r>
                        <a:rPr lang="en-US" dirty="0"/>
                        <a:t>Disk = NAS/SAN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Off-site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Third-party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254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CB40A3A-6EDE-4FA0-B293-F79E3441E672}"/>
              </a:ext>
            </a:extLst>
          </p:cNvPr>
          <p:cNvSpPr/>
          <p:nvPr/>
        </p:nvSpPr>
        <p:spPr>
          <a:xfrm>
            <a:off x="1569308" y="2777738"/>
            <a:ext cx="9527060" cy="67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98F38D-0571-4F34-A4FA-A328DF6184A4}"/>
              </a:ext>
            </a:extLst>
          </p:cNvPr>
          <p:cNvSpPr/>
          <p:nvPr/>
        </p:nvSpPr>
        <p:spPr>
          <a:xfrm>
            <a:off x="1569308" y="3451181"/>
            <a:ext cx="9527060" cy="67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20B21-1ECD-4CF2-B771-2A846D2D718D}"/>
              </a:ext>
            </a:extLst>
          </p:cNvPr>
          <p:cNvSpPr/>
          <p:nvPr/>
        </p:nvSpPr>
        <p:spPr>
          <a:xfrm>
            <a:off x="1569308" y="4021742"/>
            <a:ext cx="9527060" cy="67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Images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758378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Bit-by-bit copy</a:t>
            </a:r>
          </a:p>
          <a:p>
            <a:r>
              <a:rPr lang="en-US" sz="3400" dirty="0"/>
              <a:t>Operating system</a:t>
            </a:r>
          </a:p>
          <a:p>
            <a:r>
              <a:rPr lang="en-US" sz="3400" dirty="0"/>
              <a:t>Applications</a:t>
            </a:r>
          </a:p>
          <a:p>
            <a:r>
              <a:rPr lang="en-US" sz="3400" dirty="0"/>
              <a:t>Configurations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4F7EAD3-11AF-4BAE-B97B-1DD206A1B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64382" y="1233538"/>
            <a:ext cx="2481189" cy="1860892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10E50024-5ABC-4E1C-BBB8-C3747D789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25498" y="1279926"/>
            <a:ext cx="1121186" cy="112118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8320F6-4091-41BB-936A-E8CDE40BFD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47695" y="1279926"/>
            <a:ext cx="1085927" cy="1266504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F33534-F36F-40E5-B1E4-6E46D67061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96792" y="2754792"/>
            <a:ext cx="2699783" cy="2270722"/>
          </a:xfrm>
          <a:prstGeom prst="rect">
            <a:avLst/>
          </a:prstGeom>
        </p:spPr>
      </p:pic>
      <p:pic>
        <p:nvPicPr>
          <p:cNvPr id="15" name="Picture 14" descr="A pile of gears&#10;&#10;Description automatically generated with low confidence">
            <a:extLst>
              <a:ext uri="{FF2B5EF4-FFF2-40B4-BE49-F238E27FC236}">
                <a16:creationId xmlns:a16="http://schemas.microsoft.com/office/drawing/2014/main" id="{576BF987-7AB2-496B-980E-24AC4C0E5A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817175" y="4049382"/>
            <a:ext cx="2928396" cy="195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Snapshots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Point-in-time copy</a:t>
            </a:r>
          </a:p>
          <a:p>
            <a:r>
              <a:rPr lang="en-US" sz="3600" dirty="0"/>
              <a:t>Virtual machines</a:t>
            </a:r>
          </a:p>
          <a:p>
            <a:r>
              <a:rPr lang="en-US" sz="3600" dirty="0"/>
              <a:t>Reverting to known state</a:t>
            </a:r>
            <a:endParaRPr lang="en-US" sz="3400" dirty="0"/>
          </a:p>
        </p:txBody>
      </p:sp>
      <p:pic>
        <p:nvPicPr>
          <p:cNvPr id="5" name="Picture 4" descr="A pile of gears&#10;&#10;Description automatically generated with low confidence">
            <a:extLst>
              <a:ext uri="{FF2B5EF4-FFF2-40B4-BE49-F238E27FC236}">
                <a16:creationId xmlns:a16="http://schemas.microsoft.com/office/drawing/2014/main" id="{E9BA777D-82C8-4140-A130-BE2149F2B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11521" y="3869763"/>
            <a:ext cx="2851950" cy="190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D30B1F-2DD7-4346-9CA1-CE46BC58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834" y="2334325"/>
            <a:ext cx="2155687" cy="2200754"/>
          </a:xfrm>
          <a:prstGeom prst="rect">
            <a:avLst/>
          </a:prstGeom>
        </p:spPr>
      </p:pic>
      <p:pic>
        <p:nvPicPr>
          <p:cNvPr id="8" name="Picture 7" descr="A picture containing text, clock, white&#10;&#10;Description automatically generated">
            <a:extLst>
              <a:ext uri="{FF2B5EF4-FFF2-40B4-BE49-F238E27FC236}">
                <a16:creationId xmlns:a16="http://schemas.microsoft.com/office/drawing/2014/main" id="{7CC4789A-9692-4BB7-BB13-738B3B007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05447" y="1007983"/>
            <a:ext cx="2209351" cy="22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61D144-1D9F-4F96-B4A5-21840260E4F0}"/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3784</TotalTime>
  <Words>146</Words>
  <Application>Microsoft Office PowerPoint</Application>
  <PresentationFormat>Widescreen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Backup Types</vt:lpstr>
      <vt:lpstr>Backup Types – Full Backup</vt:lpstr>
      <vt:lpstr>Backup Types – Differential Backup</vt:lpstr>
      <vt:lpstr>Backup Types – Incremental Backup</vt:lpstr>
      <vt:lpstr>Backup Types Considerations</vt:lpstr>
      <vt:lpstr>Backup Locations</vt:lpstr>
      <vt:lpstr>Images</vt:lpstr>
      <vt:lpstr>Snapshots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270</cp:revision>
  <dcterms:created xsi:type="dcterms:W3CDTF">2019-03-13T18:02:49Z</dcterms:created>
  <dcterms:modified xsi:type="dcterms:W3CDTF">2021-01-19T16:38:37Z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