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25" r:id="rId6"/>
    <p:sldId id="319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5"/>
            <p14:sldId id="319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62933" autoAdjust="0"/>
  </p:normalViewPr>
  <p:slideViewPr>
    <p:cSldViewPr snapToGrid="0" snapToObjects="1">
      <p:cViewPr varScale="1">
        <p:scale>
          <a:sx n="41" d="100"/>
          <a:sy n="41" d="100"/>
        </p:scale>
        <p:origin x="193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2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Security Information Management (SIM)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involves 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 Log aggregation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 Collecting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 Normalizing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 Analyzing log data </a:t>
            </a:r>
          </a:p>
          <a:p>
            <a:pPr algn="l">
              <a:buFont typeface="+mj-lt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Data inputs across your network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,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Firewalls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Servers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Anti-malware software.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Syslog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Example Splunk Connectors</a:t>
            </a:r>
          </a:p>
          <a:p>
            <a:pPr marL="0" indent="0" algn="l">
              <a:buFont typeface="+mj-lt"/>
              <a:buNone/>
            </a:pP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marL="0" indent="0" algn="l">
              <a:buFont typeface="+mj-lt"/>
              <a:buNone/>
            </a:pPr>
            <a:r>
              <a:rPr lang="en-US" dirty="0"/>
              <a:t>https://www.splunk.com/en_us/platform.html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Roboto"/>
              </a:rPr>
              <a:t>Security Event Management (SEM)</a:t>
            </a: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 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involves event data for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Real-time threat analysis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Visualization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Incident response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Threat intel features to flag activities</a:t>
            </a:r>
          </a:p>
          <a:p>
            <a:pPr marL="685800" lvl="1" indent="-228600" algn="l">
              <a:buFont typeface="+mj-lt"/>
              <a:buAutoNum type="alphaL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Threat feeds, advisories, bulletins, CVEs and CVSS</a:t>
            </a:r>
          </a:p>
          <a:p>
            <a:pPr marL="685800" lvl="1" indent="-228600" algn="l">
              <a:buFont typeface="+mj-lt"/>
              <a:buAutoNum type="alphaL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Like suspicious authentications</a:t>
            </a:r>
          </a:p>
          <a:p>
            <a:pPr marL="685800" lvl="1" indent="-228600" algn="l">
              <a:buFont typeface="+mj-lt"/>
              <a:buAutoNum type="alphaL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Logins based on up-to-date lists of known bad actors.</a:t>
            </a:r>
          </a:p>
          <a:p>
            <a:pPr marL="685800" lvl="1" indent="-228600" algn="l">
              <a:buFont typeface="+mj-lt"/>
              <a:buAutoNum type="alphaLcPeriod"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Incorporates 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User and Entity Behavior Analytics, Sentiment Analysis insider threats) not just anomaly-based detection </a:t>
            </a:r>
          </a:p>
          <a:p>
            <a:pPr marL="685800" lvl="1" indent="-228600" algn="l">
              <a:buFont typeface="+mj-lt"/>
              <a:buAutoNum type="alphaLcPeriod"/>
            </a:pP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sentiment analysis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example may be performed on Twitter to determine overall opinion on a particular trending topic.</a:t>
            </a:r>
            <a:endParaRPr lang="en-US" b="0" i="0" dirty="0">
              <a:solidFill>
                <a:srgbClr val="444444"/>
              </a:solidFill>
              <a:effectLst/>
              <a:latin typeface="Roboto"/>
            </a:endParaRP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https://www.solarwinds.com/security-event-manager/siem-tools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Security Orchestration </a:t>
            </a:r>
          </a:p>
          <a:p>
            <a:pPr algn="l">
              <a:buFont typeface="+mj-lt"/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Roboto"/>
              </a:rPr>
              <a:t>https://swimlane.com/platform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5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xygen480-devices-computer.svg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www.pngall.com/database-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://www.pngall.com/virus-png" TargetMode="External"/><Relationship Id="rId4" Type="http://schemas.openxmlformats.org/officeDocument/2006/relationships/hyperlink" Target="https://pixabay.com/en/firewall-computer-internet-network-156010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pixabay.com/en/sign-caution-warning-danger-safety-304093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sign-caution-warning-danger-safety-304093/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12" Type="http://schemas.openxmlformats.org/officeDocument/2006/relationships/hyperlink" Target="https://commons.wikimedia.org/wiki/File:Bulletin_Board_with_notes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unixmen.com/list-free-open-source-monitoring-system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5.jp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www.liturgytools.net/2016/11/pictures-1st-sunday-advent-year-a-walk-in-the-light-swords-into-ploughshares.html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www.iconfinder.com/icons/106195/advice_ic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Security Information and Event Management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2DCBB76-EE67-48FD-945F-110B48F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Immense amount of data</a:t>
            </a:r>
          </a:p>
          <a:p>
            <a:r>
              <a:rPr lang="en-US" sz="3400" dirty="0"/>
              <a:t>Firewalls, IDS, IPS solutions</a:t>
            </a:r>
          </a:p>
          <a:p>
            <a:r>
              <a:rPr lang="en-US" sz="3400" dirty="0"/>
              <a:t>Log, aggregate, normalize, review</a:t>
            </a:r>
          </a:p>
          <a:p>
            <a:r>
              <a:rPr lang="en-US" sz="3400" dirty="0"/>
              <a:t>Components</a:t>
            </a:r>
          </a:p>
          <a:p>
            <a:pPr lvl="1"/>
            <a:r>
              <a:rPr lang="en-US" sz="3200" dirty="0"/>
              <a:t> Security Information Management</a:t>
            </a:r>
          </a:p>
          <a:p>
            <a:pPr lvl="1"/>
            <a:r>
              <a:rPr lang="en-US" sz="3200" dirty="0"/>
              <a:t> Security Event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8804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Security Information Event Management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2DCBB76-EE67-48FD-945F-110B48F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Security Information Management(SIM)</a:t>
            </a:r>
          </a:p>
        </p:txBody>
      </p:sp>
      <p:pic>
        <p:nvPicPr>
          <p:cNvPr id="29" name="Picture 2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CEB2042-EAE0-4F35-943B-451912D28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15107" y="1158297"/>
            <a:ext cx="3074462" cy="1537231"/>
          </a:xfrm>
          <a:prstGeom prst="rect">
            <a:avLst/>
          </a:prstGeom>
        </p:spPr>
      </p:pic>
      <p:pic>
        <p:nvPicPr>
          <p:cNvPr id="31" name="Picture 30" descr="A picture containing indoor&#10;&#10;Description automatically generated">
            <a:extLst>
              <a:ext uri="{FF2B5EF4-FFF2-40B4-BE49-F238E27FC236}">
                <a16:creationId xmlns:a16="http://schemas.microsoft.com/office/drawing/2014/main" id="{07021089-6F2B-4670-B3EF-FD4DF7651F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93121" y="2386524"/>
            <a:ext cx="1718434" cy="1718434"/>
          </a:xfrm>
          <a:prstGeom prst="rect">
            <a:avLst/>
          </a:prstGeom>
        </p:spPr>
      </p:pic>
      <p:pic>
        <p:nvPicPr>
          <p:cNvPr id="34" name="Picture 33" descr="A picture containing text, monitor, electronics, indoor&#10;&#10;Description automatically generated">
            <a:extLst>
              <a:ext uri="{FF2B5EF4-FFF2-40B4-BE49-F238E27FC236}">
                <a16:creationId xmlns:a16="http://schemas.microsoft.com/office/drawing/2014/main" id="{1229C01F-4482-4068-B8D1-6091737E4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25137" y="4048441"/>
            <a:ext cx="2286418" cy="2286418"/>
          </a:xfrm>
          <a:prstGeom prst="rect">
            <a:avLst/>
          </a:prstGeom>
        </p:spPr>
      </p:pic>
      <p:pic>
        <p:nvPicPr>
          <p:cNvPr id="6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036F6BF-AFE3-4DD4-9F94-1033E48044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96569" y="4337222"/>
            <a:ext cx="1466888" cy="1120649"/>
          </a:xfrm>
          <a:prstGeom prst="rect">
            <a:avLst/>
          </a:prstGeom>
        </p:spPr>
      </p:pic>
      <p:pic>
        <p:nvPicPr>
          <p:cNvPr id="10" name="Picture 9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C1EC9196-FCA5-4077-963E-B68F6C1160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632687" y="2961100"/>
            <a:ext cx="1466888" cy="1625361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722C4F2-11BD-47E7-976D-C9A9C22619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28444" y="5043936"/>
            <a:ext cx="757160" cy="66726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F7ECFA9-5173-4BAA-8EDA-3E35937C6B29}"/>
              </a:ext>
            </a:extLst>
          </p:cNvPr>
          <p:cNvCxnSpPr>
            <a:cxnSpLocks/>
          </p:cNvCxnSpPr>
          <p:nvPr/>
        </p:nvCxnSpPr>
        <p:spPr>
          <a:xfrm flipV="1">
            <a:off x="5548184" y="3476919"/>
            <a:ext cx="2905930" cy="2258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073A78-5662-4F1C-AE2C-9441CFF4F9AB}"/>
              </a:ext>
            </a:extLst>
          </p:cNvPr>
          <p:cNvCxnSpPr>
            <a:cxnSpLocks/>
          </p:cNvCxnSpPr>
          <p:nvPr/>
        </p:nvCxnSpPr>
        <p:spPr>
          <a:xfrm flipV="1">
            <a:off x="5548184" y="2295705"/>
            <a:ext cx="2566923" cy="96250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3AF5DD-025F-47BE-A449-73946AF5E91A}"/>
              </a:ext>
            </a:extLst>
          </p:cNvPr>
          <p:cNvCxnSpPr>
            <a:cxnSpLocks/>
          </p:cNvCxnSpPr>
          <p:nvPr/>
        </p:nvCxnSpPr>
        <p:spPr>
          <a:xfrm>
            <a:off x="5548184" y="4104958"/>
            <a:ext cx="2471351" cy="79258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1718FD-C619-4FA7-996C-3F855FB8E63E}"/>
              </a:ext>
            </a:extLst>
          </p:cNvPr>
          <p:cNvSpPr txBox="1"/>
          <p:nvPr/>
        </p:nvSpPr>
        <p:spPr>
          <a:xfrm>
            <a:off x="2555457" y="4740276"/>
            <a:ext cx="3363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" panose="02000503000000020004"/>
                <a:cs typeface="Aharoni" panose="02010803020104030203" pitchFamily="2" charset="-79"/>
              </a:rPr>
              <a:t>Collects, stores and aggregates  log data</a:t>
            </a:r>
          </a:p>
        </p:txBody>
      </p:sp>
    </p:spTree>
    <p:extLst>
      <p:ext uri="{BB962C8B-B14F-4D97-AF65-F5344CB8AC3E}">
        <p14:creationId xmlns:p14="http://schemas.microsoft.com/office/powerpoint/2010/main" val="44266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Security Event Management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2DCBB76-EE67-48FD-945F-110B48F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Security Event Management (SEM)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36099BB-BFA1-4A61-905F-3F0B5C7A2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60042" y="1382333"/>
            <a:ext cx="1304538" cy="1304538"/>
          </a:xfrm>
          <a:prstGeom prst="rect">
            <a:avLst/>
          </a:prstGeom>
        </p:spPr>
      </p:pic>
      <p:pic>
        <p:nvPicPr>
          <p:cNvPr id="7" name="Picture 6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78BFA138-2D5B-4701-9FED-3ECD9096B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94773" y="2239932"/>
            <a:ext cx="6714832" cy="33686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34A2D6C-950F-4F34-835B-F9ED083BB4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42025" y="1382332"/>
            <a:ext cx="1480289" cy="1304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DA3852-E718-4632-844B-556AF05097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375099" y="3056213"/>
            <a:ext cx="1304538" cy="1304538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2C3134F-D0F2-4557-8D02-9CB0E13316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930074" y="3203169"/>
            <a:ext cx="1631490" cy="1157581"/>
          </a:xfrm>
          <a:prstGeom prst="rect">
            <a:avLst/>
          </a:prstGeom>
        </p:spPr>
      </p:pic>
      <p:pic>
        <p:nvPicPr>
          <p:cNvPr id="18" name="Picture 17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0F4B125D-682C-4B02-A0D4-49A53EF2A1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27368" y="4581796"/>
            <a:ext cx="1631491" cy="163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Security Orchestration Automation Response</a:t>
            </a:r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A2DCBB76-EE67-48FD-945F-110B48F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SIEM response is a very manual</a:t>
            </a:r>
          </a:p>
          <a:p>
            <a:r>
              <a:rPr lang="en-US" sz="3400" dirty="0"/>
              <a:t>Provides an automated response</a:t>
            </a:r>
          </a:p>
          <a:p>
            <a:r>
              <a:rPr lang="en-US" sz="3400" dirty="0"/>
              <a:t>Streamline the response process</a:t>
            </a:r>
          </a:p>
          <a:p>
            <a:r>
              <a:rPr lang="en-US" sz="3400" dirty="0"/>
              <a:t>Used in conjunction with a SIEM</a:t>
            </a:r>
          </a:p>
        </p:txBody>
      </p:sp>
    </p:spTree>
    <p:extLst>
      <p:ext uri="{BB962C8B-B14F-4D97-AF65-F5344CB8AC3E}">
        <p14:creationId xmlns:p14="http://schemas.microsoft.com/office/powerpoint/2010/main" val="333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0BEF25-AEB0-4021-BFE5-CE52C6ACA201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3305</TotalTime>
  <Words>233</Words>
  <Application>Microsoft Office PowerPoint</Application>
  <PresentationFormat>Widescreen</PresentationFormat>
  <Paragraphs>49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Security Information and Event Management</vt:lpstr>
      <vt:lpstr>Security Information Event Management</vt:lpstr>
      <vt:lpstr>Security Event Management</vt:lpstr>
      <vt:lpstr>Security Orchestration Automation 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246</cp:revision>
  <dcterms:created xsi:type="dcterms:W3CDTF">2019-03-13T18:02:49Z</dcterms:created>
  <dcterms:modified xsi:type="dcterms:W3CDTF">2021-02-04T19:37:38Z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