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0"/>
  </p:notesMasterIdLst>
  <p:sldIdLst>
    <p:sldId id="256" r:id="rId5"/>
    <p:sldId id="319" r:id="rId6"/>
    <p:sldId id="324" r:id="rId7"/>
    <p:sldId id="325" r:id="rId8"/>
    <p:sldId id="32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319"/>
            <p14:sldId id="324"/>
            <p14:sldId id="325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7"/>
    <p:restoredTop sz="77883"/>
  </p:normalViewPr>
  <p:slideViewPr>
    <p:cSldViewPr snapToGrid="0" snapToObjects="1">
      <p:cViewPr varScale="1">
        <p:scale>
          <a:sx n="89" d="100"/>
          <a:sy n="89" d="100"/>
        </p:scale>
        <p:origin x="186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change is a search engines behavior will render the Harvester unreliable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25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change is a search engines behavior will render the Harvester unreliable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6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F43A3E-26F5-4709-B381-D7CB11EB6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Network Recon and Discovery – General Use</a:t>
            </a:r>
            <a:endParaRPr lang="en-US" sz="4000" dirty="0"/>
          </a:p>
        </p:txBody>
      </p:sp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6A182E1C-6656-498E-BD2D-636C8884F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422421"/>
              </p:ext>
            </p:extLst>
          </p:nvPr>
        </p:nvGraphicFramePr>
        <p:xfrm>
          <a:off x="1656678" y="1075765"/>
          <a:ext cx="8659906" cy="52814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9953">
                  <a:extLst>
                    <a:ext uri="{9D8B030D-6E8A-4147-A177-3AD203B41FA5}">
                      <a16:colId xmlns:a16="http://schemas.microsoft.com/office/drawing/2014/main" val="3688089912"/>
                    </a:ext>
                  </a:extLst>
                </a:gridCol>
                <a:gridCol w="4329953">
                  <a:extLst>
                    <a:ext uri="{9D8B030D-6E8A-4147-A177-3AD203B41FA5}">
                      <a16:colId xmlns:a16="http://schemas.microsoft.com/office/drawing/2014/main" val="129298869"/>
                    </a:ext>
                  </a:extLst>
                </a:gridCol>
              </a:tblGrid>
              <a:tr h="90710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748519"/>
                  </a:ext>
                </a:extLst>
              </a:tr>
              <a:tr h="877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End-to-end communication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553637"/>
                  </a:ext>
                </a:extLst>
              </a:tr>
              <a:tr h="877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tracert/traceroute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Route discovery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279779"/>
                  </a:ext>
                </a:extLst>
              </a:tr>
              <a:tr h="86626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Adelle Sans"/>
                        </a:rPr>
                        <a:t>pathping</a:t>
                      </a:r>
                      <a:endParaRPr lang="en-US" sz="2400" dirty="0">
                        <a:latin typeface="Adelle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End-to-end communication, route discovery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09993"/>
                  </a:ext>
                </a:extLst>
              </a:tr>
              <a:tr h="877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Discover and manipulate host routing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860319"/>
                  </a:ext>
                </a:extLst>
              </a:tr>
              <a:tr h="877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ipconfig/ifconfig/</a:t>
                      </a:r>
                      <a:r>
                        <a:rPr lang="en-US" sz="2400" dirty="0" err="1">
                          <a:latin typeface="Adelle Sans"/>
                        </a:rPr>
                        <a:t>ip</a:t>
                      </a:r>
                      <a:endParaRPr lang="en-US" sz="2400" dirty="0">
                        <a:latin typeface="Adelle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IP address discovery, network interface 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14529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2C044FE-7FF6-4AAB-99E7-2138E21B6E7D}"/>
              </a:ext>
            </a:extLst>
          </p:cNvPr>
          <p:cNvSpPr/>
          <p:nvPr/>
        </p:nvSpPr>
        <p:spPr>
          <a:xfrm>
            <a:off x="1656678" y="2000922"/>
            <a:ext cx="8659906" cy="84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9510CF-7A95-4E97-8466-C04BF082A8D7}"/>
              </a:ext>
            </a:extLst>
          </p:cNvPr>
          <p:cNvSpPr/>
          <p:nvPr/>
        </p:nvSpPr>
        <p:spPr>
          <a:xfrm>
            <a:off x="1656678" y="2858706"/>
            <a:ext cx="8659906" cy="925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BD0535-FF64-4B32-A82C-3B5938B0E198}"/>
              </a:ext>
            </a:extLst>
          </p:cNvPr>
          <p:cNvSpPr/>
          <p:nvPr/>
        </p:nvSpPr>
        <p:spPr>
          <a:xfrm>
            <a:off x="1656678" y="3724424"/>
            <a:ext cx="8659906" cy="925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166019-8B21-471F-A86F-71872992BB8F}"/>
              </a:ext>
            </a:extLst>
          </p:cNvPr>
          <p:cNvSpPr/>
          <p:nvPr/>
        </p:nvSpPr>
        <p:spPr>
          <a:xfrm>
            <a:off x="1656678" y="4582210"/>
            <a:ext cx="8659906" cy="925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29FE22-BEF4-46C0-9E62-FF1D40243112}"/>
              </a:ext>
            </a:extLst>
          </p:cNvPr>
          <p:cNvSpPr/>
          <p:nvPr/>
        </p:nvSpPr>
        <p:spPr>
          <a:xfrm>
            <a:off x="1656678" y="5507367"/>
            <a:ext cx="8659906" cy="925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0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F43A3E-26F5-4709-B381-D7CB11EB6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Network Recon and Discovery – General Use</a:t>
            </a:r>
            <a:endParaRPr lang="en-US" sz="4000" dirty="0"/>
          </a:p>
        </p:txBody>
      </p:sp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6A182E1C-6656-498E-BD2D-636C8884F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626064"/>
              </p:ext>
            </p:extLst>
          </p:nvPr>
        </p:nvGraphicFramePr>
        <p:xfrm>
          <a:off x="1656678" y="1075765"/>
          <a:ext cx="8659906" cy="52814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9953">
                  <a:extLst>
                    <a:ext uri="{9D8B030D-6E8A-4147-A177-3AD203B41FA5}">
                      <a16:colId xmlns:a16="http://schemas.microsoft.com/office/drawing/2014/main" val="3688089912"/>
                    </a:ext>
                  </a:extLst>
                </a:gridCol>
                <a:gridCol w="4329953">
                  <a:extLst>
                    <a:ext uri="{9D8B030D-6E8A-4147-A177-3AD203B41FA5}">
                      <a16:colId xmlns:a16="http://schemas.microsoft.com/office/drawing/2014/main" val="129298869"/>
                    </a:ext>
                  </a:extLst>
                </a:gridCol>
              </a:tblGrid>
              <a:tr h="90710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748519"/>
                  </a:ext>
                </a:extLst>
              </a:tr>
              <a:tr h="877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ipconfig/ifconfig/</a:t>
                      </a:r>
                      <a:r>
                        <a:rPr lang="en-US" sz="2400" dirty="0" err="1">
                          <a:latin typeface="Adelle Sans"/>
                        </a:rPr>
                        <a:t>ip</a:t>
                      </a:r>
                      <a:endParaRPr lang="en-US" sz="2400" dirty="0">
                        <a:latin typeface="Adelle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Display  and modify IP address network interface 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553637"/>
                  </a:ext>
                </a:extLst>
              </a:tr>
              <a:tr h="8770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delle Sans"/>
                        </a:rPr>
                        <a:t>route</a:t>
                      </a:r>
                    </a:p>
                    <a:p>
                      <a:pPr algn="ctr"/>
                      <a:endParaRPr lang="en-US" sz="2400" dirty="0">
                        <a:latin typeface="Adelle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Display and modify host routing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279779"/>
                  </a:ext>
                </a:extLst>
              </a:tr>
              <a:tr h="86626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Adelle Sans"/>
                        </a:rPr>
                        <a:t>arp</a:t>
                      </a:r>
                      <a:endParaRPr lang="en-US" sz="2400" dirty="0">
                        <a:latin typeface="Adelle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Display and modify Address Resolution Protocol cache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09993"/>
                  </a:ext>
                </a:extLst>
              </a:tr>
              <a:tr h="877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Adelle Sans"/>
                        </a:rPr>
                        <a:t>nslookup</a:t>
                      </a:r>
                      <a:r>
                        <a:rPr lang="en-US" sz="2400" dirty="0">
                          <a:latin typeface="Adelle Sans"/>
                        </a:rPr>
                        <a:t>/dig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Display and query DNS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860319"/>
                  </a:ext>
                </a:extLst>
              </a:tr>
              <a:tr h="877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netstat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Display active TCP connection, ports and IP addresses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14529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F5A515A-D3B0-432F-AFB1-6B4C3E9F343E}"/>
              </a:ext>
            </a:extLst>
          </p:cNvPr>
          <p:cNvSpPr/>
          <p:nvPr/>
        </p:nvSpPr>
        <p:spPr>
          <a:xfrm>
            <a:off x="1656678" y="2000922"/>
            <a:ext cx="8659906" cy="84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F8CCEC-9926-409F-B363-93CEBD3E60B9}"/>
              </a:ext>
            </a:extLst>
          </p:cNvPr>
          <p:cNvSpPr/>
          <p:nvPr/>
        </p:nvSpPr>
        <p:spPr>
          <a:xfrm>
            <a:off x="1656678" y="2850775"/>
            <a:ext cx="8659906" cy="925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2F32C-747B-4B88-9F31-ABF9A99EEC34}"/>
              </a:ext>
            </a:extLst>
          </p:cNvPr>
          <p:cNvSpPr/>
          <p:nvPr/>
        </p:nvSpPr>
        <p:spPr>
          <a:xfrm>
            <a:off x="1656678" y="3716493"/>
            <a:ext cx="8659906" cy="925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1B3C4C-4802-4B4D-8FCC-C2CE98FAFC88}"/>
              </a:ext>
            </a:extLst>
          </p:cNvPr>
          <p:cNvSpPr/>
          <p:nvPr/>
        </p:nvSpPr>
        <p:spPr>
          <a:xfrm>
            <a:off x="1656678" y="4582210"/>
            <a:ext cx="8659906" cy="925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89224E-2CC0-48E4-B235-9A3C9DB312CB}"/>
              </a:ext>
            </a:extLst>
          </p:cNvPr>
          <p:cNvSpPr/>
          <p:nvPr/>
        </p:nvSpPr>
        <p:spPr>
          <a:xfrm>
            <a:off x="1656678" y="5507367"/>
            <a:ext cx="8659906" cy="925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9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F43A3E-26F5-4709-B381-D7CB11EB6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Network Recon, Discovery, Data Gathering</a:t>
            </a:r>
            <a:endParaRPr lang="en-US" sz="4000" dirty="0"/>
          </a:p>
        </p:txBody>
      </p:sp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6A182E1C-6656-498E-BD2D-636C8884F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166722"/>
              </p:ext>
            </p:extLst>
          </p:nvPr>
        </p:nvGraphicFramePr>
        <p:xfrm>
          <a:off x="1656678" y="1075765"/>
          <a:ext cx="8659906" cy="52814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9953">
                  <a:extLst>
                    <a:ext uri="{9D8B030D-6E8A-4147-A177-3AD203B41FA5}">
                      <a16:colId xmlns:a16="http://schemas.microsoft.com/office/drawing/2014/main" val="3688089912"/>
                    </a:ext>
                  </a:extLst>
                </a:gridCol>
                <a:gridCol w="4329953">
                  <a:extLst>
                    <a:ext uri="{9D8B030D-6E8A-4147-A177-3AD203B41FA5}">
                      <a16:colId xmlns:a16="http://schemas.microsoft.com/office/drawing/2014/main" val="129298869"/>
                    </a:ext>
                  </a:extLst>
                </a:gridCol>
              </a:tblGrid>
              <a:tr h="90710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delle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748519"/>
                  </a:ext>
                </a:extLst>
              </a:tr>
              <a:tr h="877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Adelle Sans"/>
                        </a:rPr>
                        <a:t>nmap</a:t>
                      </a:r>
                      <a:endParaRPr lang="en-US" sz="2400" dirty="0">
                        <a:latin typeface="Adelle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Port scanning, hosts/services/OS enumeration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553637"/>
                  </a:ext>
                </a:extLst>
              </a:tr>
              <a:tr h="877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Adelle Sans"/>
                        </a:rPr>
                        <a:t>hping</a:t>
                      </a:r>
                      <a:endParaRPr lang="en-US" sz="2400" dirty="0">
                        <a:latin typeface="Adelle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Packet analyzer and assembler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279779"/>
                  </a:ext>
                </a:extLst>
              </a:tr>
              <a:tr h="86626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Adelle Sans"/>
                        </a:rPr>
                        <a:t>scanless</a:t>
                      </a:r>
                      <a:endParaRPr lang="en-US" sz="2400" dirty="0">
                        <a:latin typeface="Adelle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Anonymous website port scanner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09993"/>
                  </a:ext>
                </a:extLst>
              </a:tr>
              <a:tr h="877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The Harvester*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Catalogs e-mail addresses and subdomains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860319"/>
                  </a:ext>
                </a:extLst>
              </a:tr>
              <a:tr h="877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sn1per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Automated scanner, open ports, subdomain hijacking, DNS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14529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77C6E0AB-0D85-4B38-96FC-9B761AFED44F}"/>
              </a:ext>
            </a:extLst>
          </p:cNvPr>
          <p:cNvSpPr/>
          <p:nvPr/>
        </p:nvSpPr>
        <p:spPr>
          <a:xfrm>
            <a:off x="1656678" y="2000922"/>
            <a:ext cx="8659906" cy="84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78F38F-D7C9-4605-89A3-5D720C919E9F}"/>
              </a:ext>
            </a:extLst>
          </p:cNvPr>
          <p:cNvSpPr/>
          <p:nvPr/>
        </p:nvSpPr>
        <p:spPr>
          <a:xfrm>
            <a:off x="1656678" y="2850775"/>
            <a:ext cx="8659906" cy="925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99BD92-B07F-4093-A45B-EFEABB47E5CA}"/>
              </a:ext>
            </a:extLst>
          </p:cNvPr>
          <p:cNvSpPr/>
          <p:nvPr/>
        </p:nvSpPr>
        <p:spPr>
          <a:xfrm>
            <a:off x="1656678" y="3716493"/>
            <a:ext cx="8659906" cy="925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E052D2-BA37-4622-955D-65C0BA2AB4D3}"/>
              </a:ext>
            </a:extLst>
          </p:cNvPr>
          <p:cNvSpPr/>
          <p:nvPr/>
        </p:nvSpPr>
        <p:spPr>
          <a:xfrm>
            <a:off x="1656678" y="4582210"/>
            <a:ext cx="8659906" cy="925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9E9E2-6799-4418-A706-A39C073EA1A3}"/>
              </a:ext>
            </a:extLst>
          </p:cNvPr>
          <p:cNvSpPr/>
          <p:nvPr/>
        </p:nvSpPr>
        <p:spPr>
          <a:xfrm>
            <a:off x="1656678" y="5507367"/>
            <a:ext cx="8659906" cy="925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4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F43A3E-26F5-4709-B381-D7CB11EB6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Network Recon, Discovery, Data Gathering</a:t>
            </a:r>
            <a:endParaRPr lang="en-US" sz="4000" dirty="0"/>
          </a:p>
        </p:txBody>
      </p:sp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6A182E1C-6656-498E-BD2D-636C8884F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341186"/>
              </p:ext>
            </p:extLst>
          </p:nvPr>
        </p:nvGraphicFramePr>
        <p:xfrm>
          <a:off x="1656678" y="1075765"/>
          <a:ext cx="8659906" cy="35607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9953">
                  <a:extLst>
                    <a:ext uri="{9D8B030D-6E8A-4147-A177-3AD203B41FA5}">
                      <a16:colId xmlns:a16="http://schemas.microsoft.com/office/drawing/2014/main" val="3688089912"/>
                    </a:ext>
                  </a:extLst>
                </a:gridCol>
                <a:gridCol w="4329953">
                  <a:extLst>
                    <a:ext uri="{9D8B030D-6E8A-4147-A177-3AD203B41FA5}">
                      <a16:colId xmlns:a16="http://schemas.microsoft.com/office/drawing/2014/main" val="129298869"/>
                    </a:ext>
                  </a:extLst>
                </a:gridCol>
              </a:tblGrid>
              <a:tr h="90710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delle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748519"/>
                  </a:ext>
                </a:extLst>
              </a:tr>
              <a:tr h="877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Adelle Sans"/>
                        </a:rPr>
                        <a:t>DNSEmun</a:t>
                      </a:r>
                      <a:endParaRPr lang="en-US" sz="2400" dirty="0">
                        <a:latin typeface="Adelle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Enumerate DNS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553637"/>
                  </a:ext>
                </a:extLst>
              </a:tr>
              <a:tr h="877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Nessus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Vulnerability scanner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279779"/>
                  </a:ext>
                </a:extLst>
              </a:tr>
              <a:tr h="8996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Cuckoo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Sandbox for malware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09993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E875AD2-5E8B-4423-9B1E-8D466ECE8AA7}"/>
              </a:ext>
            </a:extLst>
          </p:cNvPr>
          <p:cNvSpPr/>
          <p:nvPr/>
        </p:nvSpPr>
        <p:spPr>
          <a:xfrm>
            <a:off x="1656678" y="2000922"/>
            <a:ext cx="8659906" cy="84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B9BFB6-1B19-4513-AACE-C666BACE784D}"/>
              </a:ext>
            </a:extLst>
          </p:cNvPr>
          <p:cNvSpPr/>
          <p:nvPr/>
        </p:nvSpPr>
        <p:spPr>
          <a:xfrm>
            <a:off x="1656678" y="2850775"/>
            <a:ext cx="8659906" cy="925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877AB1-BE01-448B-BE95-71AEBC9C40DA}"/>
              </a:ext>
            </a:extLst>
          </p:cNvPr>
          <p:cNvSpPr/>
          <p:nvPr/>
        </p:nvSpPr>
        <p:spPr>
          <a:xfrm>
            <a:off x="1656678" y="3716493"/>
            <a:ext cx="8659906" cy="925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5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EF21D0-0E68-454B-95BF-0EEC5FB8DDAB}"/>
</file>

<file path=customXml/itemProps2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25f43890-8f97-4037-b6ca-5734ee50196d"/>
    <ds:schemaRef ds:uri="http://purl.org/dc/terms/"/>
    <ds:schemaRef ds:uri="http://purl.org/dc/elements/1.1/"/>
    <ds:schemaRef ds:uri="http://schemas.microsoft.com/office/2006/metadata/properties"/>
    <ds:schemaRef ds:uri="7de64167-ec1d-41c3-9c60-bdac5dd5df1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3079</TotalTime>
  <Words>192</Words>
  <Application>Microsoft Office PowerPoint</Application>
  <PresentationFormat>Widescreen</PresentationFormat>
  <Paragraphs>51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Adelle Sans</vt:lpstr>
      <vt:lpstr>Adelle Sans SemiBold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Network Recon and Discovery – General Use</vt:lpstr>
      <vt:lpstr>Network Recon and Discovery – General Use</vt:lpstr>
      <vt:lpstr>Network Recon, Discovery, Data Gathering</vt:lpstr>
      <vt:lpstr>Network Recon, Discovery, Data Gathering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227</cp:revision>
  <dcterms:created xsi:type="dcterms:W3CDTF">2019-03-13T18:02:49Z</dcterms:created>
  <dcterms:modified xsi:type="dcterms:W3CDTF">2021-02-01T14:59:16Z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