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28" r:id="rId6"/>
    <p:sldId id="329" r:id="rId7"/>
    <p:sldId id="331" r:id="rId8"/>
    <p:sldId id="334" r:id="rId9"/>
    <p:sldId id="33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8"/>
            <p14:sldId id="329"/>
            <p14:sldId id="331"/>
            <p14:sldId id="334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60" autoAdjust="0"/>
    <p:restoredTop sz="49798" autoAdjust="0"/>
  </p:normalViewPr>
  <p:slideViewPr>
    <p:cSldViewPr snapToGrid="0" snapToObjects="1">
      <p:cViewPr varScale="1">
        <p:scale>
          <a:sx n="33" d="100"/>
          <a:sy n="33" d="100"/>
        </p:scale>
        <p:origin x="224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NIST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Tactic is a high-level description of a behavior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 is a more in-depth description of the behavior in the context of a tactic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https://attack.mitre.org/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6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96367"/>
                </a:solidFill>
                <a:effectLst/>
                <a:latin typeface="lato"/>
              </a:rPr>
              <a:t>The name is based on the four interconnected components</a:t>
            </a:r>
          </a:p>
          <a:p>
            <a:r>
              <a:rPr lang="en-US" b="0" i="0" dirty="0">
                <a:solidFill>
                  <a:srgbClr val="596367"/>
                </a:solidFill>
                <a:effectLst/>
                <a:latin typeface="lato"/>
              </a:rPr>
              <a:t>The threat analysis will involve piecing together as much info for the four categories</a:t>
            </a:r>
          </a:p>
          <a:p>
            <a:r>
              <a:rPr lang="en-US" dirty="0"/>
              <a:t>For every </a:t>
            </a:r>
            <a:r>
              <a:rPr lang="en-US" b="1" dirty="0"/>
              <a:t>intrusion event </a:t>
            </a:r>
            <a:r>
              <a:rPr lang="en-US" dirty="0"/>
              <a:t>there exists an </a:t>
            </a:r>
            <a:r>
              <a:rPr lang="en-US" b="1" dirty="0"/>
              <a:t>adversary </a:t>
            </a:r>
            <a:r>
              <a:rPr lang="en-US" dirty="0"/>
              <a:t>taking a step towards an intended goal by using a </a:t>
            </a:r>
            <a:r>
              <a:rPr lang="en-US" b="1" dirty="0"/>
              <a:t>capability </a:t>
            </a:r>
            <a:r>
              <a:rPr lang="en-US" dirty="0"/>
              <a:t>over </a:t>
            </a:r>
            <a:r>
              <a:rPr lang="en-US" b="1" dirty="0"/>
              <a:t>infrastructure</a:t>
            </a:r>
            <a:r>
              <a:rPr lang="en-US" dirty="0"/>
              <a:t> against a </a:t>
            </a:r>
            <a:r>
              <a:rPr lang="en-US" b="1" dirty="0"/>
              <a:t>victim </a:t>
            </a:r>
            <a:r>
              <a:rPr lang="en-US" dirty="0"/>
              <a:t>producing a result.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0" i="0" dirty="0">
                <a:solidFill>
                  <a:srgbClr val="596367"/>
                </a:solidFill>
                <a:effectLst/>
                <a:latin typeface="lato"/>
              </a:rPr>
              <a:t>threat intelligence must understand relationships between adversaries, their target victims, and the capabilities and infrastructure used against those victims.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and stop timestamps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Phase, result, direction (relationships between core features)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Methodology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Ordering events in activity threads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value is not defined but want analysts should determine based on their work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Recon – Research, target selection, vulnerability identification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Weaponization – Creating tools to exploit identified vulnerabilities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 – Weapon is delivered to target (email, thumb drive, website)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Exploitation – Malware is triggered and performs exploitation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Installation – Remote access tool or backdoor installed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and Control (C2) – Persistence has been achieved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 on Objectives – Attacker accomplished their goal (data exfiltration, data destruction/encryption)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people-faces-crowd-29506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Mitre_Corpor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Attack Frameworks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Describe incidents in common</a:t>
            </a:r>
            <a:br>
              <a:rPr lang="en-US" sz="3200" dirty="0"/>
            </a:br>
            <a:r>
              <a:rPr lang="en-US" sz="3200" dirty="0"/>
              <a:t>language</a:t>
            </a:r>
          </a:p>
          <a:p>
            <a:r>
              <a:rPr lang="en-US" sz="3200" dirty="0"/>
              <a:t>Used to understand:</a:t>
            </a:r>
          </a:p>
          <a:p>
            <a:pPr lvl="1"/>
            <a:r>
              <a:rPr lang="en-US" sz="2800" dirty="0"/>
              <a:t> Adversaries</a:t>
            </a:r>
          </a:p>
          <a:p>
            <a:pPr lvl="1"/>
            <a:r>
              <a:rPr lang="en-US" sz="2800" dirty="0"/>
              <a:t> Techniques</a:t>
            </a:r>
          </a:p>
          <a:p>
            <a:pPr lvl="1"/>
            <a:r>
              <a:rPr lang="en-US" sz="2800" dirty="0"/>
              <a:t> Tactics</a:t>
            </a:r>
          </a:p>
          <a:p>
            <a:pPr lvl="1"/>
            <a:r>
              <a:rPr lang="en-US" sz="2800" dirty="0"/>
              <a:t> Detection mechanisms</a:t>
            </a:r>
            <a:endParaRPr lang="en-US" sz="26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 descr="A group of people wearing black hats&#10;&#10;Description automatically generated with low confidence">
            <a:extLst>
              <a:ext uri="{FF2B5EF4-FFF2-40B4-BE49-F238E27FC236}">
                <a16:creationId xmlns:a16="http://schemas.microsoft.com/office/drawing/2014/main" id="{6C8F7F94-5B7E-42A4-9A26-89776F350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92576" y="1196303"/>
            <a:ext cx="3731421" cy="35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Attack Frameworks – MITRE ATT&amp;CK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Adversarial Tactics, Techniques</a:t>
            </a:r>
            <a:br>
              <a:rPr lang="en-US" sz="3200" dirty="0"/>
            </a:br>
            <a:r>
              <a:rPr lang="en-US" sz="3200" dirty="0"/>
              <a:t>&amp; Common Knowledge</a:t>
            </a:r>
          </a:p>
          <a:p>
            <a:r>
              <a:rPr lang="en-US" sz="3200" dirty="0"/>
              <a:t>Identification numbers</a:t>
            </a:r>
          </a:p>
          <a:p>
            <a:r>
              <a:rPr lang="en-US" sz="3200" dirty="0"/>
              <a:t>Tactics</a:t>
            </a:r>
          </a:p>
          <a:p>
            <a:r>
              <a:rPr lang="en-US" sz="3200" dirty="0"/>
              <a:t>Data sources</a:t>
            </a:r>
          </a:p>
          <a:p>
            <a:r>
              <a:rPr lang="en-US" sz="3200" dirty="0"/>
              <a:t>Creation/modification date</a:t>
            </a:r>
            <a:endParaRPr lang="en-US" sz="30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536049-1960-4136-8FD2-0147E0A2D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95189" y="1310556"/>
            <a:ext cx="6119432" cy="25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elle Sans SemiBold" panose="02000503000000020004" pitchFamily="2" charset="0"/>
              </a:rPr>
              <a:t>Attack Frameworks – The Diamond Model of Intrusion Analysis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Emphasis on relationships and characteristics</a:t>
            </a:r>
          </a:p>
          <a:p>
            <a:r>
              <a:rPr lang="en-US" sz="2800" dirty="0"/>
              <a:t>Core Features</a:t>
            </a:r>
          </a:p>
          <a:p>
            <a:pPr lvl="1"/>
            <a:r>
              <a:rPr lang="en-US" sz="2600" dirty="0"/>
              <a:t> Adversary</a:t>
            </a:r>
          </a:p>
          <a:p>
            <a:pPr lvl="1"/>
            <a:r>
              <a:rPr lang="en-US" sz="2600" dirty="0"/>
              <a:t> Victim</a:t>
            </a:r>
          </a:p>
          <a:p>
            <a:pPr lvl="1"/>
            <a:r>
              <a:rPr lang="en-US" sz="2600" dirty="0"/>
              <a:t> Infrastructure</a:t>
            </a:r>
          </a:p>
          <a:p>
            <a:pPr lvl="1"/>
            <a:r>
              <a:rPr lang="en-US" sz="2600" dirty="0"/>
              <a:t> Capabilities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FBE13C04-5050-468C-939D-5403CF3FC2E9}"/>
              </a:ext>
            </a:extLst>
          </p:cNvPr>
          <p:cNvSpPr/>
          <p:nvPr/>
        </p:nvSpPr>
        <p:spPr>
          <a:xfrm>
            <a:off x="6400792" y="2082903"/>
            <a:ext cx="3571539" cy="337790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EFC9B-26F9-4611-877F-1E38E235BAD1}"/>
              </a:ext>
            </a:extLst>
          </p:cNvPr>
          <p:cNvSpPr txBox="1"/>
          <p:nvPr/>
        </p:nvSpPr>
        <p:spPr>
          <a:xfrm>
            <a:off x="3968385" y="3429982"/>
            <a:ext cx="224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 panose="02000503000000020004"/>
              </a:rPr>
              <a:t>Infrastructure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89815-134D-42FD-A176-B7511FDBA674}"/>
              </a:ext>
            </a:extLst>
          </p:cNvPr>
          <p:cNvSpPr txBox="1"/>
          <p:nvPr/>
        </p:nvSpPr>
        <p:spPr>
          <a:xfrm>
            <a:off x="7630960" y="5622584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 panose="02000503000000020004"/>
              </a:rPr>
              <a:t>Victim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C1189-EF59-4F86-AC05-5636ED27C499}"/>
              </a:ext>
            </a:extLst>
          </p:cNvPr>
          <p:cNvSpPr txBox="1"/>
          <p:nvPr/>
        </p:nvSpPr>
        <p:spPr>
          <a:xfrm>
            <a:off x="7367234" y="1478793"/>
            <a:ext cx="1638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 panose="02000503000000020004"/>
              </a:rPr>
              <a:t>Adversary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8B0AD-89A6-471C-B007-50A69C18413B}"/>
              </a:ext>
            </a:extLst>
          </p:cNvPr>
          <p:cNvSpPr txBox="1"/>
          <p:nvPr/>
        </p:nvSpPr>
        <p:spPr>
          <a:xfrm>
            <a:off x="9950937" y="3510243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delle Sans" panose="02000503000000020004"/>
              </a:rPr>
              <a:t>Capabilities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09A7FC-8D01-4692-B470-8FC01CC530A7}"/>
              </a:ext>
            </a:extLst>
          </p:cNvPr>
          <p:cNvCxnSpPr>
            <a:stCxn id="8" idx="1"/>
            <a:endCxn id="2" idx="1"/>
          </p:cNvCxnSpPr>
          <p:nvPr/>
        </p:nvCxnSpPr>
        <p:spPr>
          <a:xfrm flipH="1">
            <a:off x="6400792" y="3771853"/>
            <a:ext cx="355014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8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delle Sans SemiBold" panose="02000503000000020004" pitchFamily="2" charset="0"/>
              </a:rPr>
              <a:t>Attack Frameworks – The Diamond Model of Intrusion Analysis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Meta-features</a:t>
            </a:r>
          </a:p>
          <a:p>
            <a:pPr lvl="1"/>
            <a:r>
              <a:rPr lang="en-US" sz="2600" dirty="0"/>
              <a:t> Timestamps</a:t>
            </a:r>
          </a:p>
          <a:p>
            <a:pPr lvl="1"/>
            <a:r>
              <a:rPr lang="en-US" sz="2600" dirty="0"/>
              <a:t> Result</a:t>
            </a:r>
          </a:p>
          <a:p>
            <a:pPr lvl="1"/>
            <a:r>
              <a:rPr lang="en-US" sz="2600" dirty="0"/>
              <a:t> Direction</a:t>
            </a:r>
          </a:p>
          <a:p>
            <a:pPr lvl="1"/>
            <a:r>
              <a:rPr lang="en-US" sz="2600" dirty="0"/>
              <a:t> Resources</a:t>
            </a:r>
          </a:p>
          <a:p>
            <a:r>
              <a:rPr lang="en-US" sz="2800" dirty="0"/>
              <a:t>Confidence Value</a:t>
            </a:r>
            <a:endParaRPr lang="en-US" sz="2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12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Attack Frameworks – Kill Chain</a:t>
            </a: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E14959C-97CA-4CCC-ADF2-10FBA30F743C}"/>
              </a:ext>
            </a:extLst>
          </p:cNvPr>
          <p:cNvSpPr/>
          <p:nvPr/>
        </p:nvSpPr>
        <p:spPr>
          <a:xfrm>
            <a:off x="311949" y="2485016"/>
            <a:ext cx="1796525" cy="1570617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104AC9A-9FD8-44E8-8F9B-2FA17826E52F}"/>
              </a:ext>
            </a:extLst>
          </p:cNvPr>
          <p:cNvSpPr/>
          <p:nvPr/>
        </p:nvSpPr>
        <p:spPr>
          <a:xfrm>
            <a:off x="1970710" y="2485016"/>
            <a:ext cx="1796525" cy="1570617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D2EC689-8199-4BB8-8F56-A76627A53F12}"/>
              </a:ext>
            </a:extLst>
          </p:cNvPr>
          <p:cNvSpPr/>
          <p:nvPr/>
        </p:nvSpPr>
        <p:spPr>
          <a:xfrm>
            <a:off x="3425070" y="2485998"/>
            <a:ext cx="1796525" cy="157061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DCCB0C9-C007-4F2B-8B65-F3640920A115}"/>
              </a:ext>
            </a:extLst>
          </p:cNvPr>
          <p:cNvSpPr/>
          <p:nvPr/>
        </p:nvSpPr>
        <p:spPr>
          <a:xfrm>
            <a:off x="4933214" y="2485998"/>
            <a:ext cx="1796525" cy="1570617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9DC9BEAE-5F81-4DCC-9769-77E49ADF1FB0}"/>
              </a:ext>
            </a:extLst>
          </p:cNvPr>
          <p:cNvSpPr/>
          <p:nvPr/>
        </p:nvSpPr>
        <p:spPr>
          <a:xfrm>
            <a:off x="6409087" y="2485998"/>
            <a:ext cx="1796525" cy="1570617"/>
          </a:xfrm>
          <a:prstGeom prst="chevr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85887F33-D47E-474E-8ECB-FEAA49D567A3}"/>
              </a:ext>
            </a:extLst>
          </p:cNvPr>
          <p:cNvSpPr/>
          <p:nvPr/>
        </p:nvSpPr>
        <p:spPr>
          <a:xfrm>
            <a:off x="8089361" y="2486980"/>
            <a:ext cx="1796525" cy="1570617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F55BAF9A-E124-4DFF-9008-452ADA26EB1C}"/>
              </a:ext>
            </a:extLst>
          </p:cNvPr>
          <p:cNvSpPr/>
          <p:nvPr/>
        </p:nvSpPr>
        <p:spPr>
          <a:xfrm>
            <a:off x="9866444" y="2467720"/>
            <a:ext cx="1796525" cy="1570617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84209-F735-4041-8864-F1762D0C729E}"/>
              </a:ext>
            </a:extLst>
          </p:cNvPr>
          <p:cNvSpPr txBox="1"/>
          <p:nvPr/>
        </p:nvSpPr>
        <p:spPr>
          <a:xfrm>
            <a:off x="1235670" y="30220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920CE-5519-4856-B311-E3B6D9CFE4BC}"/>
              </a:ext>
            </a:extLst>
          </p:cNvPr>
          <p:cNvSpPr txBox="1"/>
          <p:nvPr/>
        </p:nvSpPr>
        <p:spPr>
          <a:xfrm>
            <a:off x="2871042" y="29907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D98A-57A7-4220-8927-79495EB63BB6}"/>
              </a:ext>
            </a:extLst>
          </p:cNvPr>
          <p:cNvSpPr txBox="1"/>
          <p:nvPr/>
        </p:nvSpPr>
        <p:spPr>
          <a:xfrm>
            <a:off x="4352734" y="29907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A148A-2BDC-4C11-96CD-3F5E69D44CC6}"/>
              </a:ext>
            </a:extLst>
          </p:cNvPr>
          <p:cNvSpPr txBox="1"/>
          <p:nvPr/>
        </p:nvSpPr>
        <p:spPr>
          <a:xfrm>
            <a:off x="5856935" y="29874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11212-969B-47FB-976B-E51D03DF2023}"/>
              </a:ext>
            </a:extLst>
          </p:cNvPr>
          <p:cNvSpPr txBox="1"/>
          <p:nvPr/>
        </p:nvSpPr>
        <p:spPr>
          <a:xfrm>
            <a:off x="7307349" y="299075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9B65A-BE5D-4EC8-9A6E-539DE975057B}"/>
              </a:ext>
            </a:extLst>
          </p:cNvPr>
          <p:cNvSpPr txBox="1"/>
          <p:nvPr/>
        </p:nvSpPr>
        <p:spPr>
          <a:xfrm>
            <a:off x="9037282" y="29767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4A309-1A02-4913-B6BB-E998E2CDF5EC}"/>
              </a:ext>
            </a:extLst>
          </p:cNvPr>
          <p:cNvSpPr txBox="1"/>
          <p:nvPr/>
        </p:nvSpPr>
        <p:spPr>
          <a:xfrm>
            <a:off x="10764706" y="29767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delle Sans" panose="02000503000000020004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AE65A-CF1E-4700-B853-A8382CA82CA3}"/>
              </a:ext>
            </a:extLst>
          </p:cNvPr>
          <p:cNvSpPr txBox="1"/>
          <p:nvPr/>
        </p:nvSpPr>
        <p:spPr>
          <a:xfrm>
            <a:off x="507124" y="1958044"/>
            <a:ext cx="7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BD1DFE-6884-4E11-9DF3-416BC2EB9CEF}"/>
              </a:ext>
            </a:extLst>
          </p:cNvPr>
          <p:cNvSpPr txBox="1"/>
          <p:nvPr/>
        </p:nvSpPr>
        <p:spPr>
          <a:xfrm>
            <a:off x="1654483" y="195603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Weaponization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FE04A-FCF5-477D-B080-AA5A0228F6F4}"/>
              </a:ext>
            </a:extLst>
          </p:cNvPr>
          <p:cNvSpPr txBox="1"/>
          <p:nvPr/>
        </p:nvSpPr>
        <p:spPr>
          <a:xfrm>
            <a:off x="3401320" y="1958044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70B06-31CE-45FD-BDC9-F3E87FD49F97}"/>
              </a:ext>
            </a:extLst>
          </p:cNvPr>
          <p:cNvSpPr txBox="1"/>
          <p:nvPr/>
        </p:nvSpPr>
        <p:spPr>
          <a:xfrm>
            <a:off x="4738808" y="1963076"/>
            <a:ext cx="130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Exploitation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13452-2A57-40CD-8733-9530114D077A}"/>
              </a:ext>
            </a:extLst>
          </p:cNvPr>
          <p:cNvSpPr txBox="1"/>
          <p:nvPr/>
        </p:nvSpPr>
        <p:spPr>
          <a:xfrm>
            <a:off x="6328866" y="1956039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D25B96-E9E5-4376-A34B-5635D79822FF}"/>
              </a:ext>
            </a:extLst>
          </p:cNvPr>
          <p:cNvSpPr txBox="1"/>
          <p:nvPr/>
        </p:nvSpPr>
        <p:spPr>
          <a:xfrm>
            <a:off x="7538480" y="1967859"/>
            <a:ext cx="230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and 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9AF9C4-44BA-417D-B42F-5C930095E86A}"/>
              </a:ext>
            </a:extLst>
          </p:cNvPr>
          <p:cNvSpPr txBox="1"/>
          <p:nvPr/>
        </p:nvSpPr>
        <p:spPr>
          <a:xfrm>
            <a:off x="9780380" y="1958044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 on Objective</a:t>
            </a:r>
          </a:p>
        </p:txBody>
      </p:sp>
    </p:spTree>
    <p:extLst>
      <p:ext uri="{BB962C8B-B14F-4D97-AF65-F5344CB8AC3E}">
        <p14:creationId xmlns:p14="http://schemas.microsoft.com/office/powerpoint/2010/main" val="4064086086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A7727-1B09-43D5-A9A0-1B4D6B960DA9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3129</TotalTime>
  <Words>342</Words>
  <Application>Microsoft Office PowerPoint</Application>
  <PresentationFormat>Widescreen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Adelle Sans</vt:lpstr>
      <vt:lpstr>Adelle Sans SemiBold</vt:lpstr>
      <vt:lpstr>Arial</vt:lpstr>
      <vt:lpstr>Calibri</vt:lpstr>
      <vt:lpstr>Courier New</vt:lpstr>
      <vt:lpstr>lato</vt:lpstr>
      <vt:lpstr>Proxima Nova</vt:lpstr>
      <vt:lpstr>Proxima Nova Semibold</vt:lpstr>
      <vt:lpstr>2019 Presentation Dark Theme</vt:lpstr>
      <vt:lpstr>PowerPoint Presentation</vt:lpstr>
      <vt:lpstr>Attack Frameworks</vt:lpstr>
      <vt:lpstr>Attack Frameworks – MITRE ATT&amp;CK</vt:lpstr>
      <vt:lpstr>Attack Frameworks – The Diamond Model of Intrusion Analysis</vt:lpstr>
      <vt:lpstr>Attack Frameworks – The Diamond Model of Intrusion Analysis</vt:lpstr>
      <vt:lpstr>Attack Frameworks – Kill 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200</cp:revision>
  <dcterms:created xsi:type="dcterms:W3CDTF">2019-03-13T18:02:49Z</dcterms:created>
  <dcterms:modified xsi:type="dcterms:W3CDTF">2021-02-10T18:51:59Z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