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</p:sldMasterIdLst>
  <p:notesMasterIdLst>
    <p:notesMasterId r:id="rId13"/>
  </p:notesMasterIdLst>
  <p:sldIdLst>
    <p:sldId id="256" r:id="rId5"/>
    <p:sldId id="314" r:id="rId6"/>
    <p:sldId id="320" r:id="rId7"/>
    <p:sldId id="319" r:id="rId8"/>
    <p:sldId id="321" r:id="rId9"/>
    <p:sldId id="323" r:id="rId10"/>
    <p:sldId id="322" r:id="rId11"/>
    <p:sldId id="32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BD45D90-7F0F-484B-9367-435E33BA805A}">
          <p14:sldIdLst>
            <p14:sldId id="256"/>
            <p14:sldId id="314"/>
            <p14:sldId id="320"/>
            <p14:sldId id="319"/>
            <p14:sldId id="321"/>
            <p14:sldId id="323"/>
            <p14:sldId id="322"/>
            <p14:sldId id="32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407"/>
    <p:restoredTop sz="77883"/>
  </p:normalViewPr>
  <p:slideViewPr>
    <p:cSldViewPr snapToGrid="0" snapToObjects="1">
      <p:cViewPr varScale="1">
        <p:scale>
          <a:sx n="89" d="100"/>
          <a:sy n="89" d="100"/>
        </p:scale>
        <p:origin x="1866" y="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ADCB1A-C5F8-CC47-BD21-D6C229B987FB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4709C3-0D69-EF46-BE38-0832036E5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1016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709C3-0D69-EF46-BE38-0832036E58F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2399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 we preserve the data is crucial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 an ever-growing amount of data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Constantly being modified, deleted, the organization will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709C3-0D69-EF46-BE38-0832036E58F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4643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Right-to-audit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(Part of a contract between a cloud provider and customer organization that allows for auditability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Most cloud providers will not allow this and hire third-party auditing agencies</a:t>
            </a: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Regulatory and jurisdiction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local, state, territorial, federal and international considerations</a:t>
            </a: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 breach notification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the amount of time that can pass before an org is required to inform customers</a:t>
            </a:r>
            <a:endParaRPr lang="en-US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709C3-0D69-EF46-BE38-0832036E58F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0526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 do we determine what to acquire first or where do we start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709C3-0D69-EF46-BE38-0832036E58F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0904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709C3-0D69-EF46-BE38-0832036E58F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9021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Provenance - </a:t>
            </a:r>
            <a:r>
              <a:rPr lang="en-US" b="1" i="0" dirty="0">
                <a:solidFill>
                  <a:srgbClr val="202124"/>
                </a:solidFill>
                <a:effectLst/>
                <a:latin typeface="Roboto"/>
              </a:rPr>
              <a:t>digital provenance</a:t>
            </a:r>
            <a:r>
              <a:rPr lang="en-US" b="0" i="0" dirty="0">
                <a:solidFill>
                  <a:srgbClr val="202124"/>
                </a:solidFill>
                <a:effectLst/>
                <a:latin typeface="Roboto"/>
              </a:rPr>
              <a:t> is an unforgeable record of a </a:t>
            </a:r>
            <a:r>
              <a:rPr lang="en-US" b="1" i="0" dirty="0">
                <a:solidFill>
                  <a:srgbClr val="202124"/>
                </a:solidFill>
                <a:effectLst/>
                <a:latin typeface="Roboto"/>
              </a:rPr>
              <a:t>digital</a:t>
            </a:r>
            <a:r>
              <a:rPr lang="en-US" b="0" i="0" dirty="0">
                <a:solidFill>
                  <a:srgbClr val="202124"/>
                </a:solidFill>
                <a:effectLst/>
                <a:latin typeface="Roboto"/>
              </a:rPr>
              <a:t> object's chain of successive custody and (timeline of sequence of events)sequence of operations performed on the object.</a:t>
            </a:r>
            <a:endParaRPr lang="en-US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709C3-0D69-EF46-BE38-0832036E58F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6200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https://edrm.net/edrm-model/ (E-discovery and Reference Model)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709C3-0D69-EF46-BE38-0832036E58F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3076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https://www.sleuthkit.org/autopsy/#:~:text=Autopsy%C2%AE%20is%20a%20digital,from%20your%20camera's%20memory%20card.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accessdata.com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/products-services/forensic-toolkit-ftk/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ftkimager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#:~:text=FTK%C2%AE%20Imager%20is%20a,%C2%AE%20(FTK)%20is%20warranted.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https://www.x-ways.net/winhex/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EnCase - https://security.opentext.com/encase-forensic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709C3-0D69-EF46-BE38-0832036E58F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8688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FFCC102-5D77-AB4A-B015-62CEE166E515}"/>
              </a:ext>
            </a:extLst>
          </p:cNvPr>
          <p:cNvSpPr/>
          <p:nvPr userDrawn="1"/>
        </p:nvSpPr>
        <p:spPr>
          <a:xfrm>
            <a:off x="-96253" y="1257301"/>
            <a:ext cx="12288253" cy="5600699"/>
          </a:xfrm>
          <a:prstGeom prst="rect">
            <a:avLst/>
          </a:prstGeom>
          <a:solidFill>
            <a:schemeClr val="tx1"/>
          </a:solidFill>
          <a:ln w="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66CB8CD-22B6-8E44-A0B2-E202A3F50FC0}"/>
              </a:ext>
            </a:extLst>
          </p:cNvPr>
          <p:cNvCxnSpPr>
            <a:cxnSpLocks/>
          </p:cNvCxnSpPr>
          <p:nvPr userDrawn="1"/>
        </p:nvCxnSpPr>
        <p:spPr>
          <a:xfrm>
            <a:off x="-2" y="1257301"/>
            <a:ext cx="12192002" cy="0"/>
          </a:xfrm>
          <a:prstGeom prst="line">
            <a:avLst/>
          </a:pr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91E13A89-D0B2-A346-9918-7B58BA5F80B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2486" b="28721"/>
          <a:stretch/>
        </p:blipFill>
        <p:spPr>
          <a:xfrm>
            <a:off x="409554" y="221946"/>
            <a:ext cx="2688317" cy="833317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E537DE53-9F91-F144-B090-6891FC7F6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1782" y="1354512"/>
            <a:ext cx="10515600" cy="1882337"/>
          </a:xfrm>
          <a:prstGeom prst="rect">
            <a:avLst/>
          </a:prstGeom>
          <a:ln>
            <a:noFill/>
          </a:ln>
        </p:spPr>
        <p:txBody>
          <a:bodyPr anchor="b"/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C3AB1C3-283D-F547-BE60-C0223B09E9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21782" y="3539550"/>
            <a:ext cx="10515600" cy="959999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400" b="1" i="0">
                <a:solidFill>
                  <a:schemeClr val="bg1"/>
                </a:solidFill>
                <a:latin typeface="Proxima Nova Semibold" panose="02000506030000020004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05720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85BD484-3EA0-2E4E-A60B-8C347D911C8D}"/>
              </a:ext>
            </a:extLst>
          </p:cNvPr>
          <p:cNvSpPr/>
          <p:nvPr/>
        </p:nvSpPr>
        <p:spPr>
          <a:xfrm>
            <a:off x="-90798" y="-18288"/>
            <a:ext cx="12365468" cy="6896608"/>
          </a:xfrm>
          <a:prstGeom prst="rect">
            <a:avLst/>
          </a:prstGeom>
          <a:solidFill>
            <a:srgbClr val="1519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noFill/>
              </a:rPr>
              <a:t>     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795B372-A8BB-B64B-AD18-74876C5FBE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124" y="1161288"/>
            <a:ext cx="10943431" cy="4410031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1pPr>
            <a:lvl2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2pPr>
            <a:lvl3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3pPr>
            <a:lvl4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4pPr>
            <a:lvl5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8D42F22-D84C-BA44-A88C-5F7DF96918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F1B5676D-862E-0E47-9C05-7682B86B5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18288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17863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F04465-AABC-3A4F-8FC9-8995FEDCDC6F}"/>
              </a:ext>
            </a:extLst>
          </p:cNvPr>
          <p:cNvSpPr/>
          <p:nvPr/>
        </p:nvSpPr>
        <p:spPr>
          <a:xfrm>
            <a:off x="-77002" y="-96253"/>
            <a:ext cx="8992402" cy="7030455"/>
          </a:xfrm>
          <a:prstGeom prst="rect">
            <a:avLst/>
          </a:prstGeom>
          <a:solidFill>
            <a:srgbClr val="151945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1EFD6FA-B95F-4B4E-B8E9-6AA2FC8215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AE481BF-4009-2943-A1EB-41598785198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763000" y="0"/>
            <a:ext cx="3429000" cy="6858000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C2C405E-EB31-5040-A5D4-B62FD78591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125" y="1161288"/>
            <a:ext cx="7668688" cy="4410031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1pPr>
            <a:lvl2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2pPr>
            <a:lvl3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3pPr>
            <a:lvl4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4pPr>
            <a:lvl5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9E52FE2-18BD-AE42-8568-24AFE8F2E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18288"/>
            <a:ext cx="7668689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602442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RT Bullets and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56205AC-B058-5249-8CA7-CB5ED13997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FBEC28D-04BA-104A-BA4B-BC3FEFA7E2D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374771" y="1124903"/>
            <a:ext cx="4576693" cy="4576693"/>
          </a:xfrm>
          <a:prstGeom prst="rect">
            <a:avLst/>
          </a:prstGeom>
        </p:spPr>
      </p:pic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2C8D256E-5B00-D64D-A0EC-80D6BD5541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5463" y="1161288"/>
            <a:ext cx="4826825" cy="3834805"/>
          </a:xfrm>
          <a:prstGeom prst="rect">
            <a:avLst/>
          </a:prstGeom>
        </p:spPr>
        <p:txBody>
          <a:bodyPr/>
          <a:lstStyle>
            <a:lvl1pPr>
              <a:defRPr sz="2000" b="0" i="0">
                <a:latin typeface="Adelle Sans" panose="02000503000000020004" pitchFamily="2" charset="77"/>
              </a:defRPr>
            </a:lvl1pPr>
            <a:lvl2pPr>
              <a:defRPr sz="1800" b="0" i="0">
                <a:solidFill>
                  <a:srgbClr val="525656"/>
                </a:solidFill>
                <a:latin typeface="Adelle Sans" panose="02000503000000020004" pitchFamily="2" charset="77"/>
              </a:defRPr>
            </a:lvl2pPr>
            <a:lvl3pPr>
              <a:defRPr sz="1600" b="0" i="0">
                <a:solidFill>
                  <a:srgbClr val="525656"/>
                </a:solidFill>
                <a:latin typeface="Adelle Sans" panose="02000503000000020004" pitchFamily="2" charset="77"/>
              </a:defRPr>
            </a:lvl3pPr>
            <a:lvl4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4pPr>
            <a:lvl5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0C3BB7D-A65F-4D40-9D69-8D959F569D3E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40DA479-972A-AC44-8FF3-6E03BA01F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21891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5658B93-7979-CF45-802B-A99C6576E858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4292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Line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56205AC-B058-5249-8CA7-CB5ED13997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EE2573F-BD73-B044-8C4C-CB67550B3DF3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82F6E4A-1F7B-5B40-9689-E5E7AB0568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5515" y="1463040"/>
            <a:ext cx="11022320" cy="424731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delle Sans" panose="02000503000000020004" pitchFamily="2" charset="77"/>
              </a:defRPr>
            </a:lvl1pPr>
            <a:lvl2pPr>
              <a:defRPr b="0" i="0">
                <a:latin typeface="Adelle Sans" panose="02000503000000020004" pitchFamily="2" charset="77"/>
              </a:defRPr>
            </a:lvl2pPr>
            <a:lvl3pPr>
              <a:defRPr b="0" i="0">
                <a:latin typeface="Adelle Sans" panose="02000503000000020004" pitchFamily="2" charset="77"/>
              </a:defRPr>
            </a:lvl3pPr>
            <a:lvl4pPr>
              <a:defRPr b="0" i="0">
                <a:latin typeface="Adelle Sans" panose="02000503000000020004" pitchFamily="2" charset="77"/>
              </a:defRPr>
            </a:lvl4pPr>
            <a:lvl5pPr>
              <a:defRPr b="0" i="0"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855E851-3879-44EF-B922-4FA1F4136EFD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26AB305-7FA0-2C41-ADCF-834278ABE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21891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077418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56205AC-B058-5249-8CA7-CB5ED13997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7EBCC16-8E40-47C2-897C-F2414928392B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A705E69-3D25-EF43-9B57-0C3AC1F5F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21891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EE2573F-BD73-B044-8C4C-CB67550B3DF3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1796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lterna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56205AC-B058-5249-8CA7-CB5ED13997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F96A518-3E71-3F41-B51D-F3F8D63F1B01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2480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Bar Title with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56205AC-B058-5249-8CA7-CB5ED13997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CABD4948-F528-774E-A210-25D1BE40C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474" y="261082"/>
            <a:ext cx="10515600" cy="7983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DB2080D5-BCF5-0642-B066-3A2589E22E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474" y="1359698"/>
            <a:ext cx="10515600" cy="41495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DD70B3E-6C46-734E-BC63-4349922825C1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9310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6D46A-D5FE-DB4E-9784-A54A02D89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379968-F075-E745-9452-7E0CAAC6C2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149506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352380-0A23-D140-9B2B-5F141AB5F0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0827792-99C6-C343-827E-BE9EDF804372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6425EA-EF92-714F-B7AD-0B245EA42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27246F-5803-9542-865F-75DB94630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3E3505C-93DC-5644-BB7E-5D517224F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413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A31B4E-687D-2C4C-B95D-A513660DA4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3EFC86-AA65-C840-9828-EBFF405DC6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85563C-0652-F94A-A10D-3A82E9DDB9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0827792-99C6-C343-827E-BE9EDF804372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40E9DA-0CA4-8A46-9B6A-E0873DE65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2926DA-2D9C-9848-8B94-21D740CEC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3E3505C-93DC-5644-BB7E-5D517224F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108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pyrigh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8550376-BED7-4B46-B83A-D8C4218AB513}"/>
              </a:ext>
            </a:extLst>
          </p:cNvPr>
          <p:cNvSpPr/>
          <p:nvPr userDrawn="1"/>
        </p:nvSpPr>
        <p:spPr>
          <a:xfrm>
            <a:off x="-86627" y="1257301"/>
            <a:ext cx="12358838" cy="5672884"/>
          </a:xfrm>
          <a:prstGeom prst="rect">
            <a:avLst/>
          </a:prstGeom>
          <a:solidFill>
            <a:schemeClr val="tx1"/>
          </a:solidFill>
          <a:ln w="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3B7B21E-0316-A247-8CEE-8DE76EAD7C95}"/>
              </a:ext>
            </a:extLst>
          </p:cNvPr>
          <p:cNvCxnSpPr>
            <a:cxnSpLocks/>
          </p:cNvCxnSpPr>
          <p:nvPr userDrawn="1"/>
        </p:nvCxnSpPr>
        <p:spPr>
          <a:xfrm>
            <a:off x="0" y="1257301"/>
            <a:ext cx="12192000" cy="0"/>
          </a:xfrm>
          <a:prstGeom prst="line">
            <a:avLst/>
          </a:pr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1FFA49D0-3C17-1747-A936-9501950BD56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2486" b="28721"/>
          <a:stretch/>
        </p:blipFill>
        <p:spPr>
          <a:xfrm>
            <a:off x="409554" y="221946"/>
            <a:ext cx="2688317" cy="833317"/>
          </a:xfrm>
          <a:prstGeom prst="rect">
            <a:avLst/>
          </a:prstGeom>
        </p:spPr>
      </p:pic>
      <p:sp>
        <p:nvSpPr>
          <p:cNvPr id="12" name="Subtitle 2">
            <a:extLst>
              <a:ext uri="{FF2B5EF4-FFF2-40B4-BE49-F238E27FC236}">
                <a16:creationId xmlns:a16="http://schemas.microsoft.com/office/drawing/2014/main" id="{004542C0-6F92-F542-B358-53649EAA8761}"/>
              </a:ext>
            </a:extLst>
          </p:cNvPr>
          <p:cNvSpPr txBox="1">
            <a:spLocks/>
          </p:cNvSpPr>
          <p:nvPr userDrawn="1"/>
        </p:nvSpPr>
        <p:spPr>
          <a:xfrm>
            <a:off x="624051" y="5195340"/>
            <a:ext cx="10943897" cy="12533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Courier New" panose="02070309020205020404" pitchFamily="49" charset="0"/>
              <a:buNone/>
              <a:tabLst/>
              <a:defRPr sz="2800" b="1" i="0" kern="1200">
                <a:solidFill>
                  <a:schemeClr val="tx1"/>
                </a:solidFill>
                <a:latin typeface="Proxima Nova Semibold" panose="02000506030000020004" pitchFamily="2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None/>
              <a:tabLst/>
              <a:defRPr sz="2000" b="0" i="0" kern="1200">
                <a:solidFill>
                  <a:srgbClr val="525656"/>
                </a:solidFill>
                <a:latin typeface="Adelle Sans" panose="02000503000000020004" pitchFamily="2" charset="77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None/>
              <a:tabLst/>
              <a:defRPr sz="1800" b="0" i="0" kern="1200">
                <a:solidFill>
                  <a:srgbClr val="525656"/>
                </a:solidFill>
                <a:latin typeface="Adelle Sans" panose="02000503000000020004" pitchFamily="2" charset="77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None/>
              <a:tabLst/>
              <a:defRPr sz="1600" b="0" i="0" kern="1200">
                <a:solidFill>
                  <a:srgbClr val="525656"/>
                </a:solidFill>
                <a:latin typeface="Adelle Sans" panose="02000503000000020004" pitchFamily="2" charset="77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None/>
              <a:tabLst/>
              <a:defRPr sz="1600" b="0" i="0" kern="1200">
                <a:solidFill>
                  <a:srgbClr val="525656"/>
                </a:solidFill>
                <a:latin typeface="Adelle Sans" panose="02000503000000020004" pitchFamily="2" charset="77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b="0" i="0" dirty="0">
                <a:solidFill>
                  <a:schemeClr val="bg1"/>
                </a:solidFill>
                <a:latin typeface="Adelle Sans" panose="02000503000000020004" pitchFamily="2" charset="77"/>
              </a:rPr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627933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F951679-C038-3D4F-B9C6-BD4097A52467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2ECF62-AF5A-6A4B-8DAF-6576CE0FE9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124" y="1161288"/>
            <a:ext cx="11175123" cy="4687891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delle Sans" panose="02000503000000020004" pitchFamily="2" charset="77"/>
              </a:defRPr>
            </a:lvl1pPr>
            <a:lvl2pPr marL="685800" indent="-228600">
              <a:buFont typeface="Courier New" panose="02070309020205020404" pitchFamily="49" charset="0"/>
              <a:buChar char="o"/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2pPr>
            <a:lvl3pPr marL="1143000" indent="-228600">
              <a:buFont typeface="Courier New" panose="02070309020205020404" pitchFamily="49" charset="0"/>
              <a:buChar char="o"/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3pPr>
            <a:lvl4pPr marL="1600200" indent="-228600">
              <a:buFont typeface="Courier New" panose="02070309020205020404" pitchFamily="49" charset="0"/>
              <a:buChar char="o"/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4pPr>
            <a:lvl5pPr marL="2057400" indent="-228600">
              <a:buFont typeface="Courier New" panose="02070309020205020404" pitchFamily="49" charset="0"/>
              <a:buChar char="o"/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8B7FA2-906C-224F-91E8-737C56BAA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21891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CCF5606-6DC5-4A43-91BA-969B544329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34C16D8-B479-BB46-AD7C-0AC4F5CEDC76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254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02ADA8A-EE40-8D42-B058-429F77AD6030}"/>
              </a:ext>
            </a:extLst>
          </p:cNvPr>
          <p:cNvSpPr/>
          <p:nvPr userDrawn="1"/>
        </p:nvSpPr>
        <p:spPr>
          <a:xfrm>
            <a:off x="-77002" y="1257301"/>
            <a:ext cx="12387714" cy="5600699"/>
          </a:xfrm>
          <a:prstGeom prst="rect">
            <a:avLst/>
          </a:prstGeom>
          <a:solidFill>
            <a:schemeClr val="tx1"/>
          </a:solidFill>
          <a:ln w="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34CEAF-3B24-A242-A428-FB8B1A7D5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648054"/>
            <a:ext cx="10515600" cy="1882337"/>
          </a:xfrm>
          <a:prstGeom prst="rect">
            <a:avLst/>
          </a:prstGeom>
          <a:ln>
            <a:noFill/>
          </a:ln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B81C1E-F57C-FB49-8A8C-E5F2C60D0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814406"/>
            <a:ext cx="10515600" cy="95999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 i="0">
                <a:solidFill>
                  <a:schemeClr val="bg1"/>
                </a:solidFill>
                <a:latin typeface="Proxima Nova Semibold" panose="02000506030000020004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2B0757F-692F-4442-AC10-47BE80EC63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18801" b="16721"/>
          <a:stretch/>
        </p:blipFill>
        <p:spPr>
          <a:xfrm>
            <a:off x="5496490" y="237942"/>
            <a:ext cx="1327643" cy="856044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75C7F33-8A0F-C247-8673-DF3D12BB0E56}"/>
              </a:ext>
            </a:extLst>
          </p:cNvPr>
          <p:cNvCxnSpPr>
            <a:cxnSpLocks/>
          </p:cNvCxnSpPr>
          <p:nvPr userDrawn="1"/>
        </p:nvCxnSpPr>
        <p:spPr>
          <a:xfrm>
            <a:off x="-77002" y="1257301"/>
            <a:ext cx="12387714" cy="0"/>
          </a:xfrm>
          <a:prstGeom prst="line">
            <a:avLst/>
          </a:pr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1381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601DA-8347-6048-AFC7-B3EE3A4EDB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5516" y="1161288"/>
            <a:ext cx="5339256" cy="424731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delle Sans" panose="02000503000000020004" pitchFamily="2" charset="77"/>
              </a:defRPr>
            </a:lvl1pPr>
            <a:lvl2pPr>
              <a:defRPr b="0" i="0">
                <a:latin typeface="Adelle Sans" panose="02000503000000020004" pitchFamily="2" charset="77"/>
              </a:defRPr>
            </a:lvl2pPr>
            <a:lvl3pPr>
              <a:defRPr b="0" i="0">
                <a:latin typeface="Adelle Sans" panose="02000503000000020004" pitchFamily="2" charset="77"/>
              </a:defRPr>
            </a:lvl3pPr>
            <a:lvl4pPr>
              <a:defRPr b="0" i="0">
                <a:latin typeface="Adelle Sans" panose="02000503000000020004" pitchFamily="2" charset="77"/>
              </a:defRPr>
            </a:lvl4pPr>
            <a:lvl5pPr>
              <a:defRPr b="0" i="0"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48A93EA-740D-534C-9F9A-851CAAFC6F58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27230" y="1161288"/>
            <a:ext cx="5339256" cy="424731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delle Sans" panose="02000503000000020004" pitchFamily="2" charset="77"/>
              </a:defRPr>
            </a:lvl1pPr>
            <a:lvl2pPr>
              <a:defRPr b="0" i="0">
                <a:latin typeface="Adelle Sans" panose="02000503000000020004" pitchFamily="2" charset="77"/>
              </a:defRPr>
            </a:lvl2pPr>
            <a:lvl3pPr>
              <a:defRPr b="0" i="0">
                <a:latin typeface="Adelle Sans" panose="02000503000000020004" pitchFamily="2" charset="77"/>
              </a:defRPr>
            </a:lvl3pPr>
            <a:lvl4pPr>
              <a:defRPr b="0" i="0">
                <a:latin typeface="Adelle Sans" panose="02000503000000020004" pitchFamily="2" charset="77"/>
              </a:defRPr>
            </a:lvl4pPr>
            <a:lvl5pPr>
              <a:defRPr b="0" i="0"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841E47F-9CBC-DD48-8C04-77F3D57C33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D2B1C16-A483-9045-B5B4-5312C63A98DF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61D4071-9C3C-49BF-ABB1-1320A9AA487E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8F647ED5-144A-1F43-9397-C331DF9F5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21891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06711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601DA-8347-6048-AFC7-B3EE3A4EDB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5515" y="1161288"/>
            <a:ext cx="11022320" cy="424731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delle Sans" panose="02000503000000020004" pitchFamily="2" charset="77"/>
              </a:defRPr>
            </a:lvl1pPr>
            <a:lvl2pPr>
              <a:defRPr b="0" i="0">
                <a:latin typeface="Adelle Sans" panose="02000503000000020004" pitchFamily="2" charset="77"/>
              </a:defRPr>
            </a:lvl2pPr>
            <a:lvl3pPr>
              <a:defRPr b="0" i="0">
                <a:latin typeface="Adelle Sans" panose="02000503000000020004" pitchFamily="2" charset="77"/>
              </a:defRPr>
            </a:lvl3pPr>
            <a:lvl4pPr>
              <a:defRPr b="0" i="0">
                <a:latin typeface="Adelle Sans" panose="02000503000000020004" pitchFamily="2" charset="77"/>
              </a:defRPr>
            </a:lvl4pPr>
            <a:lvl5pPr>
              <a:defRPr b="0" i="0"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841E47F-9CBC-DD48-8C04-77F3D57C33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481D446-E222-42C3-9836-1A06E0CA6FDB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1752F457-B5E3-8F47-95DD-D367B00BA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21891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5FC8432-B0CC-124E-92A6-31C64477B9CF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325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601DA-8347-6048-AFC7-B3EE3A4EDB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903304" y="1161288"/>
            <a:ext cx="6763234" cy="2911642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delle Sans" panose="02000503000000020004" pitchFamily="2" charset="77"/>
              </a:defRPr>
            </a:lvl1pPr>
            <a:lvl2pPr>
              <a:defRPr b="0" i="0">
                <a:latin typeface="Adelle Sans" panose="02000503000000020004" pitchFamily="2" charset="77"/>
              </a:defRPr>
            </a:lvl2pPr>
            <a:lvl3pPr>
              <a:defRPr b="0" i="0">
                <a:latin typeface="Adelle Sans" panose="02000503000000020004" pitchFamily="2" charset="77"/>
              </a:defRPr>
            </a:lvl3pPr>
            <a:lvl4pPr>
              <a:defRPr b="0" i="0">
                <a:latin typeface="Adelle Sans" panose="02000503000000020004" pitchFamily="2" charset="77"/>
              </a:defRPr>
            </a:lvl4pPr>
            <a:lvl5pPr>
              <a:defRPr b="0" i="0"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B32B816-31A6-5D4A-A375-EC666A89A10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61699" y="1161288"/>
            <a:ext cx="3549974" cy="44374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9126C43-57A2-E347-AD98-A4972DDFF02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2CEB205-7433-4ED6-B5F9-FB097A433634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6860F66-25E7-8E47-8582-F4D74F2E4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21891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8FC791A-95B2-5E41-9A70-75AB9C875165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796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5CA925-A192-0942-8DCB-09514A1977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5516" y="1118193"/>
            <a:ext cx="5339256" cy="82391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800" b="1" i="0">
                <a:solidFill>
                  <a:schemeClr val="accent6">
                    <a:lumMod val="50000"/>
                  </a:schemeClr>
                </a:solidFill>
                <a:latin typeface="Proxima Nova Semibold" panose="0200050603000002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788494-3E34-F041-B8E4-A88C3ED8C5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5516" y="2051473"/>
            <a:ext cx="5339256" cy="3684588"/>
          </a:xfrm>
          <a:prstGeom prst="rect">
            <a:avLst/>
          </a:prstGeom>
        </p:spPr>
        <p:txBody>
          <a:bodyPr/>
          <a:lstStyle>
            <a:lvl1pPr>
              <a:defRPr sz="2000" b="0" i="0">
                <a:latin typeface="Adelle Sans" panose="02000503000000020004" pitchFamily="2" charset="77"/>
              </a:defRPr>
            </a:lvl1pPr>
            <a:lvl2pPr>
              <a:defRPr sz="1800" b="0" i="0">
                <a:solidFill>
                  <a:srgbClr val="525656"/>
                </a:solidFill>
                <a:latin typeface="Adelle Sans" panose="02000503000000020004" pitchFamily="2" charset="77"/>
              </a:defRPr>
            </a:lvl2pPr>
            <a:lvl3pPr>
              <a:defRPr sz="1600" b="0" i="0">
                <a:solidFill>
                  <a:srgbClr val="525656"/>
                </a:solidFill>
                <a:latin typeface="Adelle Sans" panose="02000503000000020004" pitchFamily="2" charset="77"/>
              </a:defRPr>
            </a:lvl3pPr>
            <a:lvl4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4pPr>
            <a:lvl5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51CB6872-94EB-EB45-BDBF-F7D3974C9DE4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58758" y="2051473"/>
            <a:ext cx="5339256" cy="3684588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delle Sans" panose="02000503000000020004" pitchFamily="2" charset="77"/>
              </a:defRPr>
            </a:lvl1pPr>
            <a:lvl2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2pPr>
            <a:lvl3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3pPr>
            <a:lvl4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4pPr>
            <a:lvl5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DDE1C7E-4CC2-C942-8FC1-BE8CDAB37D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3E3E685A-2A2D-6D4B-90D0-C351A9D72C70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6358758" y="1118193"/>
            <a:ext cx="5339256" cy="82391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800" b="1" i="0">
                <a:solidFill>
                  <a:schemeClr val="accent6">
                    <a:lumMod val="50000"/>
                  </a:schemeClr>
                </a:solidFill>
                <a:latin typeface="Proxima Nova Semibold" panose="0200050603000002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1703F9-6F7B-42FC-BAD8-7B8A4198867F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A55EC85A-83D7-754F-92C5-D85306B21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21891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E895DC7-61FB-464B-A0D1-046B8C0906C9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007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51FF22C-90B2-C248-AC4E-B2382376A1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870C5A3-B0F2-B343-A1A8-822AF0AFBF3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334540" y="1530094"/>
            <a:ext cx="5501262" cy="1943146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1A31B2F-9578-7B4B-A18A-143A08D25286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87395722-9303-174D-ADA2-E8CEB2DD28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5516" y="1118193"/>
            <a:ext cx="5339256" cy="82391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800" b="1" i="0">
                <a:solidFill>
                  <a:schemeClr val="accent6">
                    <a:lumMod val="50000"/>
                  </a:schemeClr>
                </a:solidFill>
                <a:latin typeface="Proxima Nova Semibold" panose="0200050603000002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AC5BA04E-B66F-8A48-943B-662CC11409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5516" y="2051473"/>
            <a:ext cx="5339256" cy="3684588"/>
          </a:xfrm>
          <a:prstGeom prst="rect">
            <a:avLst/>
          </a:prstGeom>
        </p:spPr>
        <p:txBody>
          <a:bodyPr/>
          <a:lstStyle>
            <a:lvl1pPr>
              <a:defRPr sz="2000" b="0" i="0">
                <a:latin typeface="Adelle Sans" panose="02000503000000020004" pitchFamily="2" charset="77"/>
              </a:defRPr>
            </a:lvl1pPr>
            <a:lvl2pPr>
              <a:defRPr sz="1800" b="0" i="0">
                <a:solidFill>
                  <a:srgbClr val="525656"/>
                </a:solidFill>
                <a:latin typeface="Adelle Sans" panose="02000503000000020004" pitchFamily="2" charset="77"/>
              </a:defRPr>
            </a:lvl2pPr>
            <a:lvl3pPr>
              <a:defRPr sz="1600" b="0" i="0">
                <a:solidFill>
                  <a:srgbClr val="525656"/>
                </a:solidFill>
                <a:latin typeface="Adelle Sans" panose="02000503000000020004" pitchFamily="2" charset="77"/>
              </a:defRPr>
            </a:lvl3pPr>
            <a:lvl4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4pPr>
            <a:lvl5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471A464-E148-4CF9-8FB7-4E9A7B2CFEC9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D8779A3-A4DE-484C-BE3C-DB7ADCD25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18288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68710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FF93D5-62F0-5145-AB64-7AC90B60F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1F652F-5C50-294A-A9ED-638E2DAF4A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1495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3796E1-F957-0F48-8AD0-8F8E3D0E594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0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098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738" r:id="rId2"/>
    <p:sldLayoutId id="2147483674" r:id="rId3"/>
    <p:sldLayoutId id="2147483675" r:id="rId4"/>
    <p:sldLayoutId id="2147483676" r:id="rId5"/>
    <p:sldLayoutId id="2147483697" r:id="rId6"/>
    <p:sldLayoutId id="2147483698" r:id="rId7"/>
    <p:sldLayoutId id="2147483677" r:id="rId8"/>
    <p:sldLayoutId id="2147483681" r:id="rId9"/>
    <p:sldLayoutId id="2147483679" r:id="rId10"/>
    <p:sldLayoutId id="2147483680" r:id="rId11"/>
    <p:sldLayoutId id="2147483678" r:id="rId12"/>
    <p:sldLayoutId id="2147483739" r:id="rId13"/>
    <p:sldLayoutId id="2147483742" r:id="rId14"/>
    <p:sldLayoutId id="2147483740" r:id="rId15"/>
    <p:sldLayoutId id="2147483741" r:id="rId16"/>
    <p:sldLayoutId id="2147483682" r:id="rId17"/>
    <p:sldLayoutId id="2147483683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i="0" kern="1200">
          <a:solidFill>
            <a:schemeClr val="tx1"/>
          </a:solidFill>
          <a:latin typeface="Proxima Nova" panose="02000506030000020004" pitchFamily="2" charset="0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90000"/>
        </a:lnSpc>
        <a:spcBef>
          <a:spcPts val="1000"/>
        </a:spcBef>
        <a:buFont typeface="Courier New" panose="02070309020205020404" pitchFamily="49" charset="0"/>
        <a:buChar char="o"/>
        <a:tabLst/>
        <a:defRPr sz="2000" b="0" i="0" kern="1200">
          <a:solidFill>
            <a:srgbClr val="525656"/>
          </a:solidFill>
          <a:latin typeface="Adelle Sans" panose="02000503000000020004" pitchFamily="2" charset="77"/>
          <a:ea typeface="+mn-ea"/>
          <a:cs typeface="+mn-cs"/>
        </a:defRPr>
      </a:lvl1pPr>
      <a:lvl2pPr marL="750888" indent="-293688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tabLst/>
        <a:defRPr sz="1800" b="0" i="0" kern="1200">
          <a:solidFill>
            <a:srgbClr val="525656"/>
          </a:solidFill>
          <a:latin typeface="Adelle Sans" panose="02000503000000020004" pitchFamily="2" charset="77"/>
          <a:ea typeface="+mn-ea"/>
          <a:cs typeface="+mn-cs"/>
        </a:defRPr>
      </a:lvl2pPr>
      <a:lvl3pPr marL="1208088" indent="-293688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tabLst/>
        <a:defRPr sz="1600" b="0" i="0" kern="1200">
          <a:solidFill>
            <a:srgbClr val="525656"/>
          </a:solidFill>
          <a:latin typeface="Adelle Sans" panose="02000503000000020004" pitchFamily="2" charset="77"/>
          <a:ea typeface="+mn-ea"/>
          <a:cs typeface="+mn-cs"/>
        </a:defRPr>
      </a:lvl3pPr>
      <a:lvl4pPr marL="1604963" indent="-233363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tabLst/>
        <a:defRPr sz="1400" b="0" i="0" kern="1200">
          <a:solidFill>
            <a:srgbClr val="525656"/>
          </a:solidFill>
          <a:latin typeface="Adelle Sans" panose="02000503000000020004" pitchFamily="2" charset="77"/>
          <a:ea typeface="+mn-ea"/>
          <a:cs typeface="+mn-cs"/>
        </a:defRPr>
      </a:lvl4pPr>
      <a:lvl5pPr marL="2062163" indent="-233363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tabLst/>
        <a:defRPr sz="1200" b="0" i="0" kern="1200">
          <a:solidFill>
            <a:srgbClr val="525656"/>
          </a:solidFill>
          <a:latin typeface="Adelle Sans" panose="02000503000000020004" pitchFamily="2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624" userDrawn="1">
          <p15:clr>
            <a:srgbClr val="F26B43"/>
          </p15:clr>
        </p15:guide>
        <p15:guide id="2" orient="horz" pos="283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89874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E929FFE-3A83-F744-8BCB-19EC1A2EF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delle Sans SemiBold" panose="02000503000000020004" pitchFamily="2" charset="0"/>
              </a:rPr>
              <a:t>Digital Forensics</a:t>
            </a:r>
          </a:p>
        </p:txBody>
      </p:sp>
      <p:sp>
        <p:nvSpPr>
          <p:cNvPr id="15" name="Content Placeholder 1">
            <a:extLst>
              <a:ext uri="{FF2B5EF4-FFF2-40B4-BE49-F238E27FC236}">
                <a16:creationId xmlns:a16="http://schemas.microsoft.com/office/drawing/2014/main" id="{9968840B-F763-4C0F-B954-A1CCCF71AA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123" y="1196303"/>
            <a:ext cx="11175123" cy="4687891"/>
          </a:xfrm>
        </p:spPr>
        <p:txBody>
          <a:bodyPr>
            <a:normAutofit/>
          </a:bodyPr>
          <a:lstStyle/>
          <a:p>
            <a:r>
              <a:rPr lang="en-US" sz="2800" dirty="0"/>
              <a:t>Legal Hold</a:t>
            </a:r>
          </a:p>
          <a:p>
            <a:r>
              <a:rPr lang="en-US" sz="2800" dirty="0"/>
              <a:t>Data acquisition and preservation is important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68853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E929FFE-3A83-F744-8BCB-19EC1A2EF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delle Sans SemiBold" panose="02000503000000020004" pitchFamily="2" charset="0"/>
              </a:rPr>
              <a:t>Digital Forensics Concepts</a:t>
            </a:r>
          </a:p>
        </p:txBody>
      </p:sp>
      <p:sp>
        <p:nvSpPr>
          <p:cNvPr id="15" name="Content Placeholder 1">
            <a:extLst>
              <a:ext uri="{FF2B5EF4-FFF2-40B4-BE49-F238E27FC236}">
                <a16:creationId xmlns:a16="http://schemas.microsoft.com/office/drawing/2014/main" id="{9968840B-F763-4C0F-B954-A1CCCF71AA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123" y="1196303"/>
            <a:ext cx="11175123" cy="4687891"/>
          </a:xfrm>
        </p:spPr>
        <p:txBody>
          <a:bodyPr>
            <a:normAutofit/>
          </a:bodyPr>
          <a:lstStyle/>
          <a:p>
            <a:r>
              <a:rPr lang="en-US" sz="2800" dirty="0"/>
              <a:t>Right-to audit clauses</a:t>
            </a:r>
          </a:p>
          <a:p>
            <a:r>
              <a:rPr lang="en-US" sz="2800" dirty="0"/>
              <a:t>Regulatory and jurisdiction</a:t>
            </a:r>
          </a:p>
          <a:p>
            <a:r>
              <a:rPr lang="en-US" sz="2800" dirty="0"/>
              <a:t>Data breach notification</a:t>
            </a:r>
          </a:p>
          <a:p>
            <a:pPr marL="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948422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E929FFE-3A83-F744-8BCB-19EC1A2EF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delle Sans SemiBold" panose="02000503000000020004" pitchFamily="2" charset="0"/>
              </a:rPr>
              <a:t>Digital Forensics – Data Acquisition</a:t>
            </a:r>
          </a:p>
        </p:txBody>
      </p:sp>
      <p:sp>
        <p:nvSpPr>
          <p:cNvPr id="15" name="Content Placeholder 1">
            <a:extLst>
              <a:ext uri="{FF2B5EF4-FFF2-40B4-BE49-F238E27FC236}">
                <a16:creationId xmlns:a16="http://schemas.microsoft.com/office/drawing/2014/main" id="{9968840B-F763-4C0F-B954-A1CCCF71AA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123" y="1196303"/>
            <a:ext cx="11175123" cy="4687891"/>
          </a:xfrm>
        </p:spPr>
        <p:txBody>
          <a:bodyPr>
            <a:normAutofit/>
          </a:bodyPr>
          <a:lstStyle/>
          <a:p>
            <a:r>
              <a:rPr lang="en-US" sz="3200" dirty="0"/>
              <a:t>Order of Volatility</a:t>
            </a:r>
          </a:p>
        </p:txBody>
      </p:sp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AEB38B48-585D-4900-BAD3-95B1988B16FF}"/>
              </a:ext>
            </a:extLst>
          </p:cNvPr>
          <p:cNvSpPr/>
          <p:nvPr/>
        </p:nvSpPr>
        <p:spPr>
          <a:xfrm>
            <a:off x="2044700" y="1161534"/>
            <a:ext cx="8686658" cy="5251965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F6E5013-6056-40FB-B9EC-7B796AAD13AD}"/>
              </a:ext>
            </a:extLst>
          </p:cNvPr>
          <p:cNvCxnSpPr>
            <a:cxnSpLocks/>
          </p:cNvCxnSpPr>
          <p:nvPr/>
        </p:nvCxnSpPr>
        <p:spPr>
          <a:xfrm flipH="1">
            <a:off x="5431536" y="2372497"/>
            <a:ext cx="196596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47E6CDA-D9EF-4D97-8BC0-C2AC1B55B8FF}"/>
              </a:ext>
            </a:extLst>
          </p:cNvPr>
          <p:cNvCxnSpPr>
            <a:cxnSpLocks/>
          </p:cNvCxnSpPr>
          <p:nvPr/>
        </p:nvCxnSpPr>
        <p:spPr>
          <a:xfrm flipH="1">
            <a:off x="4562857" y="3429000"/>
            <a:ext cx="372160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638293B-864C-4535-AFAC-349673AE4010}"/>
              </a:ext>
            </a:extLst>
          </p:cNvPr>
          <p:cNvCxnSpPr>
            <a:cxnSpLocks/>
          </p:cNvCxnSpPr>
          <p:nvPr/>
        </p:nvCxnSpPr>
        <p:spPr>
          <a:xfrm flipH="1">
            <a:off x="4032504" y="4013492"/>
            <a:ext cx="472744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DFA107E-C2F0-475A-B7FB-E1420EAAD036}"/>
              </a:ext>
            </a:extLst>
          </p:cNvPr>
          <p:cNvCxnSpPr>
            <a:cxnSpLocks/>
          </p:cNvCxnSpPr>
          <p:nvPr/>
        </p:nvCxnSpPr>
        <p:spPr>
          <a:xfrm flipH="1">
            <a:off x="3419857" y="4749552"/>
            <a:ext cx="590572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FEDFF11-DFA7-4FED-8BD1-6440C51CF254}"/>
              </a:ext>
            </a:extLst>
          </p:cNvPr>
          <p:cNvCxnSpPr>
            <a:cxnSpLocks/>
          </p:cNvCxnSpPr>
          <p:nvPr/>
        </p:nvCxnSpPr>
        <p:spPr>
          <a:xfrm flipH="1">
            <a:off x="2798064" y="5511552"/>
            <a:ext cx="715975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E24CCD69-E288-4D18-8FC1-C0AE7AA592E7}"/>
              </a:ext>
            </a:extLst>
          </p:cNvPr>
          <p:cNvSpPr txBox="1"/>
          <p:nvPr/>
        </p:nvSpPr>
        <p:spPr>
          <a:xfrm>
            <a:off x="5872158" y="1721606"/>
            <a:ext cx="12262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CPU cache,</a:t>
            </a:r>
          </a:p>
          <a:p>
            <a:pPr algn="ctr"/>
            <a:r>
              <a:rPr lang="en-US" dirty="0"/>
              <a:t>registers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744045B-9043-4BD9-B6C7-E63A8FE0D31D}"/>
              </a:ext>
            </a:extLst>
          </p:cNvPr>
          <p:cNvSpPr txBox="1"/>
          <p:nvPr/>
        </p:nvSpPr>
        <p:spPr>
          <a:xfrm>
            <a:off x="5290221" y="2505670"/>
            <a:ext cx="24370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Routing table, process table, ARP cache, kernel stats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087E2DC-1FD9-4E13-BA7D-71686EF86CC4}"/>
              </a:ext>
            </a:extLst>
          </p:cNvPr>
          <p:cNvSpPr txBox="1"/>
          <p:nvPr/>
        </p:nvSpPr>
        <p:spPr>
          <a:xfrm>
            <a:off x="5431536" y="3432439"/>
            <a:ext cx="20746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Random-access memory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D1BC7A1-6C07-458D-9EA3-971CCE6F5752}"/>
              </a:ext>
            </a:extLst>
          </p:cNvPr>
          <p:cNvSpPr txBox="1"/>
          <p:nvPr/>
        </p:nvSpPr>
        <p:spPr>
          <a:xfrm>
            <a:off x="4631393" y="4199419"/>
            <a:ext cx="3707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Swap file, page file (temp files)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6F19CCE-09D6-4E58-94F4-C5444E7EE038}"/>
              </a:ext>
            </a:extLst>
          </p:cNvPr>
          <p:cNvSpPr txBox="1"/>
          <p:nvPr/>
        </p:nvSpPr>
        <p:spPr>
          <a:xfrm>
            <a:off x="4650693" y="4925756"/>
            <a:ext cx="3128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Disk (HDD, SSD), snapshots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A852A72-CA0A-4445-907C-5399BD720DFD}"/>
              </a:ext>
            </a:extLst>
          </p:cNvPr>
          <p:cNvSpPr txBox="1"/>
          <p:nvPr/>
        </p:nvSpPr>
        <p:spPr>
          <a:xfrm>
            <a:off x="4823564" y="5668738"/>
            <a:ext cx="3128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Archival data, backups</a:t>
            </a:r>
          </a:p>
        </p:txBody>
      </p:sp>
    </p:spTree>
    <p:extLst>
      <p:ext uri="{BB962C8B-B14F-4D97-AF65-F5344CB8AC3E}">
        <p14:creationId xmlns:p14="http://schemas.microsoft.com/office/powerpoint/2010/main" val="1203454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6" grpId="0"/>
      <p:bldP spid="27" grpId="0"/>
      <p:bldP spid="28" grpId="0"/>
      <p:bldP spid="29" grpId="0"/>
      <p:bldP spid="30" grpId="0"/>
      <p:bldP spid="3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E929FFE-3A83-F744-8BCB-19EC1A2EF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>
                <a:latin typeface="Adelle Sans SemiBold" panose="02000503000000020004" pitchFamily="2" charset="0"/>
              </a:rPr>
              <a:t>Digital Forensics – Data Preservation and Documentation</a:t>
            </a:r>
          </a:p>
        </p:txBody>
      </p:sp>
      <p:sp>
        <p:nvSpPr>
          <p:cNvPr id="15" name="Content Placeholder 1">
            <a:extLst>
              <a:ext uri="{FF2B5EF4-FFF2-40B4-BE49-F238E27FC236}">
                <a16:creationId xmlns:a16="http://schemas.microsoft.com/office/drawing/2014/main" id="{9968840B-F763-4C0F-B954-A1CCCF71AA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123" y="1196303"/>
            <a:ext cx="11175123" cy="4687891"/>
          </a:xfrm>
        </p:spPr>
        <p:txBody>
          <a:bodyPr>
            <a:normAutofit/>
          </a:bodyPr>
          <a:lstStyle/>
          <a:p>
            <a:r>
              <a:rPr lang="en-US" sz="3200" dirty="0"/>
              <a:t> Time stamps</a:t>
            </a:r>
          </a:p>
          <a:p>
            <a:r>
              <a:rPr lang="en-US" sz="3200" dirty="0"/>
              <a:t> Time offset</a:t>
            </a:r>
          </a:p>
          <a:p>
            <a:r>
              <a:rPr lang="en-US" sz="3200" dirty="0"/>
              <a:t> Reports and event logs </a:t>
            </a:r>
          </a:p>
          <a:p>
            <a:r>
              <a:rPr lang="en-US" sz="3200" dirty="0"/>
              <a:t> Interviews</a:t>
            </a:r>
          </a:p>
        </p:txBody>
      </p:sp>
    </p:spTree>
    <p:extLst>
      <p:ext uri="{BB962C8B-B14F-4D97-AF65-F5344CB8AC3E}">
        <p14:creationId xmlns:p14="http://schemas.microsoft.com/office/powerpoint/2010/main" val="1816033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">
            <a:extLst>
              <a:ext uri="{FF2B5EF4-FFF2-40B4-BE49-F238E27FC236}">
                <a16:creationId xmlns:a16="http://schemas.microsoft.com/office/drawing/2014/main" id="{9968840B-F763-4C0F-B954-A1CCCF71AA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123" y="1196303"/>
            <a:ext cx="11175123" cy="4687891"/>
          </a:xfrm>
        </p:spPr>
        <p:txBody>
          <a:bodyPr>
            <a:normAutofit/>
          </a:bodyPr>
          <a:lstStyle/>
          <a:p>
            <a:r>
              <a:rPr lang="en-US" sz="3200" dirty="0"/>
              <a:t> Integrity</a:t>
            </a:r>
          </a:p>
          <a:p>
            <a:pPr lvl="1"/>
            <a:r>
              <a:rPr lang="en-US" sz="3000" dirty="0"/>
              <a:t> Hashing</a:t>
            </a:r>
          </a:p>
          <a:p>
            <a:pPr lvl="1"/>
            <a:r>
              <a:rPr lang="en-US" sz="3000" dirty="0"/>
              <a:t> Checksums</a:t>
            </a:r>
          </a:p>
          <a:p>
            <a:pPr lvl="1"/>
            <a:r>
              <a:rPr lang="en-US" sz="3000" dirty="0"/>
              <a:t> Provenance</a:t>
            </a:r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F34D887F-8E89-475B-86E0-B9E78A73B993}"/>
              </a:ext>
            </a:extLst>
          </p:cNvPr>
          <p:cNvSpPr txBox="1">
            <a:spLocks/>
          </p:cNvSpPr>
          <p:nvPr/>
        </p:nvSpPr>
        <p:spPr>
          <a:xfrm>
            <a:off x="507122" y="0"/>
            <a:ext cx="11175123" cy="10419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i="0" kern="1200">
                <a:solidFill>
                  <a:schemeClr val="bg1"/>
                </a:solidFill>
                <a:latin typeface="Proxima Nova" panose="02000506030000020004" pitchFamily="2" charset="0"/>
                <a:ea typeface="+mj-ea"/>
                <a:cs typeface="+mj-cs"/>
              </a:defRPr>
            </a:lvl1pPr>
          </a:lstStyle>
          <a:p>
            <a:r>
              <a:rPr lang="en-US" sz="4000" dirty="0">
                <a:latin typeface="Adelle Sans SemiBold" panose="02000503000000020004" pitchFamily="2" charset="0"/>
              </a:rPr>
              <a:t>Digital Forensics – Data Preservation and Documentation</a:t>
            </a:r>
          </a:p>
        </p:txBody>
      </p:sp>
    </p:spTree>
    <p:extLst>
      <p:ext uri="{BB962C8B-B14F-4D97-AF65-F5344CB8AC3E}">
        <p14:creationId xmlns:p14="http://schemas.microsoft.com/office/powerpoint/2010/main" val="106405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E929FFE-3A83-F744-8BCB-19EC1A2EF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delle Sans SemiBold" panose="02000503000000020004" pitchFamily="2" charset="0"/>
              </a:rPr>
              <a:t>Digital Forensics – Chain of Custody</a:t>
            </a:r>
          </a:p>
        </p:txBody>
      </p:sp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0B6A743A-687D-4E34-8B99-9F6A2EB5A9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5013" y="1132366"/>
            <a:ext cx="6234360" cy="5183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358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E929FFE-3A83-F744-8BCB-19EC1A2EF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delle Sans SemiBold" panose="02000503000000020004" pitchFamily="2" charset="0"/>
              </a:rPr>
              <a:t>Digital Forensics - Tools</a:t>
            </a: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DA35FD7F-9450-4EE6-93DD-813F96F7B0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123" y="1196303"/>
            <a:ext cx="11175123" cy="4687891"/>
          </a:xfrm>
        </p:spPr>
        <p:txBody>
          <a:bodyPr>
            <a:normAutofit/>
          </a:bodyPr>
          <a:lstStyle/>
          <a:p>
            <a:r>
              <a:rPr lang="en-US" sz="3200" dirty="0"/>
              <a:t>dd</a:t>
            </a:r>
          </a:p>
          <a:p>
            <a:r>
              <a:rPr lang="en-US" sz="3200" dirty="0" err="1"/>
              <a:t>memdump</a:t>
            </a:r>
            <a:endParaRPr lang="en-US" sz="3200" dirty="0"/>
          </a:p>
          <a:p>
            <a:r>
              <a:rPr lang="en-US" sz="3200" dirty="0"/>
              <a:t>FTK Imager</a:t>
            </a:r>
          </a:p>
          <a:p>
            <a:r>
              <a:rPr lang="en-US" sz="3200" dirty="0" err="1"/>
              <a:t>WinHex</a:t>
            </a:r>
            <a:endParaRPr lang="en-US" sz="3200" dirty="0"/>
          </a:p>
          <a:p>
            <a:r>
              <a:rPr lang="en-US" sz="3200" dirty="0"/>
              <a:t>Autopsy</a:t>
            </a:r>
          </a:p>
          <a:p>
            <a:r>
              <a:rPr lang="en-US" sz="3200" dirty="0"/>
              <a:t>EnCase</a:t>
            </a:r>
          </a:p>
        </p:txBody>
      </p:sp>
    </p:spTree>
    <p:extLst>
      <p:ext uri="{BB962C8B-B14F-4D97-AF65-F5344CB8AC3E}">
        <p14:creationId xmlns:p14="http://schemas.microsoft.com/office/powerpoint/2010/main" val="2213794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2019 Presentation Dark Theme">
  <a:themeElements>
    <a:clrScheme name="6cc241">
      <a:dk1>
        <a:srgbClr val="151945"/>
      </a:dk1>
      <a:lt1>
        <a:srgbClr val="FFFFFF"/>
      </a:lt1>
      <a:dk2>
        <a:srgbClr val="151746"/>
      </a:dk2>
      <a:lt2>
        <a:srgbClr val="FFFFFF"/>
      </a:lt2>
      <a:accent1>
        <a:srgbClr val="F9F9FA"/>
      </a:accent1>
      <a:accent2>
        <a:srgbClr val="FF671F"/>
      </a:accent2>
      <a:accent3>
        <a:srgbClr val="00A3E0"/>
      </a:accent3>
      <a:accent4>
        <a:srgbClr val="10069F"/>
      </a:accent4>
      <a:accent5>
        <a:srgbClr val="6CC249"/>
      </a:accent5>
      <a:accent6>
        <a:srgbClr val="9C9BA7"/>
      </a:accent6>
      <a:hlink>
        <a:srgbClr val="FF671F"/>
      </a:hlink>
      <a:folHlink>
        <a:srgbClr val="FF671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" id="{809E193B-2D6B-774E-A1CE-D0A3E70D8F14}" vid="{9DFDF12A-1514-7D4F-A38F-DF2B41BE24D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Flow_SignoffStatus xmlns="7de64167-ec1d-41c3-9c60-bdac5dd5df14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B98D8214AE9EE4FBD92FF9BC1EA80A9" ma:contentTypeVersion="60" ma:contentTypeDescription="Create a new document." ma:contentTypeScope="" ma:versionID="01e0772c44198408e6e5a53ff4c7c879">
  <xsd:schema xmlns:xsd="http://www.w3.org/2001/XMLSchema" xmlns:xs="http://www.w3.org/2001/XMLSchema" xmlns:p="http://schemas.microsoft.com/office/2006/metadata/properties" xmlns:ns2="25f43890-8f97-4037-b6ca-5734ee50196d" xmlns:ns3="7de64167-ec1d-41c3-9c60-bdac5dd5df14" targetNamespace="http://schemas.microsoft.com/office/2006/metadata/properties" ma:root="true" ma:fieldsID="3425b5a5654edf0987e89c70af5dab58" ns2:_="" ns3:_="">
    <xsd:import namespace="25f43890-8f97-4037-b6ca-5734ee50196d"/>
    <xsd:import namespace="7de64167-ec1d-41c3-9c60-bdac5dd5df14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Location" minOccurs="0"/>
                <xsd:element ref="ns3:_Flow_SignoffStatus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5f43890-8f97-4037-b6ca-5734ee50196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de64167-ec1d-41c3-9c60-bdac5dd5df1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_Flow_SignoffStatus" ma:index="16" nillable="true" ma:displayName="Sign-off status" ma:internalName="Sign_x002d_off_x0020_status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AB37D3D-50C1-46FC-8D92-3F1F047872A4}">
  <ds:schemaRefs>
    <ds:schemaRef ds:uri="http://schemas.microsoft.com/office/infopath/2007/PartnerControls"/>
    <ds:schemaRef ds:uri="25f43890-8f97-4037-b6ca-5734ee50196d"/>
    <ds:schemaRef ds:uri="http://purl.org/dc/terms/"/>
    <ds:schemaRef ds:uri="http://purl.org/dc/elements/1.1/"/>
    <ds:schemaRef ds:uri="http://schemas.microsoft.com/office/2006/metadata/properties"/>
    <ds:schemaRef ds:uri="7de64167-ec1d-41c3-9c60-bdac5dd5df14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03D1374B-8056-453C-B9CB-F2CE6F7A4A2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8610089-468A-4BF4-8A27-9D002FFBD788}"/>
</file>

<file path=docProps/app.xml><?xml version="1.0" encoding="utf-8"?>
<Properties xmlns="http://schemas.openxmlformats.org/officeDocument/2006/extended-properties" xmlns:vt="http://schemas.openxmlformats.org/officeDocument/2006/docPropsVTypes">
  <Template>2019 Presentation Dark Theme</Template>
  <TotalTime>2670</TotalTime>
  <Words>363</Words>
  <Application>Microsoft Office PowerPoint</Application>
  <PresentationFormat>Widescreen</PresentationFormat>
  <Paragraphs>57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Adelle Sans</vt:lpstr>
      <vt:lpstr>Adelle Sans SemiBold</vt:lpstr>
      <vt:lpstr>Arial</vt:lpstr>
      <vt:lpstr>Calibri</vt:lpstr>
      <vt:lpstr>Courier New</vt:lpstr>
      <vt:lpstr>Proxima Nova</vt:lpstr>
      <vt:lpstr>Proxima Nova Semibold</vt:lpstr>
      <vt:lpstr>Roboto</vt:lpstr>
      <vt:lpstr>2019 Presentation Dark Theme</vt:lpstr>
      <vt:lpstr>PowerPoint Presentation</vt:lpstr>
      <vt:lpstr>Digital Forensics</vt:lpstr>
      <vt:lpstr>Digital Forensics Concepts</vt:lpstr>
      <vt:lpstr>Digital Forensics – Data Acquisition</vt:lpstr>
      <vt:lpstr>Digital Forensics – Data Preservation and Documentation</vt:lpstr>
      <vt:lpstr>PowerPoint Presentation</vt:lpstr>
      <vt:lpstr>Digital Forensics – Chain of Custody</vt:lpstr>
      <vt:lpstr>Digital Forensics - Tools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Chandler Burger</dc:creator>
  <cp:lastModifiedBy>Wes Bryan</cp:lastModifiedBy>
  <cp:revision>180</cp:revision>
  <dcterms:created xsi:type="dcterms:W3CDTF">2019-03-13T18:02:49Z</dcterms:created>
  <dcterms:modified xsi:type="dcterms:W3CDTF">2021-02-03T15:42:31Z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Ids_UIVersion_1536">
    <vt:lpwstr>57</vt:lpwstr>
  </property>
  <property fmtid="{D5CDD505-2E9C-101B-9397-08002B2CF9AE}" pid="3" name="ContentTypeId">
    <vt:lpwstr>0x0101008B98D8214AE9EE4FBD92FF9BC1EA80A9</vt:lpwstr>
  </property>
  <property fmtid="{D5CDD505-2E9C-101B-9397-08002B2CF9AE}" pid="4" name="AuthorIds_UIVersion_2560">
    <vt:lpwstr>57</vt:lpwstr>
  </property>
</Properties>
</file>