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  <p:sldMasterId id="2147484128" r:id="rId2"/>
  </p:sldMasterIdLst>
  <p:sldIdLst>
    <p:sldId id="264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9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5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9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9362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8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6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47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88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60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AE873C-4B34-4266-959D-6D4699F2D6A0}"/>
              </a:ext>
            </a:extLst>
          </p:cNvPr>
          <p:cNvSpPr/>
          <p:nvPr userDrawn="1"/>
        </p:nvSpPr>
        <p:spPr>
          <a:xfrm>
            <a:off x="158339" y="133600"/>
            <a:ext cx="11875324" cy="6590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1000" sy="101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378083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5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23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260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32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99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397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690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38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4392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62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139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15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AE873C-4B34-4266-959D-6D4699F2D6A0}"/>
              </a:ext>
            </a:extLst>
          </p:cNvPr>
          <p:cNvSpPr/>
          <p:nvPr userDrawn="1"/>
        </p:nvSpPr>
        <p:spPr>
          <a:xfrm>
            <a:off x="158339" y="133600"/>
            <a:ext cx="11875324" cy="6590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1000" sy="101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310858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3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3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0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5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46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  <p:sldLayoutId id="2147483980" r:id="rId17"/>
    <p:sldLayoutId id="214748398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7/4/2023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3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smoke">
            <a:extLst>
              <a:ext uri="{FF2B5EF4-FFF2-40B4-BE49-F238E27FC236}">
                <a16:creationId xmlns:a16="http://schemas.microsoft.com/office/drawing/2014/main" id="{942C5A0D-AA5D-A510-9A00-71F040182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C668C-983F-0C5B-6455-785CEDC3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017" y="3170746"/>
            <a:ext cx="10103267" cy="129908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Platform for Software Developers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Imagine 1824460882" descr="O imagine care conține text, siglă, simbol, emblemă&#10;&#10;Descriere generată automat">
            <a:extLst>
              <a:ext uri="{FF2B5EF4-FFF2-40B4-BE49-F238E27FC236}">
                <a16:creationId xmlns:a16="http://schemas.microsoft.com/office/drawing/2014/main" id="{0BB17BA7-EA84-6AB8-7BA2-37523A5CE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61" y="865827"/>
            <a:ext cx="1287463" cy="6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390A5FED-7402-AF95-8EB2-DC9BFA79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9" y="13502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160D195-9CD9-1346-81F5-B99CA352B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125" y="710250"/>
            <a:ext cx="42397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“POLITEHNICA” OF BUCHAREST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1DB94466-5699-58F9-59B9-27B8C87F4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636" y="1095819"/>
            <a:ext cx="78658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ENGINEERING IN FOREIGN LANGUAGES</a:t>
            </a:r>
            <a:r>
              <a: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 ENGINEERING, TELECOMINICATIONS AND INFORMATION TECHNOLOGIES – APPLIED ELECTRONICS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BA547E7-DBAA-1DCB-14D4-33FAB8533A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0" y="831411"/>
            <a:ext cx="8953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u 2">
            <a:extLst>
              <a:ext uri="{FF2B5EF4-FFF2-40B4-BE49-F238E27FC236}">
                <a16:creationId xmlns:a16="http://schemas.microsoft.com/office/drawing/2014/main" id="{B1342C61-DF7F-AD77-C1F4-66F353E83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014" y="5386542"/>
            <a:ext cx="10455275" cy="93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Student: </a:t>
            </a:r>
            <a:r>
              <a:rPr lang="en-GB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Ionu</a:t>
            </a:r>
            <a:r>
              <a:rPr lang="ro-RO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ț</a:t>
            </a:r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-Alin Constantin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o-RO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Coordonator: ȘL </a:t>
            </a:r>
            <a:r>
              <a:rPr lang="ro-RO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Dr.Ing</a:t>
            </a:r>
            <a:r>
              <a:rPr lang="ro-RO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Iuliana MARIN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1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A9FE-F817-81FB-F0B4-E6220F5D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Functionalities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Content Placeholder 4" descr="A picture containing clothing, person, footwear, illustration&#10;&#10;Description automatically generated">
            <a:extLst>
              <a:ext uri="{FF2B5EF4-FFF2-40B4-BE49-F238E27FC236}">
                <a16:creationId xmlns:a16="http://schemas.microsoft.com/office/drawing/2014/main" id="{3243C04A-2588-3973-1C0B-FE6C64768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39" y="2100654"/>
            <a:ext cx="3551912" cy="22059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359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55C1-1599-64B7-E401-E25FFB54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Upload projects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17" name="Picture 16" descr="A blue logo with arrows in the shape of a cloud&#10;&#10;Description automatically generated with low confidence">
            <a:extLst>
              <a:ext uri="{FF2B5EF4-FFF2-40B4-BE49-F238E27FC236}">
                <a16:creationId xmlns:a16="http://schemas.microsoft.com/office/drawing/2014/main" id="{20131973-F662-24B2-5AD3-46507F866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5" y="1791046"/>
            <a:ext cx="4003193" cy="28082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FDFF95-5AC9-311F-2C61-387DB7ED7E83}"/>
              </a:ext>
            </a:extLst>
          </p:cNvPr>
          <p:cNvSpPr txBox="1"/>
          <p:nvPr/>
        </p:nvSpPr>
        <p:spPr>
          <a:xfrm>
            <a:off x="5824147" y="2312457"/>
            <a:ext cx="5036686" cy="2233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0024DB"/>
              </a:buClr>
              <a:buSzPct val="70000"/>
              <a:buFont typeface="Wingdings 2" charset="2"/>
            </a:pPr>
            <a:r>
              <a:rPr lang="en-GB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Cloudinary</a:t>
            </a: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leading cloud-based media management platform that offers powerful features for transforming and managing project assets.</a:t>
            </a:r>
            <a:endParaRPr lang="en-US" sz="2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66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8FD336-F85C-7F7D-D7EC-E44DE8ED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11" y="3641470"/>
            <a:ext cx="5330588" cy="2905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10847-8967-CCE1-7F95-55522A031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1" y="311360"/>
            <a:ext cx="5386459" cy="27605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E3EA2D-B22B-A6B9-6007-511F81FD4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501" y="1607422"/>
            <a:ext cx="5133164" cy="37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64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0BAC-050E-4D3D-A222-2B0AF44F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82" y="121177"/>
            <a:ext cx="8307189" cy="2133600"/>
          </a:xfrm>
        </p:spPr>
        <p:txBody>
          <a:bodyPr>
            <a:normAutofit/>
          </a:bodyPr>
          <a:lstStyle/>
          <a:p>
            <a:r>
              <a:rPr lang="en-US" sz="3600" dirty="0"/>
              <a:t>Real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3600" dirty="0"/>
              <a:t> Communication with </a:t>
            </a:r>
            <a:r>
              <a:rPr lang="en-US" sz="3600" dirty="0" err="1"/>
              <a:t>SignalR</a:t>
            </a:r>
            <a:endParaRPr lang="en-US" sz="3600" dirty="0"/>
          </a:p>
        </p:txBody>
      </p:sp>
      <p:pic>
        <p:nvPicPr>
          <p:cNvPr id="5" name="Picture 4" descr="A screenshot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E52DAA86-98AD-301A-40C5-932A2D08B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99" y="4915168"/>
            <a:ext cx="8820660" cy="168106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905CCF3-261D-01D5-1768-9A382A8C9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1" y="2027929"/>
            <a:ext cx="6189658" cy="26615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A665-C8EF-33BC-616B-2E2B47A18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25" y="2254776"/>
            <a:ext cx="4762202" cy="2348447"/>
          </a:xfrm>
        </p:spPr>
        <p:txBody>
          <a:bodyPr anchor="ctr">
            <a:normAutofit fontScale="92500" lnSpcReduction="20000"/>
          </a:bodyPr>
          <a:lstStyle/>
          <a:p>
            <a:pPr marL="36900" indent="0">
              <a:buClr>
                <a:srgbClr val="FC9A29"/>
              </a:buClr>
              <a:buNone/>
            </a:pPr>
            <a:r>
              <a:rPr lang="en-GB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SignalR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real-time communication library for building interactive and collaborative features in the project. It enables seamless, bidirectional communication between clients and servers, allowing real-time updates, notifications, and live interactions.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67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7207-FD02-50BD-239D-502D7EFB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and Login using JWT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5F6338-97D5-ED88-4E67-0C01388BA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630" y="4310166"/>
            <a:ext cx="4216617" cy="438173"/>
          </a:xfr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CFB0852-66F7-5AC5-FD00-EE3DE99DC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6" y="1725587"/>
            <a:ext cx="3626036" cy="4769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D520FC-D8D6-1716-145B-1C16461B4CDB}"/>
              </a:ext>
            </a:extLst>
          </p:cNvPr>
          <p:cNvSpPr txBox="1"/>
          <p:nvPr/>
        </p:nvSpPr>
        <p:spPr>
          <a:xfrm>
            <a:off x="5464630" y="1725587"/>
            <a:ext cx="4030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Web Tokens (JWT) are an industry-standard method for securely transmitting information between parties as a compact and self-contained token. They are commonly used for authentication and authorization purposes in web applications, APIs, and microservices.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66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953F76-707C-0225-09FD-31A20E82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51" y="321734"/>
            <a:ext cx="4521665" cy="2905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D33DF0-4852-38EE-FE39-71A3F56F5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177011"/>
            <a:ext cx="5426764" cy="1668729"/>
          </a:xfrm>
          <a:prstGeom prst="rect">
            <a:avLst/>
          </a:prstGeom>
        </p:spPr>
      </p:pic>
      <p:sp>
        <p:nvSpPr>
          <p:cNvPr id="45" name="Rectangle 36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B977C4-B0A6-7EC4-78A6-0AB480C72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484462"/>
            <a:ext cx="5426764" cy="37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13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4D35531-7B07-418C-AA08-A6C96367BD54}"/>
              </a:ext>
            </a:extLst>
          </p:cNvPr>
          <p:cNvGrpSpPr/>
          <p:nvPr/>
        </p:nvGrpSpPr>
        <p:grpSpPr>
          <a:xfrm>
            <a:off x="2526323" y="1086537"/>
            <a:ext cx="7139354" cy="3420207"/>
            <a:chOff x="1336431" y="1148862"/>
            <a:chExt cx="9519138" cy="456027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9FE252B-5EB6-4467-984A-CAB682DD60F7}"/>
                </a:ext>
              </a:extLst>
            </p:cNvPr>
            <p:cNvSpPr/>
            <p:nvPr/>
          </p:nvSpPr>
          <p:spPr>
            <a:xfrm>
              <a:off x="1336431" y="1148862"/>
              <a:ext cx="9519138" cy="4560276"/>
            </a:xfrm>
            <a:prstGeom prst="roundRect">
              <a:avLst>
                <a:gd name="adj" fmla="val 1041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5E30FD7-D207-414D-ACBF-9C79919A2E52}"/>
                </a:ext>
              </a:extLst>
            </p:cNvPr>
            <p:cNvSpPr/>
            <p:nvPr/>
          </p:nvSpPr>
          <p:spPr>
            <a:xfrm>
              <a:off x="1681994" y="1494692"/>
              <a:ext cx="8828012" cy="3868616"/>
            </a:xfrm>
            <a:prstGeom prst="roundRect">
              <a:avLst>
                <a:gd name="adj" fmla="val 6844"/>
              </a:avLst>
            </a:prstGeom>
            <a:solidFill>
              <a:schemeClr val="tx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C2F01D-2E1C-4859-AB89-569F3C4B958D}"/>
                </a:ext>
              </a:extLst>
            </p:cNvPr>
            <p:cNvSpPr txBox="1"/>
            <p:nvPr/>
          </p:nvSpPr>
          <p:spPr>
            <a:xfrm>
              <a:off x="3646174" y="2119185"/>
              <a:ext cx="4921452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THANK YOU FOR YOUR ATTENTION!</a:t>
              </a:r>
              <a:endParaRPr lang="en-IN" sz="405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21E1FE-84CA-46C0-BAD0-C430122D58EA}"/>
                </a:ext>
              </a:extLst>
            </p:cNvPr>
            <p:cNvSpPr/>
            <p:nvPr/>
          </p:nvSpPr>
          <p:spPr>
            <a:xfrm>
              <a:off x="1336431" y="1148862"/>
              <a:ext cx="1072280" cy="973852"/>
            </a:xfrm>
            <a:custGeom>
              <a:avLst/>
              <a:gdLst>
                <a:gd name="connsiteX0" fmla="*/ 475044 w 1072280"/>
                <a:gd name="connsiteY0" fmla="*/ 0 h 973852"/>
                <a:gd name="connsiteX1" fmla="*/ 1072280 w 1072280"/>
                <a:gd name="connsiteY1" fmla="*/ 0 h 973852"/>
                <a:gd name="connsiteX2" fmla="*/ 1072280 w 1072280"/>
                <a:gd name="connsiteY2" fmla="*/ 345830 h 973852"/>
                <a:gd name="connsiteX3" fmla="*/ 610331 w 1072280"/>
                <a:gd name="connsiteY3" fmla="*/ 345830 h 973852"/>
                <a:gd name="connsiteX4" fmla="*/ 345563 w 1072280"/>
                <a:gd name="connsiteY4" fmla="*/ 610598 h 973852"/>
                <a:gd name="connsiteX5" fmla="*/ 345563 w 1072280"/>
                <a:gd name="connsiteY5" fmla="*/ 973852 h 973852"/>
                <a:gd name="connsiteX6" fmla="*/ 0 w 1072280"/>
                <a:gd name="connsiteY6" fmla="*/ 973852 h 973852"/>
                <a:gd name="connsiteX7" fmla="*/ 0 w 1072280"/>
                <a:gd name="connsiteY7" fmla="*/ 475044 h 973852"/>
                <a:gd name="connsiteX8" fmla="*/ 475044 w 1072280"/>
                <a:gd name="connsiteY8" fmla="*/ 0 h 97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80" h="973852">
                  <a:moveTo>
                    <a:pt x="475044" y="0"/>
                  </a:moveTo>
                  <a:lnTo>
                    <a:pt x="1072280" y="0"/>
                  </a:lnTo>
                  <a:lnTo>
                    <a:pt x="1072280" y="345830"/>
                  </a:lnTo>
                  <a:lnTo>
                    <a:pt x="610331" y="345830"/>
                  </a:lnTo>
                  <a:cubicBezTo>
                    <a:pt x="464104" y="345830"/>
                    <a:pt x="345563" y="464371"/>
                    <a:pt x="345563" y="610598"/>
                  </a:cubicBezTo>
                  <a:lnTo>
                    <a:pt x="345563" y="973852"/>
                  </a:lnTo>
                  <a:lnTo>
                    <a:pt x="0" y="973852"/>
                  </a:lnTo>
                  <a:lnTo>
                    <a:pt x="0" y="475044"/>
                  </a:lnTo>
                  <a:cubicBezTo>
                    <a:pt x="0" y="212684"/>
                    <a:pt x="212684" y="0"/>
                    <a:pt x="475044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A4692AD-2CAA-46F2-A2D1-F8BBA97E07D9}"/>
                </a:ext>
              </a:extLst>
            </p:cNvPr>
            <p:cNvSpPr/>
            <p:nvPr/>
          </p:nvSpPr>
          <p:spPr>
            <a:xfrm>
              <a:off x="1336431" y="4735286"/>
              <a:ext cx="1072280" cy="973852"/>
            </a:xfrm>
            <a:custGeom>
              <a:avLst/>
              <a:gdLst>
                <a:gd name="connsiteX0" fmla="*/ 0 w 1072280"/>
                <a:gd name="connsiteY0" fmla="*/ 0 h 973852"/>
                <a:gd name="connsiteX1" fmla="*/ 345563 w 1072280"/>
                <a:gd name="connsiteY1" fmla="*/ 0 h 973852"/>
                <a:gd name="connsiteX2" fmla="*/ 345563 w 1072280"/>
                <a:gd name="connsiteY2" fmla="*/ 363254 h 973852"/>
                <a:gd name="connsiteX3" fmla="*/ 610331 w 1072280"/>
                <a:gd name="connsiteY3" fmla="*/ 628022 h 973852"/>
                <a:gd name="connsiteX4" fmla="*/ 1072280 w 1072280"/>
                <a:gd name="connsiteY4" fmla="*/ 628022 h 973852"/>
                <a:gd name="connsiteX5" fmla="*/ 1072280 w 1072280"/>
                <a:gd name="connsiteY5" fmla="*/ 973852 h 973852"/>
                <a:gd name="connsiteX6" fmla="*/ 475044 w 1072280"/>
                <a:gd name="connsiteY6" fmla="*/ 973852 h 973852"/>
                <a:gd name="connsiteX7" fmla="*/ 0 w 1072280"/>
                <a:gd name="connsiteY7" fmla="*/ 498808 h 973852"/>
                <a:gd name="connsiteX8" fmla="*/ 0 w 1072280"/>
                <a:gd name="connsiteY8" fmla="*/ 0 h 97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80" h="973852">
                  <a:moveTo>
                    <a:pt x="0" y="0"/>
                  </a:moveTo>
                  <a:lnTo>
                    <a:pt x="345563" y="0"/>
                  </a:lnTo>
                  <a:lnTo>
                    <a:pt x="345563" y="363254"/>
                  </a:lnTo>
                  <a:cubicBezTo>
                    <a:pt x="345563" y="509481"/>
                    <a:pt x="464104" y="628022"/>
                    <a:pt x="610331" y="628022"/>
                  </a:cubicBezTo>
                  <a:lnTo>
                    <a:pt x="1072280" y="628022"/>
                  </a:lnTo>
                  <a:lnTo>
                    <a:pt x="1072280" y="973852"/>
                  </a:lnTo>
                  <a:lnTo>
                    <a:pt x="475044" y="973852"/>
                  </a:lnTo>
                  <a:cubicBezTo>
                    <a:pt x="212684" y="973852"/>
                    <a:pt x="0" y="761168"/>
                    <a:pt x="0" y="4988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EF7997B-2057-4A8D-B01B-0ADDFE2527EC}"/>
                </a:ext>
              </a:extLst>
            </p:cNvPr>
            <p:cNvSpPr/>
            <p:nvPr/>
          </p:nvSpPr>
          <p:spPr>
            <a:xfrm>
              <a:off x="9783288" y="1148862"/>
              <a:ext cx="1072281" cy="973852"/>
            </a:xfrm>
            <a:custGeom>
              <a:avLst/>
              <a:gdLst>
                <a:gd name="connsiteX0" fmla="*/ 0 w 1072281"/>
                <a:gd name="connsiteY0" fmla="*/ 0 h 973852"/>
                <a:gd name="connsiteX1" fmla="*/ 597237 w 1072281"/>
                <a:gd name="connsiteY1" fmla="*/ 0 h 973852"/>
                <a:gd name="connsiteX2" fmla="*/ 1072281 w 1072281"/>
                <a:gd name="connsiteY2" fmla="*/ 475044 h 973852"/>
                <a:gd name="connsiteX3" fmla="*/ 1072281 w 1072281"/>
                <a:gd name="connsiteY3" fmla="*/ 973852 h 973852"/>
                <a:gd name="connsiteX4" fmla="*/ 726718 w 1072281"/>
                <a:gd name="connsiteY4" fmla="*/ 973852 h 973852"/>
                <a:gd name="connsiteX5" fmla="*/ 726718 w 1072281"/>
                <a:gd name="connsiteY5" fmla="*/ 610598 h 973852"/>
                <a:gd name="connsiteX6" fmla="*/ 461950 w 1072281"/>
                <a:gd name="connsiteY6" fmla="*/ 345830 h 973852"/>
                <a:gd name="connsiteX7" fmla="*/ 0 w 1072281"/>
                <a:gd name="connsiteY7" fmla="*/ 345830 h 973852"/>
                <a:gd name="connsiteX8" fmla="*/ 0 w 1072281"/>
                <a:gd name="connsiteY8" fmla="*/ 0 h 97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81" h="973852">
                  <a:moveTo>
                    <a:pt x="0" y="0"/>
                  </a:moveTo>
                  <a:lnTo>
                    <a:pt x="597237" y="0"/>
                  </a:lnTo>
                  <a:cubicBezTo>
                    <a:pt x="859597" y="0"/>
                    <a:pt x="1072281" y="212684"/>
                    <a:pt x="1072281" y="475044"/>
                  </a:cubicBezTo>
                  <a:lnTo>
                    <a:pt x="1072281" y="973852"/>
                  </a:lnTo>
                  <a:lnTo>
                    <a:pt x="726718" y="973852"/>
                  </a:lnTo>
                  <a:lnTo>
                    <a:pt x="726718" y="610598"/>
                  </a:lnTo>
                  <a:cubicBezTo>
                    <a:pt x="726718" y="464371"/>
                    <a:pt x="608177" y="345830"/>
                    <a:pt x="461950" y="345830"/>
                  </a:cubicBezTo>
                  <a:lnTo>
                    <a:pt x="0" y="345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412DF9-0D3C-4C5B-9058-FE1E7176F6B3}"/>
                </a:ext>
              </a:extLst>
            </p:cNvPr>
            <p:cNvSpPr/>
            <p:nvPr/>
          </p:nvSpPr>
          <p:spPr>
            <a:xfrm>
              <a:off x="9784810" y="4735286"/>
              <a:ext cx="1070759" cy="973852"/>
            </a:xfrm>
            <a:custGeom>
              <a:avLst/>
              <a:gdLst>
                <a:gd name="connsiteX0" fmla="*/ 726718 w 1072281"/>
                <a:gd name="connsiteY0" fmla="*/ 0 h 973852"/>
                <a:gd name="connsiteX1" fmla="*/ 1072281 w 1072281"/>
                <a:gd name="connsiteY1" fmla="*/ 0 h 973852"/>
                <a:gd name="connsiteX2" fmla="*/ 1072281 w 1072281"/>
                <a:gd name="connsiteY2" fmla="*/ 498808 h 973852"/>
                <a:gd name="connsiteX3" fmla="*/ 597237 w 1072281"/>
                <a:gd name="connsiteY3" fmla="*/ 973852 h 973852"/>
                <a:gd name="connsiteX4" fmla="*/ 0 w 1072281"/>
                <a:gd name="connsiteY4" fmla="*/ 973852 h 973852"/>
                <a:gd name="connsiteX5" fmla="*/ 0 w 1072281"/>
                <a:gd name="connsiteY5" fmla="*/ 628022 h 973852"/>
                <a:gd name="connsiteX6" fmla="*/ 461950 w 1072281"/>
                <a:gd name="connsiteY6" fmla="*/ 628022 h 973852"/>
                <a:gd name="connsiteX7" fmla="*/ 726718 w 1072281"/>
                <a:gd name="connsiteY7" fmla="*/ 363254 h 973852"/>
                <a:gd name="connsiteX8" fmla="*/ 726718 w 1072281"/>
                <a:gd name="connsiteY8" fmla="*/ 0 h 97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81" h="973852">
                  <a:moveTo>
                    <a:pt x="726718" y="0"/>
                  </a:moveTo>
                  <a:lnTo>
                    <a:pt x="1072281" y="0"/>
                  </a:lnTo>
                  <a:lnTo>
                    <a:pt x="1072281" y="498808"/>
                  </a:lnTo>
                  <a:cubicBezTo>
                    <a:pt x="1072281" y="761168"/>
                    <a:pt x="859597" y="973852"/>
                    <a:pt x="597237" y="973852"/>
                  </a:cubicBezTo>
                  <a:lnTo>
                    <a:pt x="0" y="973852"/>
                  </a:lnTo>
                  <a:lnTo>
                    <a:pt x="0" y="628022"/>
                  </a:lnTo>
                  <a:lnTo>
                    <a:pt x="461950" y="628022"/>
                  </a:lnTo>
                  <a:cubicBezTo>
                    <a:pt x="608177" y="628022"/>
                    <a:pt x="726718" y="509481"/>
                    <a:pt x="726718" y="363254"/>
                  </a:cubicBezTo>
                  <a:lnTo>
                    <a:pt x="72671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 dirty="0"/>
            </a:p>
          </p:txBody>
        </p:sp>
      </p:grpSp>
      <p:pic>
        <p:nvPicPr>
          <p:cNvPr id="2" name="Content Placeholder 12" descr="A picture containing sketch, drawing, circle, line art&#10;&#10;Description automatically generated">
            <a:extLst>
              <a:ext uri="{FF2B5EF4-FFF2-40B4-BE49-F238E27FC236}">
                <a16:creationId xmlns:a16="http://schemas.microsoft.com/office/drawing/2014/main" id="{2AF5248D-1724-9B52-E8AF-6D2DCD203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719" y="2143753"/>
            <a:ext cx="3995592" cy="39955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90078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1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42EEE-1A10-93C9-973B-CCB1809B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91" y="963506"/>
            <a:ext cx="3956520" cy="4827693"/>
          </a:xfrm>
        </p:spPr>
        <p:txBody>
          <a:bodyPr>
            <a:normAutofit/>
          </a:bodyPr>
          <a:lstStyle/>
          <a:p>
            <a:pPr algn="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95FAAB5-80EA-880A-099A-C178D85B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467" y="2239347"/>
            <a:ext cx="5959791" cy="2743200"/>
          </a:xfrm>
          <a:effectLst/>
        </p:spPr>
        <p:txBody>
          <a:bodyPr anchor="ctr">
            <a:normAutofit/>
          </a:bodyPr>
          <a:lstStyle/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o-RO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ro-R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Advantages and disadvantages of storing projects</a:t>
            </a:r>
            <a:endParaRPr lang="ro-R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endParaRPr lang="ro-R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o-RO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ro-R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o-RO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ro-R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29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8BF4-97EA-46BA-D4C1-7EED03EA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ontent Placeholder 16">
            <a:extLst>
              <a:ext uri="{FF2B5EF4-FFF2-40B4-BE49-F238E27FC236}">
                <a16:creationId xmlns:a16="http://schemas.microsoft.com/office/drawing/2014/main" id="{708D1EC7-F88A-4F70-1DBB-E3B97F69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52" y="2042869"/>
            <a:ext cx="2454397" cy="533183"/>
          </a:xfrm>
        </p:spPr>
        <p:txBody>
          <a:bodyPr anchor="ctr">
            <a:normAutofit/>
          </a:bodyPr>
          <a:lstStyle/>
          <a:p>
            <a:pPr marL="36900" indent="0" algn="just">
              <a:spcBef>
                <a:spcPts val="0"/>
              </a:spcBef>
              <a:buNone/>
            </a:pPr>
            <a:r>
              <a:rPr lang="ro-RO" dirty="0" err="1"/>
              <a:t>Goals</a:t>
            </a:r>
            <a:r>
              <a:rPr lang="en-US" dirty="0"/>
              <a:t> of the project:</a:t>
            </a:r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3" name="Content Placeholder 12" descr="A picture containing sketch, drawing, circle, line art&#10;&#10;Description automatically generated">
            <a:extLst>
              <a:ext uri="{FF2B5EF4-FFF2-40B4-BE49-F238E27FC236}">
                <a16:creationId xmlns:a16="http://schemas.microsoft.com/office/drawing/2014/main" id="{A5D7421C-7091-09EC-BF25-AE0C8F781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656" y="1431204"/>
            <a:ext cx="3995592" cy="39955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4" name="Picture 2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0274F6D-32C7-A925-4AC8-F1DB2DBC04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8" y="2664977"/>
            <a:ext cx="1769836" cy="17698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48F5645-69CF-88FF-9653-91A2A241524F}"/>
              </a:ext>
            </a:extLst>
          </p:cNvPr>
          <p:cNvSpPr txBox="1"/>
          <p:nvPr/>
        </p:nvSpPr>
        <p:spPr>
          <a:xfrm>
            <a:off x="773081" y="4595799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</a:p>
        </p:txBody>
      </p:sp>
      <p:pic>
        <p:nvPicPr>
          <p:cNvPr id="32" name="Picture 31" descr="A picture containing symbol, circle, clipart, graphics&#10;&#10;Description automatically generated">
            <a:extLst>
              <a:ext uri="{FF2B5EF4-FFF2-40B4-BE49-F238E27FC236}">
                <a16:creationId xmlns:a16="http://schemas.microsoft.com/office/drawing/2014/main" id="{DFFE8BB4-31EC-73FB-58C3-A0908DEB5C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49" y="3849201"/>
            <a:ext cx="1803070" cy="18030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CB32CA9-62E4-5DBC-E61E-944DEBD9ED7D}"/>
              </a:ext>
            </a:extLst>
          </p:cNvPr>
          <p:cNvSpPr txBox="1"/>
          <p:nvPr/>
        </p:nvSpPr>
        <p:spPr>
          <a:xfrm>
            <a:off x="2800381" y="5776582"/>
            <a:ext cx="207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</a:p>
        </p:txBody>
      </p:sp>
      <p:pic>
        <p:nvPicPr>
          <p:cNvPr id="38" name="Picture 37" descr="A black shield with a lock&#10;&#10;Description automatically generated with medium confidence">
            <a:extLst>
              <a:ext uri="{FF2B5EF4-FFF2-40B4-BE49-F238E27FC236}">
                <a16:creationId xmlns:a16="http://schemas.microsoft.com/office/drawing/2014/main" id="{792E52D7-0C7A-7AF0-4126-99699CAD32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257" y="2576052"/>
            <a:ext cx="1835586" cy="18030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620062C-4CA3-286E-3EC2-4FE66F9FC309}"/>
              </a:ext>
            </a:extLst>
          </p:cNvPr>
          <p:cNvSpPr txBox="1"/>
          <p:nvPr/>
        </p:nvSpPr>
        <p:spPr>
          <a:xfrm>
            <a:off x="5325804" y="4533606"/>
            <a:ext cx="1344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155900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82AE1-FDA8-514D-1255-80E612CC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dirty="0"/>
              <a:t>2.</a:t>
            </a:r>
            <a:r>
              <a:rPr lang="en-US" sz="5400" dirty="0"/>
              <a:t> Advantages and 			 disadvantages of 	       	 storing projects</a:t>
            </a:r>
            <a:endParaRPr lang="en-US" sz="5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ext, blackboard, handwriting, chalk&#10;&#10;Description automatically generated">
            <a:extLst>
              <a:ext uri="{FF2B5EF4-FFF2-40B4-BE49-F238E27FC236}">
                <a16:creationId xmlns:a16="http://schemas.microsoft.com/office/drawing/2014/main" id="{9AC24F45-80C1-8B9D-CDFC-F8F776781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98" y="2694257"/>
            <a:ext cx="2981325" cy="1533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18190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1E35-1613-D9F6-11B5-C7A26797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storing projects</a:t>
            </a:r>
          </a:p>
        </p:txBody>
      </p:sp>
      <p:pic>
        <p:nvPicPr>
          <p:cNvPr id="5" name="Content Placeholder 4" descr="A picture containing circle, line&#10;&#10;Description automatically generated">
            <a:extLst>
              <a:ext uri="{FF2B5EF4-FFF2-40B4-BE49-F238E27FC236}">
                <a16:creationId xmlns:a16="http://schemas.microsoft.com/office/drawing/2014/main" id="{C70CCA97-A5A9-7BDC-16FD-5BB999372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69" y="2012550"/>
            <a:ext cx="1416450" cy="1416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close-up of a puzzle piece&#10;&#10;Description automatically generated with low confidence">
            <a:extLst>
              <a:ext uri="{FF2B5EF4-FFF2-40B4-BE49-F238E27FC236}">
                <a16:creationId xmlns:a16="http://schemas.microsoft.com/office/drawing/2014/main" id="{222A0EE6-DBB7-80EA-9BE4-94939C69B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77" y="2012550"/>
            <a:ext cx="1416450" cy="1416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 descr="A black and white cloud with a lock&#10;&#10;Description automatically generated with low confidence">
            <a:extLst>
              <a:ext uri="{FF2B5EF4-FFF2-40B4-BE49-F238E27FC236}">
                <a16:creationId xmlns:a16="http://schemas.microsoft.com/office/drawing/2014/main" id="{68F6A1EE-C27F-72A4-18B0-F9B56EAFB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85" y="2012550"/>
            <a:ext cx="1416450" cy="1416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 descr="A black outline of a hexagon with arrows&#10;&#10;Description automatically generated with low confidence">
            <a:extLst>
              <a:ext uri="{FF2B5EF4-FFF2-40B4-BE49-F238E27FC236}">
                <a16:creationId xmlns:a16="http://schemas.microsoft.com/office/drawing/2014/main" id="{1EC67804-3B69-5355-924F-25C2EAA04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393" y="2012549"/>
            <a:ext cx="1416451" cy="14164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DCFCE9-A7FB-E2D9-3B5F-76509C3825EA}"/>
              </a:ext>
            </a:extLst>
          </p:cNvPr>
          <p:cNvSpPr txBox="1"/>
          <p:nvPr/>
        </p:nvSpPr>
        <p:spPr>
          <a:xfrm>
            <a:off x="568512" y="3479878"/>
            <a:ext cx="208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 Access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F41CF-876C-5DCE-A8E3-35AE42A19E23}"/>
              </a:ext>
            </a:extLst>
          </p:cNvPr>
          <p:cNvSpPr txBox="1"/>
          <p:nvPr/>
        </p:nvSpPr>
        <p:spPr>
          <a:xfrm>
            <a:off x="3326489" y="3467588"/>
            <a:ext cx="2705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Collaboration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A4937-BFAA-DBF7-2685-BF32D233F759}"/>
              </a:ext>
            </a:extLst>
          </p:cNvPr>
          <p:cNvSpPr txBox="1"/>
          <p:nvPr/>
        </p:nvSpPr>
        <p:spPr>
          <a:xfrm>
            <a:off x="7096585" y="3492168"/>
            <a:ext cx="15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2933E-E70E-6E0D-FC9B-64D35573B2D9}"/>
              </a:ext>
            </a:extLst>
          </p:cNvPr>
          <p:cNvSpPr txBox="1"/>
          <p:nvPr/>
        </p:nvSpPr>
        <p:spPr>
          <a:xfrm>
            <a:off x="10331000" y="3492168"/>
            <a:ext cx="1292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46CD0-2110-8987-88FF-91C4951F35CC}"/>
              </a:ext>
            </a:extLst>
          </p:cNvPr>
          <p:cNvSpPr txBox="1"/>
          <p:nvPr/>
        </p:nvSpPr>
        <p:spPr>
          <a:xfrm>
            <a:off x="357998" y="4277032"/>
            <a:ext cx="250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lows for centralized access to project-related information.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CE6BD9-B664-1E4D-4E75-A226BAB0C7A0}"/>
              </a:ext>
            </a:extLst>
          </p:cNvPr>
          <p:cNvSpPr txBox="1"/>
          <p:nvPr/>
        </p:nvSpPr>
        <p:spPr>
          <a:xfrm>
            <a:off x="3241321" y="4277032"/>
            <a:ext cx="28753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romotes seamless collaboration among team members.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F7E906-3C19-81E1-FD71-327013C81D6A}"/>
              </a:ext>
            </a:extLst>
          </p:cNvPr>
          <p:cNvSpPr txBox="1"/>
          <p:nvPr/>
        </p:nvSpPr>
        <p:spPr>
          <a:xfrm>
            <a:off x="6517634" y="4277032"/>
            <a:ext cx="268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robust security measures to protect project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91527-BB04-257E-1F17-E60B8C0B2B81}"/>
              </a:ext>
            </a:extLst>
          </p:cNvPr>
          <p:cNvSpPr txBox="1"/>
          <p:nvPr/>
        </p:nvSpPr>
        <p:spPr>
          <a:xfrm>
            <a:off x="9723630" y="4138532"/>
            <a:ext cx="22618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rovides scalability, allowing projects to grow and expand without physical space limitations.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51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9" grpId="0"/>
      <p:bldP spid="20" grpId="0"/>
      <p:bldP spid="22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1E35-1613-D9F6-11B5-C7A26797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storing projects</a:t>
            </a:r>
          </a:p>
        </p:txBody>
      </p:sp>
      <p:pic>
        <p:nvPicPr>
          <p:cNvPr id="5" name="Content Placeholder 4" descr="A picture containing circle, line&#10;&#10;Description automatically generated">
            <a:extLst>
              <a:ext uri="{FF2B5EF4-FFF2-40B4-BE49-F238E27FC236}">
                <a16:creationId xmlns:a16="http://schemas.microsoft.com/office/drawing/2014/main" id="{C70CCA97-A5A9-7BDC-16FD-5BB999372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19" y="1944591"/>
            <a:ext cx="1416450" cy="1416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close-up of a puzzle piece&#10;&#10;Description automatically generated with low confidence">
            <a:extLst>
              <a:ext uri="{FF2B5EF4-FFF2-40B4-BE49-F238E27FC236}">
                <a16:creationId xmlns:a16="http://schemas.microsoft.com/office/drawing/2014/main" id="{222A0EE6-DBB7-80EA-9BE4-94939C69B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02" y="1944591"/>
            <a:ext cx="1416450" cy="1416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 descr="A black and white cloud with a lock&#10;&#10;Description automatically generated with low confidence">
            <a:extLst>
              <a:ext uri="{FF2B5EF4-FFF2-40B4-BE49-F238E27FC236}">
                <a16:creationId xmlns:a16="http://schemas.microsoft.com/office/drawing/2014/main" id="{68F6A1EE-C27F-72A4-18B0-F9B56EAFB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0" y="1944591"/>
            <a:ext cx="1416450" cy="1416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DCFCE9-A7FB-E2D9-3B5F-76509C3825EA}"/>
              </a:ext>
            </a:extLst>
          </p:cNvPr>
          <p:cNvSpPr txBox="1"/>
          <p:nvPr/>
        </p:nvSpPr>
        <p:spPr>
          <a:xfrm>
            <a:off x="822725" y="3492168"/>
            <a:ext cx="304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Technology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F41CF-876C-5DCE-A8E3-35AE42A19E23}"/>
              </a:ext>
            </a:extLst>
          </p:cNvPr>
          <p:cNvSpPr txBox="1"/>
          <p:nvPr/>
        </p:nvSpPr>
        <p:spPr>
          <a:xfrm>
            <a:off x="5373450" y="3424209"/>
            <a:ext cx="180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Loss Risks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A4937-BFAA-DBF7-2685-BF32D233F759}"/>
              </a:ext>
            </a:extLst>
          </p:cNvPr>
          <p:cNvSpPr txBox="1"/>
          <p:nvPr/>
        </p:nvSpPr>
        <p:spPr>
          <a:xfrm>
            <a:off x="9391262" y="3372590"/>
            <a:ext cx="1654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Threats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46CD0-2110-8987-88FF-91C4951F35CC}"/>
              </a:ext>
            </a:extLst>
          </p:cNvPr>
          <p:cNvSpPr txBox="1"/>
          <p:nvPr/>
        </p:nvSpPr>
        <p:spPr>
          <a:xfrm>
            <a:off x="1202871" y="4138532"/>
            <a:ext cx="2001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öhne"/>
              </a:rPr>
              <a:t>I</a:t>
            </a:r>
            <a:r>
              <a:rPr lang="en-GB" b="0" i="0" dirty="0">
                <a:effectLst/>
                <a:latin typeface="Söhne"/>
              </a:rPr>
              <a:t>ntroduces a dependency on technology infrastructure.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CE6BD9-B664-1E4D-4E75-A226BAB0C7A0}"/>
              </a:ext>
            </a:extLst>
          </p:cNvPr>
          <p:cNvSpPr txBox="1"/>
          <p:nvPr/>
        </p:nvSpPr>
        <p:spPr>
          <a:xfrm>
            <a:off x="4971988" y="4018921"/>
            <a:ext cx="26088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digital storage offers enhanced security measures, there is still a risk of data loss due to hardware failures, software glitches, or human errors.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F7E906-3C19-81E1-FD71-327013C81D6A}"/>
              </a:ext>
            </a:extLst>
          </p:cNvPr>
          <p:cNvSpPr txBox="1"/>
          <p:nvPr/>
        </p:nvSpPr>
        <p:spPr>
          <a:xfrm>
            <a:off x="9067373" y="4157420"/>
            <a:ext cx="23019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Storing projects digitally exposes them to potential cybersecurity threats, such as hacking or malware attacks.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60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20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24F226C-082A-4693-897A-4BA9C64E3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34581-BCA1-30F6-612F-10738D3A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939" y="3011261"/>
            <a:ext cx="3554131" cy="8354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rgbClr val="DADA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3.Design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835C1724-035A-4285-8A33-FFBF7CCE0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5" y="965196"/>
            <a:ext cx="368539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666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lipart, sketch, design, illustration&#10;&#10;Description automatically generated">
            <a:extLst>
              <a:ext uri="{FF2B5EF4-FFF2-40B4-BE49-F238E27FC236}">
                <a16:creationId xmlns:a16="http://schemas.microsoft.com/office/drawing/2014/main" id="{C1F43335-EBA8-A16B-25D3-A39FFB7B4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90" y="2624545"/>
            <a:ext cx="2835022" cy="1462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7955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31D9B-A9A8-F6C0-E196-E6982B52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Monolithic architecture</a:t>
            </a:r>
            <a:endParaRPr lang="en-US" sz="2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9C9995-ED18-388A-2F8B-85566662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628" y="2005066"/>
            <a:ext cx="3158833" cy="319208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monolithic architecture is an age-old software architectural technique where the entire application is built as a single unit in a tightly coupled system of modules, components and services running in one runtime process. </a:t>
            </a: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1" descr="A diagram of a project&#10;&#10;Description automatically generated with low confidence">
            <a:extLst>
              <a:ext uri="{FF2B5EF4-FFF2-40B4-BE49-F238E27FC236}">
                <a16:creationId xmlns:a16="http://schemas.microsoft.com/office/drawing/2014/main" id="{64B96341-E5DD-8FBE-F785-61E176265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2114340"/>
            <a:ext cx="5676236" cy="2483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619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0408B-13B1-14C3-6364-4B8AD795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71" y="965196"/>
            <a:ext cx="4134066" cy="970450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o-RO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E19EF1-38D3-3FFB-289E-B73954738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630" y="2313474"/>
            <a:ext cx="3078749" cy="2986314"/>
          </a:xfrm>
        </p:spPr>
        <p:txBody>
          <a:bodyPr anchor="t">
            <a:noAutofit/>
          </a:bodyPr>
          <a:lstStyle/>
          <a:p>
            <a:pPr>
              <a:buClr>
                <a:srgbClr val="6706FE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building the web application's frontend architecture, </a:t>
            </a:r>
            <a:r>
              <a:rPr lang="ro-RO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opted for the industry-leading Angular 16 as well as TypeScript, Bootstrap5, HTML5 and CSS </a:t>
            </a:r>
            <a:r>
              <a:rPr lang="ro-RO" sz="1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ro-RO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 </a:t>
            </a:r>
            <a:r>
              <a:rPr lang="ro-RO" sz="1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backend</a:t>
            </a:r>
            <a:r>
              <a:rPr lang="ro-RO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 </a:t>
            </a:r>
            <a:r>
              <a:rPr lang="ro-RO" sz="1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chose</a:t>
            </a:r>
            <a:r>
              <a:rPr lang="ro-RO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1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ro-RO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1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</a:t>
            </a:r>
            <a:r>
              <a:rPr lang="ro-RO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.Net 7.0, </a:t>
            </a:r>
            <a:r>
              <a:rPr lang="ro-RO" sz="1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Entity</a:t>
            </a:r>
            <a:r>
              <a:rPr lang="ro-RO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Framework </a:t>
            </a:r>
            <a:r>
              <a:rPr lang="ro-RO" sz="1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</a:t>
            </a:r>
            <a:r>
              <a:rPr lang="ro-RO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18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SQLite</a:t>
            </a:r>
            <a:r>
              <a:rPr lang="ro-RO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Server</a:t>
            </a: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3" descr="O imagine care conține text, captură de ecran, Font, siglă&#10;&#10;Descriere generată automat">
            <a:extLst>
              <a:ext uri="{FF2B5EF4-FFF2-40B4-BE49-F238E27FC236}">
                <a16:creationId xmlns:a16="http://schemas.microsoft.com/office/drawing/2014/main" id="{D953F31D-051F-64B0-D256-6CA54E785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2518772"/>
            <a:ext cx="5676236" cy="16744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4529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1510</TotalTime>
  <Words>411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Calisto MT</vt:lpstr>
      <vt:lpstr>Gill Sans MT</vt:lpstr>
      <vt:lpstr>Open Sans Extrabold</vt:lpstr>
      <vt:lpstr>Söhne</vt:lpstr>
      <vt:lpstr>Times New Roman</vt:lpstr>
      <vt:lpstr>Wingdings 2</vt:lpstr>
      <vt:lpstr>Slate</vt:lpstr>
      <vt:lpstr>Gallery</vt:lpstr>
      <vt:lpstr>Collaborative Platform for Software Developers</vt:lpstr>
      <vt:lpstr>Table of Contents</vt:lpstr>
      <vt:lpstr>1.Introduction</vt:lpstr>
      <vt:lpstr>2. Advantages and     disadvantages of           storing projects</vt:lpstr>
      <vt:lpstr>Advantages of storing projects</vt:lpstr>
      <vt:lpstr>Disadvantages of storing projects</vt:lpstr>
      <vt:lpstr>3.Design</vt:lpstr>
      <vt:lpstr>Monolithic architecture</vt:lpstr>
      <vt:lpstr>4. Implementation</vt:lpstr>
      <vt:lpstr>5. Functionalities</vt:lpstr>
      <vt:lpstr>Upload projects</vt:lpstr>
      <vt:lpstr>PowerPoint Presentation</vt:lpstr>
      <vt:lpstr>Real Time Communication with SignalR</vt:lpstr>
      <vt:lpstr>Register and Login using JWT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Platform for Software Developers</dc:title>
  <dc:creator>Ionuţ - Alin CONSTANTIN (108055)</dc:creator>
  <cp:lastModifiedBy>Ionuţ - Alin CONSTANTIN (108055)</cp:lastModifiedBy>
  <cp:revision>6</cp:revision>
  <dcterms:created xsi:type="dcterms:W3CDTF">2023-07-03T08:25:07Z</dcterms:created>
  <dcterms:modified xsi:type="dcterms:W3CDTF">2023-07-04T18:31:21Z</dcterms:modified>
</cp:coreProperties>
</file>