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79" r:id="rId9"/>
    <p:sldId id="258" r:id="rId10"/>
    <p:sldId id="277" r:id="rId11"/>
  </p:sldIdLst>
  <p:sldSz cx="18288000" cy="10287000"/>
  <p:notesSz cx="6858000" cy="9144000"/>
  <p:embeddedFontLst>
    <p:embeddedFont>
      <p:font typeface="Anonymous Pro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3EF"/>
    <a:srgbClr val="C160F2"/>
    <a:srgbClr val="8C8CF8"/>
    <a:srgbClr val="D0C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3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5154592"/>
            <a:ext cx="15871617" cy="840275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 rot="-5400000">
            <a:off x="-2313614" y="6069422"/>
            <a:ext cx="600628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4"/>
              </a:lnSpc>
            </a:pPr>
            <a:endParaRPr lang="en-US" sz="2500" spc="625" dirty="0">
              <a:solidFill>
                <a:srgbClr val="F8F7ED"/>
              </a:solidFill>
              <a:latin typeface="Anonymous Pro"/>
            </a:endParaRPr>
          </a:p>
        </p:txBody>
      </p:sp>
      <p:sp>
        <p:nvSpPr>
          <p:cNvPr id="7" name="AutoShape 7"/>
          <p:cNvSpPr/>
          <p:nvPr/>
        </p:nvSpPr>
        <p:spPr>
          <a:xfrm rot="2700000">
            <a:off x="12531789" y="885807"/>
            <a:ext cx="5358352" cy="25392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8" name="Group 8"/>
          <p:cNvGrpSpPr/>
          <p:nvPr/>
        </p:nvGrpSpPr>
        <p:grpSpPr>
          <a:xfrm>
            <a:off x="689526" y="220469"/>
            <a:ext cx="14093273" cy="5340837"/>
            <a:chOff x="-2121477" y="-1191957"/>
            <a:chExt cx="19509867" cy="7121116"/>
          </a:xfrm>
        </p:grpSpPr>
        <p:sp>
          <p:nvSpPr>
            <p:cNvPr id="9" name="TextBox 9"/>
            <p:cNvSpPr txBox="1"/>
            <p:nvPr/>
          </p:nvSpPr>
          <p:spPr>
            <a:xfrm>
              <a:off x="-2121477" y="-1191957"/>
              <a:ext cx="19509867" cy="47705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295"/>
                </a:lnSpc>
              </a:pPr>
              <a:r>
                <a:rPr lang="ru-RU" sz="8450" spc="169" dirty="0">
                  <a:solidFill>
                    <a:srgbClr val="F8F7ED"/>
                  </a:solidFill>
                  <a:latin typeface="Clear Sans Bold"/>
                </a:rPr>
                <a:t>Проектирование чат-бота по информированию о расписании занятий</a:t>
              </a:r>
              <a:endParaRPr lang="en-US" sz="8450" spc="169" dirty="0">
                <a:solidFill>
                  <a:srgbClr val="F8F7ED"/>
                </a:solidFill>
                <a:latin typeface="Clear Sa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386874"/>
              <a:ext cx="14339056" cy="542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endParaRPr lang="en-US" sz="2500" spc="375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13" name="AutoShape 13"/>
          <p:cNvSpPr/>
          <p:nvPr/>
        </p:nvSpPr>
        <p:spPr>
          <a:xfrm rot="2700000">
            <a:off x="16322434" y="7849959"/>
            <a:ext cx="337564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FB053D-8DDB-446C-996B-9022720A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42" y="3884974"/>
            <a:ext cx="7937530" cy="5291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4743E2C4-9DBD-4DF4-AE72-6662B12F5CD2}"/>
              </a:ext>
            </a:extLst>
          </p:cNvPr>
          <p:cNvSpPr txBox="1"/>
          <p:nvPr/>
        </p:nvSpPr>
        <p:spPr>
          <a:xfrm>
            <a:off x="326633" y="6561845"/>
            <a:ext cx="9634472" cy="1122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ru-RU" sz="2800" spc="126" dirty="0">
                <a:solidFill>
                  <a:srgbClr val="002060"/>
                </a:solidFill>
                <a:latin typeface="Anonymous Pro"/>
              </a:rPr>
              <a:t>Студент 3 курса 09-951 гр.</a:t>
            </a:r>
            <a:r>
              <a:rPr lang="en-US" sz="2800" spc="126" dirty="0">
                <a:solidFill>
                  <a:srgbClr val="002060"/>
                </a:solidFill>
                <a:latin typeface="Anonymous Pro"/>
              </a:rPr>
              <a:t>:</a:t>
            </a:r>
            <a:r>
              <a:rPr lang="ru-RU" sz="2800" spc="126" dirty="0">
                <a:solidFill>
                  <a:srgbClr val="002060"/>
                </a:solidFill>
                <a:latin typeface="Anonymous Pro"/>
              </a:rPr>
              <a:t>Кандеева А.Д</a:t>
            </a:r>
          </a:p>
          <a:p>
            <a:pPr>
              <a:lnSpc>
                <a:spcPts val="4620"/>
              </a:lnSpc>
            </a:pPr>
            <a:r>
              <a:rPr lang="ru-RU" sz="2800" spc="126" dirty="0">
                <a:solidFill>
                  <a:srgbClr val="002060"/>
                </a:solidFill>
                <a:latin typeface="Anonymous Pro"/>
              </a:rPr>
              <a:t>Научный руководитель: Ахмедова А.М</a:t>
            </a:r>
            <a:r>
              <a:rPr lang="en-US" sz="2800" spc="126" dirty="0">
                <a:solidFill>
                  <a:srgbClr val="002060"/>
                </a:solidFill>
                <a:latin typeface="Anonymous Pro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00828" y="903913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930115" y="7930178"/>
            <a:ext cx="4737444" cy="4737444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10" name="Group 10"/>
          <p:cNvGrpSpPr/>
          <p:nvPr/>
        </p:nvGrpSpPr>
        <p:grpSpPr>
          <a:xfrm>
            <a:off x="2106926" y="1838975"/>
            <a:ext cx="9466385" cy="3315081"/>
            <a:chOff x="0" y="0"/>
            <a:chExt cx="12621846" cy="442010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2621846" cy="4420108"/>
              <a:chOff x="0" y="0"/>
              <a:chExt cx="21197002" cy="742308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1197002" cy="7423084"/>
              </a:xfrm>
              <a:custGeom>
                <a:avLst/>
                <a:gdLst/>
                <a:ahLst/>
                <a:cxnLst/>
                <a:rect l="l" t="t" r="r" b="b"/>
                <a:pathLst>
                  <a:path w="21197002" h="7423084">
                    <a:moveTo>
                      <a:pt x="0" y="0"/>
                    </a:moveTo>
                    <a:lnTo>
                      <a:pt x="0" y="7423084"/>
                    </a:lnTo>
                    <a:lnTo>
                      <a:pt x="21197002" y="7423084"/>
                    </a:lnTo>
                    <a:lnTo>
                      <a:pt x="21197002" y="0"/>
                    </a:lnTo>
                    <a:lnTo>
                      <a:pt x="0" y="0"/>
                    </a:lnTo>
                    <a:close/>
                    <a:moveTo>
                      <a:pt x="21136042" y="7362124"/>
                    </a:moveTo>
                    <a:lnTo>
                      <a:pt x="59690" y="7362124"/>
                    </a:lnTo>
                    <a:lnTo>
                      <a:pt x="59690" y="59690"/>
                    </a:lnTo>
                    <a:lnTo>
                      <a:pt x="21136042" y="59690"/>
                    </a:lnTo>
                    <a:lnTo>
                      <a:pt x="21136042" y="7362124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871125" y="842223"/>
              <a:ext cx="10879595" cy="3385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270" dirty="0">
                  <a:solidFill>
                    <a:srgbClr val="F8F7ED"/>
                  </a:solidFill>
                  <a:latin typeface="Clear Sans Bold Bold"/>
                </a:rPr>
                <a:t>СПАСИБО</a:t>
              </a:r>
              <a:r>
                <a:rPr lang="ru-RU" sz="9000" spc="270" dirty="0">
                  <a:solidFill>
                    <a:srgbClr val="F8F7ED"/>
                  </a:solidFill>
                  <a:latin typeface="Clear Sans Bold Bold"/>
                </a:rPr>
                <a:t> ЗА ВНИМАНИЕ</a:t>
              </a:r>
              <a:r>
                <a:rPr lang="en-US" sz="9000" spc="270" dirty="0">
                  <a:solidFill>
                    <a:srgbClr val="F8F7ED"/>
                  </a:solidFill>
                  <a:latin typeface="Clear Sans Bold Bold"/>
                </a:rPr>
                <a:t>!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71125" y="2889968"/>
              <a:ext cx="10879595" cy="543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34"/>
                </a:lnSpc>
              </a:pPr>
              <a:endParaRPr lang="en-US" sz="2525" spc="378" dirty="0">
                <a:solidFill>
                  <a:srgbClr val="F8F7ED"/>
                </a:solidFill>
                <a:latin typeface="Anonymous Pr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B518B2CD-6AFB-4D67-8436-3502800C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4300" y="1173949"/>
            <a:ext cx="18516600" cy="841146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063995" y="1359160"/>
            <a:ext cx="6443493" cy="933585"/>
            <a:chOff x="-445675" y="638860"/>
            <a:chExt cx="7877597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-445675" y="638860"/>
              <a:ext cx="7877597" cy="4044325"/>
              <a:chOff x="-748462" y="1072895"/>
              <a:chExt cx="13229558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748462" y="1072895"/>
                <a:ext cx="13229558" cy="6792000"/>
              </a:xfrm>
              <a:custGeom>
                <a:avLst/>
                <a:gdLst/>
                <a:ahLst/>
                <a:cxnLst/>
                <a:rect l="l" t="t" r="r" b="b"/>
                <a:pathLst>
                  <a:path w="13229558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3229558" y="6791999"/>
                    </a:lnTo>
                    <a:lnTo>
                      <a:pt x="13229558" y="0"/>
                    </a:lnTo>
                    <a:lnTo>
                      <a:pt x="0" y="0"/>
                    </a:lnTo>
                    <a:close/>
                    <a:moveTo>
                      <a:pt x="13168598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3168598" y="59690"/>
                    </a:lnTo>
                    <a:lnTo>
                      <a:pt x="13168598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44363" y="1069874"/>
              <a:ext cx="6632193" cy="1472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07"/>
                </a:lnSpc>
              </a:pPr>
              <a:r>
                <a:rPr lang="ru-RU" sz="4825" spc="144" dirty="0">
                  <a:solidFill>
                    <a:schemeClr val="bg1"/>
                  </a:solidFill>
                  <a:latin typeface="Clear Sans Bold Bold"/>
                </a:rPr>
                <a:t>Цель проекта</a:t>
              </a:r>
              <a:endParaRPr lang="en-US" sz="4825" spc="144" dirty="0">
                <a:solidFill>
                  <a:schemeClr val="bg1"/>
                </a:solidFill>
                <a:latin typeface="Clear Sans Bold Bold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-442204" y="-2507658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367002">
            <a:off x="13096467" y="-2487812"/>
            <a:ext cx="6442066" cy="644206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363512">
            <a:off x="977553" y="7918278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85800" y="3956873"/>
            <a:ext cx="13639800" cy="1700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Целью данной курсовой работы является разработка АИС «</a:t>
            </a:r>
            <a:r>
              <a:rPr lang="ru-RU" sz="2800" b="1" spc="126" dirty="0" err="1">
                <a:solidFill>
                  <a:schemeClr val="bg1"/>
                </a:solidFill>
                <a:latin typeface="Anonymous Pro"/>
              </a:rPr>
              <a:t>Телеграм</a:t>
            </a: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-бот Расписание», позволяющий автоматизировать задачи, связанные с оповещением учеников о расписании занятий.</a:t>
            </a:r>
            <a:endParaRPr lang="en-US" sz="2800" b="1" spc="126" dirty="0">
              <a:solidFill>
                <a:schemeClr val="bg1"/>
              </a:solidFill>
              <a:latin typeface="Anonymou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502A8A7-7C12-436F-BD44-164F6EFD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14300" y="1173949"/>
            <a:ext cx="18516600" cy="841146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216073" y="1409700"/>
            <a:ext cx="6443493" cy="792503"/>
            <a:chOff x="-269564" y="-499173"/>
            <a:chExt cx="7877597" cy="4044325"/>
          </a:xfrm>
        </p:grpSpPr>
        <p:grpSp>
          <p:nvGrpSpPr>
            <p:cNvPr id="3" name="Group 3"/>
            <p:cNvGrpSpPr/>
            <p:nvPr/>
          </p:nvGrpSpPr>
          <p:grpSpPr>
            <a:xfrm>
              <a:off x="-269564" y="-499173"/>
              <a:ext cx="7877597" cy="4044325"/>
              <a:chOff x="-452703" y="-838307"/>
              <a:chExt cx="13229558" cy="6792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452703" y="-838307"/>
                <a:ext cx="13229558" cy="6792000"/>
              </a:xfrm>
              <a:custGeom>
                <a:avLst/>
                <a:gdLst/>
                <a:ahLst/>
                <a:cxnLst/>
                <a:rect l="l" t="t" r="r" b="b"/>
                <a:pathLst>
                  <a:path w="13229558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3229558" y="6791999"/>
                    </a:lnTo>
                    <a:lnTo>
                      <a:pt x="13229558" y="0"/>
                    </a:lnTo>
                    <a:lnTo>
                      <a:pt x="0" y="0"/>
                    </a:lnTo>
                    <a:close/>
                    <a:moveTo>
                      <a:pt x="13168598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3168598" y="59690"/>
                    </a:lnTo>
                    <a:lnTo>
                      <a:pt x="13168598" y="6731040"/>
                    </a:lnTo>
                    <a:close/>
                  </a:path>
                </a:pathLst>
              </a:custGeom>
              <a:solidFill>
                <a:srgbClr val="707BFB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2059562" y="794634"/>
              <a:ext cx="5007321" cy="14721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307"/>
                </a:lnSpc>
              </a:pPr>
              <a:r>
                <a:rPr lang="ru-RU" sz="4825" spc="144" dirty="0">
                  <a:solidFill>
                    <a:schemeClr val="bg1"/>
                  </a:solidFill>
                  <a:latin typeface="Clear Sans Bold Bold"/>
                </a:rPr>
                <a:t>Задачи</a:t>
              </a:r>
              <a:endParaRPr lang="en-US" sz="4825" spc="144" dirty="0">
                <a:solidFill>
                  <a:schemeClr val="bg1"/>
                </a:solidFill>
                <a:latin typeface="Clear Sans Bold Bold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-304347" y="-2524070"/>
            <a:ext cx="4208308" cy="42083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367002">
            <a:off x="13989264" y="-2735362"/>
            <a:ext cx="6442066" cy="644206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363512">
            <a:off x="16033578" y="5488842"/>
            <a:ext cx="4737444" cy="473744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90600" y="2682103"/>
            <a:ext cx="13335001" cy="5830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Для достижения поставленной цели, требуется решить следующие задачи: 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1.	Изучение предметной области;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2.	Составление технического задания к функциям программы и интерфейсу;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3.	Выбор программных средств реализации;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4.	Проектирование архитектуры АИС; 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5.	Написание программного кода;</a:t>
            </a:r>
          </a:p>
          <a:p>
            <a:pPr>
              <a:lnSpc>
                <a:spcPts val="4620"/>
              </a:lnSpc>
            </a:pPr>
            <a:r>
              <a:rPr lang="ru-RU" sz="2800" b="1" spc="126" dirty="0">
                <a:solidFill>
                  <a:schemeClr val="bg1"/>
                </a:solidFill>
                <a:latin typeface="Anonymous Pro"/>
              </a:rPr>
              <a:t>6.	Тестирование приложения и его отладка.</a:t>
            </a:r>
          </a:p>
          <a:p>
            <a:pPr>
              <a:lnSpc>
                <a:spcPts val="4620"/>
              </a:lnSpc>
            </a:pPr>
            <a:endParaRPr lang="ru-RU" sz="2800" spc="126" dirty="0">
              <a:solidFill>
                <a:srgbClr val="707BFB"/>
              </a:solidFill>
              <a:latin typeface="Anonymous Pro"/>
            </a:endParaRPr>
          </a:p>
        </p:txBody>
      </p:sp>
    </p:spTree>
    <p:extLst>
      <p:ext uri="{BB962C8B-B14F-4D97-AF65-F5344CB8AC3E}">
        <p14:creationId xmlns:p14="http://schemas.microsoft.com/office/powerpoint/2010/main" val="20531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791445" y="-2062826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4793487" y="-2300028"/>
            <a:ext cx="6442066" cy="644206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2700000">
            <a:off x="12529842" y="709754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2623552" y="8931462"/>
            <a:ext cx="4208308" cy="42083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1084346" y="9169717"/>
            <a:ext cx="4737444" cy="4737444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2700000">
            <a:off x="1611016" y="1152849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9" name="Group 9"/>
          <p:cNvGrpSpPr/>
          <p:nvPr/>
        </p:nvGrpSpPr>
        <p:grpSpPr>
          <a:xfrm>
            <a:off x="2667000" y="32397"/>
            <a:ext cx="13190322" cy="1777217"/>
            <a:chOff x="458349" y="-4949237"/>
            <a:chExt cx="17587098" cy="2369623"/>
          </a:xfrm>
        </p:grpSpPr>
        <p:grpSp>
          <p:nvGrpSpPr>
            <p:cNvPr id="10" name="Group 10"/>
            <p:cNvGrpSpPr/>
            <p:nvPr/>
          </p:nvGrpSpPr>
          <p:grpSpPr>
            <a:xfrm>
              <a:off x="458349" y="-4949237"/>
              <a:ext cx="16357600" cy="2369623"/>
              <a:chOff x="769747" y="-8311698"/>
              <a:chExt cx="27470789" cy="397952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769747" y="-8311698"/>
                <a:ext cx="27470789" cy="3979521"/>
              </a:xfrm>
              <a:custGeom>
                <a:avLst/>
                <a:gdLst/>
                <a:ahLst/>
                <a:cxnLst/>
                <a:rect l="l" t="t" r="r" b="b"/>
                <a:pathLst>
                  <a:path w="17371051" h="6791999">
                    <a:moveTo>
                      <a:pt x="0" y="0"/>
                    </a:moveTo>
                    <a:lnTo>
                      <a:pt x="0" y="6791999"/>
                    </a:lnTo>
                    <a:lnTo>
                      <a:pt x="17371051" y="6791999"/>
                    </a:lnTo>
                    <a:lnTo>
                      <a:pt x="17371051" y="0"/>
                    </a:lnTo>
                    <a:lnTo>
                      <a:pt x="0" y="0"/>
                    </a:lnTo>
                    <a:close/>
                    <a:moveTo>
                      <a:pt x="17310091" y="6731040"/>
                    </a:moveTo>
                    <a:lnTo>
                      <a:pt x="59690" y="6731040"/>
                    </a:lnTo>
                    <a:lnTo>
                      <a:pt x="59690" y="59690"/>
                    </a:lnTo>
                    <a:lnTo>
                      <a:pt x="17310091" y="59690"/>
                    </a:lnTo>
                    <a:lnTo>
                      <a:pt x="17310091" y="6731040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687847" y="-4237866"/>
              <a:ext cx="16357600" cy="9575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637"/>
                </a:lnSpc>
              </a:pPr>
              <a:r>
                <a:rPr lang="ru-RU" sz="5125" spc="153" dirty="0">
                  <a:solidFill>
                    <a:srgbClr val="F8F7ED"/>
                  </a:solidFill>
                  <a:latin typeface="Clear Sans Bold Bold"/>
                </a:rPr>
                <a:t>Анализ предметной области</a:t>
              </a:r>
              <a:endParaRPr lang="en-US" sz="5125" spc="153" dirty="0">
                <a:solidFill>
                  <a:srgbClr val="F8F7ED"/>
                </a:solidFill>
                <a:latin typeface="Clear Sans Bold Bold"/>
              </a:endParaRPr>
            </a:p>
          </p:txBody>
        </p:sp>
      </p:grpSp>
      <p:sp>
        <p:nvSpPr>
          <p:cNvPr id="14" name="TextBox 12">
            <a:extLst>
              <a:ext uri="{FF2B5EF4-FFF2-40B4-BE49-F238E27FC236}">
                <a16:creationId xmlns:a16="http://schemas.microsoft.com/office/drawing/2014/main" id="{AD3A203E-0F92-4830-A5E8-9D816C831550}"/>
              </a:ext>
            </a:extLst>
          </p:cNvPr>
          <p:cNvSpPr txBox="1"/>
          <p:nvPr/>
        </p:nvSpPr>
        <p:spPr>
          <a:xfrm>
            <a:off x="487791" y="2019300"/>
            <a:ext cx="16097538" cy="7530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637"/>
              </a:lnSpc>
            </a:pPr>
            <a:r>
              <a:rPr lang="ru-RU" sz="3200" dirty="0">
                <a:solidFill>
                  <a:schemeClr val="bg1"/>
                </a:solidFill>
                <a:effectLst/>
                <a:latin typeface="Clear Sans Bold Bold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рассматривается такая предметная область как «Расписание занятий». Обычно таким вопросом занимается один человек, который составляет его для учащихся в учебном заведении. Но составить – это только полдела, необходимо, чтобы ученики были своевременно уведомлены о расписании на предстоящую неделю, месяц, четверть и т.д.</a:t>
            </a:r>
          </a:p>
          <a:p>
            <a:pPr algn="just"/>
            <a:r>
              <a:rPr lang="ru-RU" sz="3200" dirty="0">
                <a:solidFill>
                  <a:schemeClr val="bg1"/>
                </a:solidFill>
                <a:effectLst/>
                <a:latin typeface="Clear Sans Bold Bold"/>
                <a:ea typeface="Calibri" panose="020F0502020204030204" pitchFamily="34" charset="0"/>
              </a:rPr>
              <a:t>Специфика работы в следующем: человек, который ответственен за составление расписания для всей школы, передает каждому классному руководителю сообщает о расписании для определенного класса. Затем учитель должен проинформировать об этом своих учеников. Но в школе каждую четверть меняется расписание предметов, иногда бывают внеплановые изменения в связи с болезнью преподавателей, отсутствием возможности провести уроки и т.д. И каждый раз преподаватель должен собирать весь класс, чтобы уведомить их о предстоящих изменениях.</a:t>
            </a:r>
            <a:endParaRPr lang="ru-RU" sz="4800" spc="153" dirty="0">
              <a:solidFill>
                <a:schemeClr val="bg1"/>
              </a:solidFill>
              <a:latin typeface="Clear Sans Bol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203544" y="-1771736"/>
            <a:ext cx="6442066" cy="64420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930115" y="7404437"/>
            <a:ext cx="4737444" cy="47374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1724748" y="8375529"/>
            <a:ext cx="4208308" cy="4208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372257" y="1028694"/>
            <a:ext cx="15543485" cy="8229606"/>
            <a:chOff x="0" y="0"/>
            <a:chExt cx="34804764" cy="184276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804765" cy="18427622"/>
            </a:xfrm>
            <a:custGeom>
              <a:avLst/>
              <a:gdLst/>
              <a:ahLst/>
              <a:cxnLst/>
              <a:rect l="l" t="t" r="r" b="b"/>
              <a:pathLst>
                <a:path w="34804765" h="18427622">
                  <a:moveTo>
                    <a:pt x="0" y="0"/>
                  </a:moveTo>
                  <a:lnTo>
                    <a:pt x="0" y="18427622"/>
                  </a:lnTo>
                  <a:lnTo>
                    <a:pt x="34804765" y="18427622"/>
                  </a:lnTo>
                  <a:lnTo>
                    <a:pt x="34804765" y="0"/>
                  </a:lnTo>
                  <a:lnTo>
                    <a:pt x="0" y="0"/>
                  </a:lnTo>
                  <a:close/>
                  <a:moveTo>
                    <a:pt x="34743805" y="18366663"/>
                  </a:moveTo>
                  <a:lnTo>
                    <a:pt x="59690" y="18366663"/>
                  </a:lnTo>
                  <a:lnTo>
                    <a:pt x="59690" y="59690"/>
                  </a:lnTo>
                  <a:lnTo>
                    <a:pt x="34743805" y="59690"/>
                  </a:lnTo>
                  <a:lnTo>
                    <a:pt x="34743805" y="18366663"/>
                  </a:lnTo>
                  <a:close/>
                </a:path>
              </a:pathLst>
            </a:custGeom>
            <a:solidFill>
              <a:srgbClr val="707BFB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137998" y="1868726"/>
            <a:ext cx="14012003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70"/>
              </a:lnSpc>
            </a:pPr>
            <a:r>
              <a:rPr lang="ru-RU" sz="6700" spc="201" dirty="0">
                <a:solidFill>
                  <a:srgbClr val="707BFB"/>
                </a:solidFill>
                <a:latin typeface="Clear Sans Bold Bold"/>
              </a:rPr>
              <a:t>Обзор существующих решений</a:t>
            </a:r>
            <a:endParaRPr lang="en-US" sz="6700" spc="201" dirty="0">
              <a:solidFill>
                <a:srgbClr val="707BFB"/>
              </a:solidFill>
              <a:latin typeface="Clear Sans Bold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723869" y="3383649"/>
            <a:ext cx="5244238" cy="3073234"/>
            <a:chOff x="-789077" y="-2997609"/>
            <a:chExt cx="6992317" cy="4097645"/>
          </a:xfrm>
        </p:grpSpPr>
        <p:sp>
          <p:nvSpPr>
            <p:cNvPr id="10" name="TextBox 10"/>
            <p:cNvSpPr txBox="1"/>
            <p:nvPr/>
          </p:nvSpPr>
          <p:spPr>
            <a:xfrm>
              <a:off x="-789077" y="-2997609"/>
              <a:ext cx="6992317" cy="15858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ru-RU" sz="3200" b="1" spc="525" dirty="0">
                  <a:solidFill>
                    <a:srgbClr val="707BFB"/>
                  </a:solidFill>
                  <a:latin typeface="Anonymous Pro"/>
                </a:rPr>
                <a:t>Чат Бот </a:t>
              </a:r>
              <a:r>
                <a:rPr lang="ru-RU" sz="3200" b="1" spc="525" dirty="0" err="1">
                  <a:solidFill>
                    <a:srgbClr val="707BFB"/>
                  </a:solidFill>
                  <a:latin typeface="Anonymous Pro"/>
                </a:rPr>
                <a:t>Вконтакте</a:t>
              </a:r>
              <a:r>
                <a:rPr lang="ru-RU" sz="3200" b="1" spc="525" dirty="0">
                  <a:solidFill>
                    <a:srgbClr val="707BFB"/>
                  </a:solidFill>
                  <a:latin typeface="Anonymous Pro"/>
                </a:rPr>
                <a:t> «Расписание ОМГУ»</a:t>
              </a:r>
              <a:endParaRPr lang="en-US" sz="3200" b="1" spc="525" dirty="0">
                <a:solidFill>
                  <a:srgbClr val="707BFB"/>
                </a:solidFill>
                <a:latin typeface="Anonymous Pro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16178" y="-1223592"/>
              <a:ext cx="5678966" cy="2323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6"/>
                </a:lnSpc>
              </a:pPr>
              <a:r>
                <a:rPr lang="ru-RU" sz="2125" spc="95" dirty="0">
                  <a:solidFill>
                    <a:srgbClr val="707BFB"/>
                  </a:solidFill>
                  <a:latin typeface="Anonymous Pro"/>
                </a:rPr>
                <a:t>Чат Бот на платформе «</a:t>
              </a:r>
              <a:r>
                <a:rPr lang="ru-RU" sz="2125" spc="95" dirty="0" err="1">
                  <a:solidFill>
                    <a:srgbClr val="707BFB"/>
                  </a:solidFill>
                  <a:latin typeface="Anonymous Pro"/>
                </a:rPr>
                <a:t>Вконтакте</a:t>
              </a:r>
              <a:r>
                <a:rPr lang="ru-RU" sz="2125" spc="95" dirty="0">
                  <a:solidFill>
                    <a:srgbClr val="707BFB"/>
                  </a:solidFill>
                  <a:latin typeface="Anonymous Pro"/>
                </a:rPr>
                <a:t>» для просмотра расписания и новостей в ОМГУ.</a:t>
              </a:r>
              <a:endParaRPr lang="en-US" sz="2125" spc="95" dirty="0">
                <a:solidFill>
                  <a:srgbClr val="707BFB"/>
                </a:solidFill>
                <a:latin typeface="Anonymous Pro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052789" y="3451793"/>
            <a:ext cx="4490218" cy="5177845"/>
            <a:chOff x="-307991" y="-437083"/>
            <a:chExt cx="5986957" cy="690379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37083"/>
              <a:ext cx="5678966" cy="1597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r>
                <a:rPr lang="ru-RU" sz="3500" b="1" spc="525" dirty="0" err="1">
                  <a:solidFill>
                    <a:srgbClr val="707BFB"/>
                  </a:solidFill>
                  <a:latin typeface="Anonymous Pro"/>
                </a:rPr>
                <a:t>Телеграм</a:t>
              </a:r>
              <a:r>
                <a:rPr lang="ru-RU" sz="3500" b="1" spc="525" dirty="0">
                  <a:solidFill>
                    <a:srgbClr val="707BFB"/>
                  </a:solidFill>
                  <a:latin typeface="Anonymous Pro"/>
                </a:rPr>
                <a:t> Бот Вышка</a:t>
              </a:r>
              <a:endParaRPr lang="en-US" sz="3500" b="1" spc="525" dirty="0">
                <a:solidFill>
                  <a:srgbClr val="707BFB"/>
                </a:solidFill>
                <a:latin typeface="Anonymous Pr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307991" y="1150811"/>
              <a:ext cx="3586480" cy="53159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06"/>
                </a:lnSpc>
              </a:pPr>
              <a:r>
                <a:rPr lang="ru-RU" sz="2125" spc="95" dirty="0">
                  <a:solidFill>
                    <a:srgbClr val="707BFB"/>
                  </a:solidFill>
                  <a:latin typeface="Anonymous Pro"/>
                </a:rPr>
                <a:t>Чат Бот на платформе «</a:t>
              </a:r>
              <a:r>
                <a:rPr lang="ru-RU" sz="2125" spc="95" dirty="0" err="1">
                  <a:solidFill>
                    <a:srgbClr val="707BFB"/>
                  </a:solidFill>
                  <a:latin typeface="Anonymous Pro"/>
                </a:rPr>
                <a:t>Телеграм</a:t>
              </a:r>
              <a:r>
                <a:rPr lang="ru-RU" sz="2125" spc="95" dirty="0">
                  <a:solidFill>
                    <a:srgbClr val="707BFB"/>
                  </a:solidFill>
                  <a:latin typeface="Anonymous Pro"/>
                </a:rPr>
                <a:t>»,позволяющий запрашивать информацию о расписании занятий, о преподавателях.</a:t>
              </a:r>
              <a:endParaRPr lang="en-US" sz="2125" spc="95" dirty="0">
                <a:solidFill>
                  <a:srgbClr val="707BFB"/>
                </a:solidFill>
                <a:latin typeface="Anonymous Pro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11135" y="3420004"/>
            <a:ext cx="4483223" cy="2830574"/>
            <a:chOff x="-298664" y="-66675"/>
            <a:chExt cx="5977630" cy="377409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5678966" cy="1466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1" spc="480" dirty="0">
                  <a:solidFill>
                    <a:srgbClr val="707BFB"/>
                  </a:solidFill>
                  <a:latin typeface="Anonymous Pro"/>
                </a:rPr>
                <a:t>University Schedule Bot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298664" y="1982251"/>
              <a:ext cx="5678966" cy="1725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6"/>
                </a:lnSpc>
              </a:pPr>
              <a:r>
                <a:rPr lang="ru-RU" sz="2125" spc="95" dirty="0">
                  <a:solidFill>
                    <a:srgbClr val="707BFB"/>
                  </a:solidFill>
                  <a:latin typeface="Anonymous Pro"/>
                </a:rPr>
                <a:t> Это чат-бот позволяющий просматривать расписание в университете.</a:t>
              </a:r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85652D-324A-4028-B3B9-250AC71AEC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98" y="6291173"/>
            <a:ext cx="2800770" cy="280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9C65F8-73ED-4F5C-A0E8-FCDB818CB9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35" t="12999" r="38685" b="17901"/>
          <a:stretch/>
        </p:blipFill>
        <p:spPr bwMode="auto">
          <a:xfrm>
            <a:off x="6905333" y="6413181"/>
            <a:ext cx="2590800" cy="2556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2D975CD-4428-4223-9E16-1DD227F217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561" t="22349" r="40096" b="34550"/>
          <a:stretch/>
        </p:blipFill>
        <p:spPr bwMode="auto">
          <a:xfrm>
            <a:off x="13926439" y="4542050"/>
            <a:ext cx="2689860" cy="3554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250004" y="-2637554"/>
            <a:ext cx="4208308" cy="420830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3512">
            <a:off x="1129955" y="8779022"/>
            <a:ext cx="4737444" cy="473744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367002">
            <a:off x="12543853" y="-2801933"/>
            <a:ext cx="6442066" cy="6442066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371600" y="138060"/>
            <a:ext cx="16500564" cy="8622251"/>
            <a:chOff x="-7823199" y="794366"/>
            <a:chExt cx="22000749" cy="11496336"/>
          </a:xfrm>
        </p:grpSpPr>
        <p:grpSp>
          <p:nvGrpSpPr>
            <p:cNvPr id="27" name="Group 27"/>
            <p:cNvGrpSpPr/>
            <p:nvPr/>
          </p:nvGrpSpPr>
          <p:grpSpPr>
            <a:xfrm>
              <a:off x="-2438400" y="794366"/>
              <a:ext cx="8839198" cy="965474"/>
              <a:chOff x="-4095023" y="1334049"/>
              <a:chExt cx="14844457" cy="162140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-4095023" y="1334049"/>
                <a:ext cx="14844457" cy="1621407"/>
              </a:xfrm>
              <a:custGeom>
                <a:avLst/>
                <a:gdLst/>
                <a:ahLst/>
                <a:cxnLst/>
                <a:rect l="l" t="t" r="r" b="b"/>
                <a:pathLst>
                  <a:path w="16442110" h="8195643">
                    <a:moveTo>
                      <a:pt x="0" y="0"/>
                    </a:moveTo>
                    <a:lnTo>
                      <a:pt x="0" y="8195643"/>
                    </a:lnTo>
                    <a:lnTo>
                      <a:pt x="16442110" y="8195643"/>
                    </a:lnTo>
                    <a:lnTo>
                      <a:pt x="16442110" y="0"/>
                    </a:lnTo>
                    <a:lnTo>
                      <a:pt x="0" y="0"/>
                    </a:lnTo>
                    <a:close/>
                    <a:moveTo>
                      <a:pt x="16381151" y="8134683"/>
                    </a:moveTo>
                    <a:lnTo>
                      <a:pt x="59690" y="8134683"/>
                    </a:lnTo>
                    <a:lnTo>
                      <a:pt x="59690" y="59690"/>
                    </a:lnTo>
                    <a:lnTo>
                      <a:pt x="16381151" y="59690"/>
                    </a:lnTo>
                    <a:lnTo>
                      <a:pt x="16381151" y="8134683"/>
                    </a:lnTo>
                    <a:close/>
                  </a:path>
                </a:pathLst>
              </a:custGeom>
              <a:solidFill>
                <a:srgbClr val="F8F7E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-2032000" y="973299"/>
              <a:ext cx="7896826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47"/>
                </a:lnSpc>
              </a:pPr>
              <a:r>
                <a:rPr lang="ru-RU" sz="4225" spc="126" dirty="0">
                  <a:solidFill>
                    <a:srgbClr val="F8F7ED"/>
                  </a:solidFill>
                  <a:latin typeface="Clear Sans Bold Bold"/>
                </a:rPr>
                <a:t>Техническое задание</a:t>
              </a:r>
              <a:endParaRPr lang="en-US" sz="4225" spc="126" dirty="0">
                <a:solidFill>
                  <a:srgbClr val="F8F7ED"/>
                </a:solidFill>
                <a:latin typeface="Clear Sans Bold Bold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-7823199" y="2927966"/>
              <a:ext cx="22000749" cy="93627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1.Проектируемая программная система предназначена для оповещения пользователей о расписании занятий.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2.Основная цель выполнения разработки – автоматизация задач, связанных с оповещением учеников об расписании занятий.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3.Основные задачи, решаемые разработчиком в процессе выполнения курсового проекта: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программная реализация чат бота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проведение тестирования данного приложения и анализ его результатов;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документирование проекта в соответствии с установленными требованиями. 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4.Требования к функциональным характеристикам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Проектируемая система должна обеспечивать выполнение следующих основных функций: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просмотр расписания пользователями;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хранение данных о расписании занятий;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возможность внесения изменений в расписание занятий;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4.2 Требования к эксплуатационным характеристикам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модульность;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•	расширяемость</a:t>
              </a:r>
            </a:p>
            <a:p>
              <a:pPr>
                <a:lnSpc>
                  <a:spcPts val="2887"/>
                </a:lnSpc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5.Требования к безопасности</a:t>
              </a:r>
            </a:p>
            <a:p>
              <a:pPr marL="285750" indent="-285750">
                <a:lnSpc>
                  <a:spcPts val="2887"/>
                </a:lnSpc>
                <a:buFont typeface="Arial" panose="020B0604020202020204" pitchFamily="34" charset="0"/>
                <a:buChar char="•"/>
              </a:pPr>
              <a:r>
                <a:rPr lang="ru-RU" sz="2400" b="1" spc="78" dirty="0">
                  <a:solidFill>
                    <a:srgbClr val="F8F7ED"/>
                  </a:solidFill>
                  <a:latin typeface="Anonymous Pro"/>
                </a:rPr>
                <a:t>информация будет доступна только авторизованным пользователям</a:t>
              </a:r>
            </a:p>
            <a:p>
              <a:pPr>
                <a:lnSpc>
                  <a:spcPts val="2887"/>
                </a:lnSpc>
              </a:pPr>
              <a:endParaRPr lang="en-US" sz="1750" spc="78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3256929" y="7111312"/>
            <a:ext cx="4208308" cy="4208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70209" y="326973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922FFE0A-66A6-4349-962E-1ABBCED5D204}"/>
              </a:ext>
            </a:extLst>
          </p:cNvPr>
          <p:cNvSpPr txBox="1"/>
          <p:nvPr/>
        </p:nvSpPr>
        <p:spPr>
          <a:xfrm>
            <a:off x="5172233" y="8555873"/>
            <a:ext cx="10744200" cy="407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ru-RU" sz="2200" b="1" spc="99" dirty="0">
                <a:solidFill>
                  <a:srgbClr val="002060"/>
                </a:solidFill>
                <a:latin typeface="Anonymous Pro"/>
              </a:rPr>
              <a:t>Рисунок 1. Диаграмма модели использования</a:t>
            </a:r>
            <a:endParaRPr lang="en-US" sz="2200" b="1" spc="99" dirty="0">
              <a:solidFill>
                <a:srgbClr val="002060"/>
              </a:solidFill>
              <a:latin typeface="Anonymous Pro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8B25E99-96D0-479C-9BEC-64811F2289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404" t="25998" r="29962" b="18130"/>
          <a:stretch/>
        </p:blipFill>
        <p:spPr bwMode="auto">
          <a:xfrm>
            <a:off x="4092383" y="556218"/>
            <a:ext cx="8714509" cy="7907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70209" y="326973"/>
            <a:ext cx="15546224" cy="15546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2358713" y="-1771736"/>
            <a:ext cx="6442066" cy="6442066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5440012" y="5238587"/>
            <a:ext cx="4208308" cy="420830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9" name="AutoShape 9"/>
          <p:cNvSpPr/>
          <p:nvPr/>
        </p:nvSpPr>
        <p:spPr>
          <a:xfrm rot="2700000">
            <a:off x="16325609" y="7851274"/>
            <a:ext cx="3375642" cy="2191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47E948-ED18-408C-9A96-8C173E08BA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2" t="7554" r="52466" b="10045"/>
          <a:stretch/>
        </p:blipFill>
        <p:spPr>
          <a:xfrm>
            <a:off x="752911" y="380298"/>
            <a:ext cx="6476025" cy="87175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1AE5DDB-13C8-44BF-8126-8F709CF5FC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7410" r="51811" b="10189"/>
          <a:stretch/>
        </p:blipFill>
        <p:spPr>
          <a:xfrm>
            <a:off x="9215976" y="380298"/>
            <a:ext cx="6564175" cy="8734872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922FFE0A-66A6-4349-962E-1ABBCED5D204}"/>
              </a:ext>
            </a:extLst>
          </p:cNvPr>
          <p:cNvSpPr txBox="1"/>
          <p:nvPr/>
        </p:nvSpPr>
        <p:spPr>
          <a:xfrm>
            <a:off x="1143000" y="9116319"/>
            <a:ext cx="6260281" cy="86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ru-RU" sz="2200" b="1" spc="99" dirty="0">
                <a:solidFill>
                  <a:srgbClr val="002060"/>
                </a:solidFill>
                <a:latin typeface="Anonymous Pro"/>
              </a:rPr>
              <a:t>Рисунок 2. Диаграмма деятельности «Расписание»</a:t>
            </a:r>
            <a:endParaRPr lang="en-US" sz="2200" b="1" spc="99" dirty="0">
              <a:solidFill>
                <a:srgbClr val="002060"/>
              </a:solidFill>
              <a:latin typeface="Anonymous Pro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8C939A2E-64F1-442C-83F2-F1F39A684019}"/>
              </a:ext>
            </a:extLst>
          </p:cNvPr>
          <p:cNvSpPr txBox="1"/>
          <p:nvPr/>
        </p:nvSpPr>
        <p:spPr>
          <a:xfrm>
            <a:off x="9321071" y="9105249"/>
            <a:ext cx="6260281" cy="86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ru-RU" sz="2200" b="1" spc="99" dirty="0">
                <a:solidFill>
                  <a:srgbClr val="002060"/>
                </a:solidFill>
                <a:latin typeface="Anonymous Pro"/>
              </a:rPr>
              <a:t>Рисунок 3. Диаграмма деятельности «Регистрация»</a:t>
            </a:r>
            <a:endParaRPr lang="en-US" sz="2200" b="1" spc="99" dirty="0">
              <a:solidFill>
                <a:srgbClr val="002060"/>
              </a:solidFill>
              <a:latin typeface="Anonymous Pro"/>
            </a:endParaRPr>
          </a:p>
        </p:txBody>
      </p:sp>
    </p:spTree>
    <p:extLst>
      <p:ext uri="{BB962C8B-B14F-4D97-AF65-F5344CB8AC3E}">
        <p14:creationId xmlns:p14="http://schemas.microsoft.com/office/powerpoint/2010/main" val="35678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7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5580146" y="-2062824"/>
            <a:ext cx="4208308" cy="42083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0136" y="662692"/>
            <a:ext cx="15997677" cy="127850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7002">
            <a:off x="14789221" y="-3039048"/>
            <a:ext cx="6442066" cy="64420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92970">
            <a:off x="16430792" y="5010845"/>
            <a:ext cx="4208308" cy="4208308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2700000">
            <a:off x="10833379" y="9161212"/>
            <a:ext cx="4887458" cy="30897"/>
          </a:xfrm>
          <a:prstGeom prst="rect">
            <a:avLst/>
          </a:prstGeom>
          <a:solidFill>
            <a:srgbClr val="FBCBFF"/>
          </a:solidFill>
        </p:spPr>
      </p:sp>
      <p:sp>
        <p:nvSpPr>
          <p:cNvPr id="7" name="AutoShape 7"/>
          <p:cNvSpPr/>
          <p:nvPr/>
        </p:nvSpPr>
        <p:spPr>
          <a:xfrm rot="2700000">
            <a:off x="16322434" y="7849959"/>
            <a:ext cx="3375642" cy="30897"/>
          </a:xfrm>
          <a:prstGeom prst="rect">
            <a:avLst/>
          </a:prstGeom>
          <a:solidFill>
            <a:srgbClr val="FBCBFF"/>
          </a:solidFill>
        </p:spPr>
      </p:sp>
      <p:grpSp>
        <p:nvGrpSpPr>
          <p:cNvPr id="8" name="Group 8"/>
          <p:cNvGrpSpPr/>
          <p:nvPr/>
        </p:nvGrpSpPr>
        <p:grpSpPr>
          <a:xfrm>
            <a:off x="3027156" y="-65929"/>
            <a:ext cx="12068114" cy="4645124"/>
            <a:chOff x="0" y="-2802772"/>
            <a:chExt cx="16090818" cy="6193498"/>
          </a:xfrm>
        </p:grpSpPr>
        <p:sp>
          <p:nvSpPr>
            <p:cNvPr id="9" name="TextBox 9"/>
            <p:cNvSpPr txBox="1"/>
            <p:nvPr/>
          </p:nvSpPr>
          <p:spPr>
            <a:xfrm>
              <a:off x="1506663" y="-2802772"/>
              <a:ext cx="14584155" cy="11285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600"/>
                </a:lnSpc>
              </a:pPr>
              <a:r>
                <a:rPr lang="ru-RU" sz="5500" spc="220" dirty="0">
                  <a:solidFill>
                    <a:srgbClr val="F8F7ED"/>
                  </a:solidFill>
                  <a:latin typeface="Clear Sans Bold Bold"/>
                </a:rPr>
                <a:t>Система хранения данных</a:t>
              </a:r>
              <a:endParaRPr lang="en-US" sz="5500" spc="220" dirty="0">
                <a:solidFill>
                  <a:srgbClr val="F8F7ED"/>
                </a:solidFill>
                <a:latin typeface="Clear Sans Bold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03326"/>
              <a:ext cx="10715192" cy="787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</a:pPr>
              <a:endParaRPr lang="en-US" sz="3500" spc="525" dirty="0">
                <a:solidFill>
                  <a:srgbClr val="F8F7ED"/>
                </a:solidFill>
                <a:latin typeface="Anonymous Pro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 rot="2700000">
            <a:off x="12529842" y="885001"/>
            <a:ext cx="5358352" cy="30897"/>
          </a:xfrm>
          <a:prstGeom prst="rect">
            <a:avLst/>
          </a:prstGeom>
          <a:solidFill>
            <a:srgbClr val="FBCBFF"/>
          </a:solidFill>
        </p:spPr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363512">
            <a:off x="63153" y="9169055"/>
            <a:ext cx="4737444" cy="4737444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CDF93C5A-BACF-44D0-A375-3A16C0E9DE51}"/>
              </a:ext>
            </a:extLst>
          </p:cNvPr>
          <p:cNvSpPr txBox="1"/>
          <p:nvPr/>
        </p:nvSpPr>
        <p:spPr>
          <a:xfrm>
            <a:off x="376931" y="934477"/>
            <a:ext cx="6248400" cy="6698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6"/>
              </a:lnSpc>
            </a:pPr>
            <a:r>
              <a:rPr lang="ru-RU" sz="2800" b="1" spc="95" dirty="0">
                <a:solidFill>
                  <a:srgbClr val="8E63EF"/>
                </a:solidFill>
                <a:latin typeface="Anonymous Pro"/>
              </a:rPr>
              <a:t>В процессе разработки чат-бот-приложений должна быть рассмотрена проблема хранения сведений, требующихся чат-боту для ведения диалога с пользователем. Расписание занимает довольно много места в памяти, стоит прибегнуть к использованию других дополнительных сервисов. Стоит воспользоваться базой данных. В разрабатываемом продукте была выбрана система управления базами данных </a:t>
            </a:r>
            <a:r>
              <a:rPr lang="ru-RU" sz="2800" b="1" spc="95" dirty="0" err="1">
                <a:solidFill>
                  <a:srgbClr val="8E63EF"/>
                </a:solidFill>
                <a:latin typeface="Anonymous Pro"/>
              </a:rPr>
              <a:t>PostgreSQL</a:t>
            </a:r>
            <a:r>
              <a:rPr lang="ru-RU" sz="2800" b="1" spc="95" dirty="0">
                <a:solidFill>
                  <a:srgbClr val="8E63EF"/>
                </a:solidFill>
                <a:latin typeface="Anonymous Pro"/>
              </a:rPr>
              <a:t>(рис 4-5)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E502DDE-B1B1-4F55-9047-9F6FBD66D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200" b="71396"/>
          <a:stretch/>
        </p:blipFill>
        <p:spPr>
          <a:xfrm>
            <a:off x="7763139" y="1061266"/>
            <a:ext cx="5768620" cy="22532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CC83EBF-D5D5-46E7-B058-BCEE33C491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088" r="56663"/>
          <a:stretch/>
        </p:blipFill>
        <p:spPr>
          <a:xfrm>
            <a:off x="7560575" y="3828232"/>
            <a:ext cx="6161626" cy="4121809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9A5520-E9F4-40C9-A2EF-50621AAA2C3F}"/>
              </a:ext>
            </a:extLst>
          </p:cNvPr>
          <p:cNvSpPr txBox="1"/>
          <p:nvPr/>
        </p:nvSpPr>
        <p:spPr>
          <a:xfrm>
            <a:off x="7798432" y="3363253"/>
            <a:ext cx="4259225" cy="39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6"/>
              </a:lnSpc>
            </a:pPr>
            <a:r>
              <a:rPr lang="ru-RU" sz="2125" b="1" spc="95" dirty="0">
                <a:solidFill>
                  <a:srgbClr val="707BFB"/>
                </a:solidFill>
                <a:latin typeface="Anonymous Pro"/>
              </a:rPr>
              <a:t>Рисунок 4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57FD2D9-A2DB-4CCA-B827-CB0502C6B667}"/>
              </a:ext>
            </a:extLst>
          </p:cNvPr>
          <p:cNvSpPr txBox="1"/>
          <p:nvPr/>
        </p:nvSpPr>
        <p:spPr>
          <a:xfrm>
            <a:off x="7560575" y="8018821"/>
            <a:ext cx="4259225" cy="39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6"/>
              </a:lnSpc>
            </a:pPr>
            <a:r>
              <a:rPr lang="ru-RU" sz="2125" b="1" spc="95" dirty="0">
                <a:solidFill>
                  <a:srgbClr val="707BFB"/>
                </a:solidFill>
                <a:latin typeface="Anonymous Pro"/>
              </a:rPr>
              <a:t>Рисунок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528</Words>
  <Application>Microsoft Office PowerPoint</Application>
  <PresentationFormat>Произвольный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Anonymous Pro</vt:lpstr>
      <vt:lpstr>Clear Sans Bold</vt:lpstr>
      <vt:lpstr>Clear Sans Bold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Гарипова</dc:creator>
  <cp:lastModifiedBy>Кандеева Алина Дамировна</cp:lastModifiedBy>
  <cp:revision>10</cp:revision>
  <dcterms:created xsi:type="dcterms:W3CDTF">2006-08-16T00:00:00Z</dcterms:created>
  <dcterms:modified xsi:type="dcterms:W3CDTF">2022-02-23T04:29:48Z</dcterms:modified>
  <dc:identifier>DAE4bJy18rU</dc:identifier>
</cp:coreProperties>
</file>