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inkml+xml" PartName="/ppt/ink/ink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2" Type="http://schemas.openxmlformats.org/officeDocument/2006/relationships/slide" Target="slides/slide9.xml"/><Relationship Id="rId9" Type="http://schemas.openxmlformats.org/officeDocument/2006/relationships/slide" Target="slides/slide6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7.34628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10-08T03:10:24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12640 1965 0,'40'201'78,"0"79"-62,0-199-16,0-1 31</inkml:trace>
  <inkml:trace contextRef="#ctx0" brushRef="#br0" timeOffset="828.1">12680 1243 0,'-80'0'15,"-81"40"1,41 81-1,40-41 1,80-40 15,120-40 47,-40 0-62,0 0-16,81-80 31,-161 40-15,40-1 0,-40 1-1,40 40 1,-40-40 15,0-40-15,0 40 31,-160 40-16,79 0-16,41 40 1,0 0 0,40 40-1,-40 41 1</inkml:trace>
  <inkml:trace contextRef="#ctx0" brushRef="#br0" timeOffset="1671.73">12921 1845 0,'120'160'62,"-80"41"-46,-40-121-1,40-80 95,121-321-95,-41 201 1,-40 40 0,-39-1-1,-1 202 63,-40 39-62,0-80-16,0-40 16,40 81-16,0-121 15,-40 40 32,40-40-16</inkml:trace>
  <inkml:trace contextRef="#ctx0" brushRef="#br0" timeOffset="2109.21">14486 1243 0,'0'40'47,"40"401"-31,-40-240-1,0-81 1,0-40-1,0 1 1</inkml:trace>
  <inkml:trace contextRef="#ctx0" brushRef="#br0" timeOffset="2562.32">14245 1925 0,'200'-201'110,"242"81"-95,-362 120-15,41-40 16,-1-40-1</inkml:trace>
  <inkml:trace contextRef="#ctx0" brushRef="#br0" timeOffset="3437.25">16131 1524 0,'0'0'16,"40"0"0,40 80-16,41 40 31,-81-79-16,-40 39-15,0 80 32,0-80-17,0-40 63,0-200-46,160 40-17,1 40 1,-81-1 0,-80 121 124,0 41-124,0 39-1,0-40 1,40-40 0,0 0-1,40 0 1,41-40 0,-1 0-1,-40 0 1,-39 0-1,-1-40 17</inkml:trace>
  <inkml:trace contextRef="#ctx0" brushRef="#br0" timeOffset="4359.04">15649 2767 0,'121'0'63,"320"0"-48,-120-80-15,40 0 16,682-81 15,-922 81-15,-81 80-1</inkml:trace>
  <inkml:trace contextRef="#ctx0" brushRef="#br0" timeOffset="14858.17">19261 11470 0,'160'-40'250,"-39"40"-234,-1 0 0,40 0-1,1 0 1,-41 0 0,-39 0-1,-41 0 1,0 0 15,40 0-15,-40 0-1,0 0 1,0 0 15,1 0-15,-1 0 15,0 0-15,40 0-1,0 0 1,1 0 0,119 0-1,-120 0 1,1 0-1,-1 0 1,-40 0 15,0 0 204,0 0-220,0 0 17,81 0-17,-41-40 1</inkml:trace>
  <inkml:trace contextRef="#ctx0" brushRef="#br0" timeOffset="23986.94">22070 11510 0,'80'-40'141,"-40"40"-126,40 0 1,0-40 0,1 40-16,-41-40 15,0 40 17,40-40-17,-40 40 1,41-40 15,-41 40 32,40 0-48,0 0 16,0 0-15,1 0 0,-41 0-1,0 0 1,0 0 62,0 0-47,0 0-15,0 0 31,1 0 0,-1 0-32,0 0 1,0 0 15,0 0-15,0 0-16,40 0 31,1 40 0,-41-40 1,80 0-17,-80 0 16,41 0-15,79 0 31,-120 0-31,0 0-1</inkml:trace>
  <inkml:trace contextRef="#ctx0" brushRef="#br0" timeOffset="24924.37">18739 12112 0,'281'-121'109,"-80"121"-93,-161 0-1,0 0 1</inkml:trace>
  <inkml:trace contextRef="#ctx0" brushRef="#br0" timeOffset="26096.08">18859 12112 0,'0'80'78,"0"241"-62,0-161-16,-40 41 16,40 160-1,0-161 1,0 1-1,0-41 1,-40-120 0,40 40-1,0 1 1,0-41 0,0 0-1,0 80 1,0 0-1,0-39 1,40 39 0,-40-40-1,0 41 1,0-1 0,40-40-16,-40 0 31,0 0-16,0-39 1,41-41 187,159-81-187,1 1-1,-81 0 1,-80 80 47</inkml:trace>
  <inkml:trace contextRef="#ctx0" brushRef="#br0" timeOffset="27439.78">22551 11269 0,'120'0'47,"81"0"-32,-40 0-15,119 0 16,282 0 0,-120 0-1,-242 0 1,-160 0 0,0 0 30,1 0-30,-1 0 15</inkml:trace>
  <inkml:trace contextRef="#ctx0" brushRef="#br0" timeOffset="36845.25">23273 8221 0,'0'281'78,"0"40"-63,0 0 1,0-40 0,40-81-1,1-80 1,-41-39 0</inkml:trace>
  <inkml:trace contextRef="#ctx0" brushRef="#br0" timeOffset="37751.4">22792 9425 0,'120'160'94,"1"-40"-79,-41-80 1,40 41 0,-120-41-1,40-40 17,-40 40 14,40-40 17,41 0-47</inkml:trace>
  <inkml:trace contextRef="#ctx0" brushRef="#br0" timeOffset="38485.74">23955 9104 0,'0'80'78,"-40"121"-63,-80-41 1,80-80 0,-40-40-16,-41 81 31,81-81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2FF1-33C5-42C5-AF48-F0F81EFCC0C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AD2-24A6-411F-9707-A752F117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3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2FF1-33C5-42C5-AF48-F0F81EFCC0C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AD2-24A6-411F-9707-A752F117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D532FF1-33C5-42C5-AF48-F0F81EFCC0C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BB2DAD2-24A6-411F-9707-A752F117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1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2FF1-33C5-42C5-AF48-F0F81EFCC0C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AD2-24A6-411F-9707-A752F117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532FF1-33C5-42C5-AF48-F0F81EFCC0C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B2DAD2-24A6-411F-9707-A752F117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1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2FF1-33C5-42C5-AF48-F0F81EFCC0C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AD2-24A6-411F-9707-A752F117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2FF1-33C5-42C5-AF48-F0F81EFCC0C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AD2-24A6-411F-9707-A752F117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5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2FF1-33C5-42C5-AF48-F0F81EFCC0C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AD2-24A6-411F-9707-A752F117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4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2FF1-33C5-42C5-AF48-F0F81EFCC0C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AD2-24A6-411F-9707-A752F117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9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2FF1-33C5-42C5-AF48-F0F81EFCC0C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AD2-24A6-411F-9707-A752F117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9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2FF1-33C5-42C5-AF48-F0F81EFCC0C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AD2-24A6-411F-9707-A752F117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0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D532FF1-33C5-42C5-AF48-F0F81EFCC0C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BB2DAD2-24A6-411F-9707-A752F117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98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F321-A310-9F17-4EAA-05CB1583A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34438-A33E-6B54-E84D-8F0150133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Lecturer: Nadia Binte Asif</a:t>
            </a:r>
          </a:p>
        </p:txBody>
      </p:sp>
    </p:spTree>
    <p:extLst>
      <p:ext uri="{BB962C8B-B14F-4D97-AF65-F5344CB8AC3E}">
        <p14:creationId xmlns:p14="http://schemas.microsoft.com/office/powerpoint/2010/main" val="399206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9C80-618C-958E-DBF1-755AF21B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46B3D-AC70-0059-72BD-E616CF79F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41732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In C programming, a struct (or structure) is a collection of variables (can be of different types) under a single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00"/>
                </a:solidFill>
              </a:rPr>
              <a:t>Struct</a:t>
            </a:r>
            <a:r>
              <a:rPr lang="en-US" sz="2800" b="1" dirty="0"/>
              <a:t> keyword</a:t>
            </a:r>
            <a:r>
              <a:rPr lang="en-US" dirty="0"/>
              <a:t>	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0A361D-9DB2-E388-FD3B-5FC240993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773" y="3647744"/>
            <a:ext cx="4051496" cy="2277547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   struct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structureName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  dataType member1;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  dataType member2;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  };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0485A90-9753-CDB2-BCD1-FC769F7C5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561" y="3647743"/>
            <a:ext cx="4051495" cy="2277547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Person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char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name[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citNo;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FFFF00"/>
                </a:solidFill>
                <a:latin typeface="Droid Sans Mono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float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salary;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78C663-65C3-CD8F-92B2-A8410AB0E5FA}"/>
                  </a:ext>
                </a:extLst>
              </p14:cNvPr>
              <p14:cNvContentPartPr/>
              <p14:nvPr/>
            </p14:nvContentPartPr>
            <p14:xfrm>
              <a:off x="4406040" y="418680"/>
              <a:ext cx="4478400" cy="5024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78C663-65C3-CD8F-92B2-A8410AB0E5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6680" y="409320"/>
                <a:ext cx="4497120" cy="50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431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D909-3F6F-69E9-E8EB-4270BD61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5BD7-38B2-595C-9EC8-46234A98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When a </a:t>
            </a:r>
            <a:r>
              <a:rPr lang="en-US" b="1" dirty="0">
                <a:solidFill>
                  <a:srgbClr val="FFFF00"/>
                </a:solidFill>
              </a:rPr>
              <a:t>struct</a:t>
            </a:r>
            <a:r>
              <a:rPr lang="en-US" b="1" dirty="0"/>
              <a:t> type is declared, no storage or memory is allocated.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euclid_circular_a"/>
              </a:rPr>
              <a:t>To allocate memory </a:t>
            </a:r>
            <a:r>
              <a:rPr lang="en-US" b="1" i="0" dirty="0">
                <a:effectLst/>
                <a:latin typeface="euclid_circular_a"/>
                <a:sym typeface="Wingdings" panose="05000000000000000000" pitchFamily="2" charset="2"/>
              </a:rPr>
              <a:t> </a:t>
            </a:r>
            <a:r>
              <a:rPr lang="en-US" b="1" i="0" dirty="0">
                <a:effectLst/>
                <a:latin typeface="euclid_circular_a"/>
              </a:rPr>
              <a:t>we need to create variables.</a:t>
            </a:r>
            <a:endParaRPr lang="en-US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C3FC89-0FA8-0C7F-11F7-7E4BEB10B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701" y="3017044"/>
            <a:ext cx="4703299" cy="3508653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  struct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Person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char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name[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citNo;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FF00"/>
                </a:solidFill>
                <a:latin typeface="Droid Sans Mono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float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salary;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D3D3D3"/>
              </a:solidFill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struct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Person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person1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person2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[20];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D3D3D3"/>
              </a:solidFill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2AFD9AA-9BC5-41AC-4BF4-CEC6C9AD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289" y="3355598"/>
            <a:ext cx="4276710" cy="1969770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  struct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Person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  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name[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citNo;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FF00"/>
                </a:solidFill>
                <a:latin typeface="Droid Sans Mono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float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salary;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DDBE"/>
                </a:solidFill>
                <a:latin typeface="Droid Sans Mono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} person1, person2, p[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7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A117-6A47-6DAB-5544-DE115AE8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4" y="270476"/>
            <a:ext cx="9784080" cy="1508760"/>
          </a:xfrm>
        </p:spPr>
        <p:txBody>
          <a:bodyPr/>
          <a:lstStyle/>
          <a:p>
            <a:r>
              <a:rPr lang="en-US" dirty="0"/>
              <a:t>Access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8615D-6AC7-5CE6-F2E8-D2AF80F52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630" y="2140112"/>
            <a:ext cx="5760589" cy="1772529"/>
          </a:xfrm>
        </p:spPr>
        <p:txBody>
          <a:bodyPr>
            <a:normAutofit/>
          </a:bodyPr>
          <a:lstStyle/>
          <a:p>
            <a:r>
              <a:rPr lang="en-US" sz="3200" dirty="0"/>
              <a:t>‘ </a:t>
            </a:r>
            <a:r>
              <a:rPr lang="en-US" sz="3600" b="1" dirty="0">
                <a:solidFill>
                  <a:srgbClr val="FFFF00"/>
                </a:solidFill>
              </a:rPr>
              <a:t>. </a:t>
            </a:r>
            <a:r>
              <a:rPr lang="en-US" sz="3200" dirty="0"/>
              <a:t>‘ :  Member operator</a:t>
            </a:r>
          </a:p>
          <a:p>
            <a:r>
              <a:rPr lang="en-US" sz="3200" dirty="0"/>
              <a:t>‘ </a:t>
            </a:r>
            <a:r>
              <a:rPr lang="en-US" sz="3200" b="1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>
                <a:sym typeface="Wingdings" panose="05000000000000000000" pitchFamily="2" charset="2"/>
              </a:rPr>
              <a:t>’ : Structure pointer operator</a:t>
            </a:r>
            <a:endParaRPr lang="en-US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420887-65EA-CF1D-8BB7-D96C23EF9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738" y="4788280"/>
            <a:ext cx="2644726" cy="553998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person2.salary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A9FDB7-FC0F-0583-6D48-C866E8081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508" y="1942871"/>
            <a:ext cx="4276710" cy="1969770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  struct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Person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  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name[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citNo;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FF00"/>
                </a:solidFill>
                <a:latin typeface="Droid Sans Mono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roid Sans Mono"/>
              </a:rPr>
              <a:t>float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salary;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DDBE"/>
                </a:solidFill>
                <a:latin typeface="Droid Sans Mono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} person1, person2, p[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290674-8AFF-86B9-BF10-4972C9417B80}"/>
              </a:ext>
            </a:extLst>
          </p:cNvPr>
          <p:cNvSpPr txBox="1"/>
          <p:nvPr/>
        </p:nvSpPr>
        <p:spPr>
          <a:xfrm>
            <a:off x="1052863" y="4588225"/>
            <a:ext cx="5043137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i="1" dirty="0">
                <a:sym typeface="Wingdings" panose="05000000000000000000" pitchFamily="2" charset="2"/>
              </a:rPr>
              <a:t>Suppose you want to access the salary of person2</a:t>
            </a:r>
            <a:endParaRPr lang="en-US" sz="2800" b="1" i="1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5DD2695-B031-64FB-86FD-1718A624079D}"/>
              </a:ext>
            </a:extLst>
          </p:cNvPr>
          <p:cNvSpPr/>
          <p:nvPr/>
        </p:nvSpPr>
        <p:spPr>
          <a:xfrm>
            <a:off x="6372665" y="4788280"/>
            <a:ext cx="844061" cy="5539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A4065EA5-E587-6253-6F93-23D4CE87E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63" y="597455"/>
            <a:ext cx="6625883" cy="566308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  #include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stdio.h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#include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string.h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// create struct with person1 variable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struct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Person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char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name[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citNo;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float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salary;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 person1;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D3D3D3"/>
              </a:solidFill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strcpy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(person1.name,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"George Orwell"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person1.citNo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1984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person1. salary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2500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   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"Name: %s\n"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person1.name);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"Citizenship No.: %d\n"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person1.citNo);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"Salary: %.2f"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person1.salary);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D3D3D3"/>
                </a:solidFill>
                <a:latin typeface="Droid Sa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11D9E-E773-8412-C6CE-89A2DC43D5CB}"/>
              </a:ext>
            </a:extLst>
          </p:cNvPr>
          <p:cNvSpPr txBox="1"/>
          <p:nvPr/>
        </p:nvSpPr>
        <p:spPr>
          <a:xfrm>
            <a:off x="7621173" y="3122916"/>
            <a:ext cx="2817055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Output</a:t>
            </a:r>
          </a:p>
          <a:p>
            <a:endParaRPr lang="en-US" b="1" dirty="0"/>
          </a:p>
          <a:p>
            <a:r>
              <a:rPr lang="en-US" b="1" dirty="0"/>
              <a:t>Name: George Orwell</a:t>
            </a:r>
          </a:p>
          <a:p>
            <a:r>
              <a:rPr lang="en-US" b="1" dirty="0"/>
              <a:t>Citizenship No.: 1984</a:t>
            </a:r>
          </a:p>
          <a:p>
            <a:r>
              <a:rPr lang="en-US" b="1" dirty="0"/>
              <a:t>Salary: 2500.00</a:t>
            </a:r>
          </a:p>
        </p:txBody>
      </p:sp>
    </p:spTree>
    <p:extLst>
      <p:ext uri="{BB962C8B-B14F-4D97-AF65-F5344CB8AC3E}">
        <p14:creationId xmlns:p14="http://schemas.microsoft.com/office/powerpoint/2010/main" val="193486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E275-D066-16F4-1140-F05CD5C7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5299D-C128-00BB-680D-FD1646503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007" y="2120054"/>
            <a:ext cx="10356635" cy="411480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Aliasing: </a:t>
            </a:r>
            <a:r>
              <a:rPr lang="en-US" dirty="0"/>
              <a:t>Aliasing refers to the situation where the same memory location can be accessed using different names.</a:t>
            </a:r>
          </a:p>
          <a:p>
            <a:r>
              <a:rPr lang="en-US" dirty="0"/>
              <a:t>We use the typedef keyword to create an alias name for data types.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9699418-C836-00B4-44C1-6BA76D51C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959" y="4177453"/>
            <a:ext cx="3657600" cy="2031325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  typedef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Distance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feet;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float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inch;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 distances;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distances d1, d2;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3F94CD4-0508-558F-3A31-BF89C4CC0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513" y="4177454"/>
            <a:ext cx="3390314" cy="2031325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  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Distance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feet;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float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inch;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Distance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d1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d2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40BC7C1-CCAA-5CD1-2268-24E9EF71707C}"/>
              </a:ext>
            </a:extLst>
          </p:cNvPr>
          <p:cNvSpPr/>
          <p:nvPr/>
        </p:nvSpPr>
        <p:spPr>
          <a:xfrm>
            <a:off x="5120640" y="4979963"/>
            <a:ext cx="773723" cy="4642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B8766D-D3F9-5F54-B217-48648382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4" y="678072"/>
            <a:ext cx="9784080" cy="75683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Access members using Pointer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BC5A8C5-11FE-8463-3830-7DC0FEAF2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34" y="1986472"/>
            <a:ext cx="3277772" cy="1969770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 #include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stdio.h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98C379"/>
                </a:solidFill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struct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person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age;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float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weight;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};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6FF8C2-14DF-9920-D677-3C3F3C639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377" y="1936740"/>
            <a:ext cx="7167394" cy="4431983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 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struct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person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personPtr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person1</a:t>
            </a: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personPtr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= &amp;person1;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"Enter age: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scanf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"%d"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personPtr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-&gt;age);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"Enter weight: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); </a:t>
            </a:r>
            <a:endParaRPr lang="en-US" altLang="en-US" sz="2400" dirty="0">
              <a:solidFill>
                <a:srgbClr val="D3D3D3"/>
              </a:solidFill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scanf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"%f"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&amp;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personPtr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-&gt;weight)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"Displaying:\n"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"Age: %d\n"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personPtr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-&gt;age);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Droid Sans Mono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"weight: %f"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personPtr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-&gt;weight);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528C3-84D6-BD80-5152-6498B9CE98CB}"/>
              </a:ext>
            </a:extLst>
          </p:cNvPr>
          <p:cNvSpPr txBox="1"/>
          <p:nvPr/>
        </p:nvSpPr>
        <p:spPr>
          <a:xfrm>
            <a:off x="259790" y="4507809"/>
            <a:ext cx="377105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1" dirty="0" err="1"/>
              <a:t>personPtr</a:t>
            </a:r>
            <a:r>
              <a:rPr lang="en-US" b="1" i="1" dirty="0"/>
              <a:t>-&gt;age is equivalent to (*</a:t>
            </a:r>
            <a:r>
              <a:rPr lang="en-US" b="1" i="1" dirty="0" err="1"/>
              <a:t>personPtr</a:t>
            </a:r>
            <a:r>
              <a:rPr lang="en-US" b="1" i="1" dirty="0"/>
              <a:t>).age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i="1" dirty="0" err="1"/>
              <a:t>personPtr</a:t>
            </a:r>
            <a:r>
              <a:rPr lang="en-US" b="1" i="1" dirty="0"/>
              <a:t>-&gt;weight is equivalent to (*</a:t>
            </a:r>
            <a:r>
              <a:rPr lang="en-US" b="1" i="1" dirty="0" err="1"/>
              <a:t>personPtr</a:t>
            </a:r>
            <a:r>
              <a:rPr lang="en-US" b="1" i="1" dirty="0"/>
              <a:t>).weight</a:t>
            </a:r>
          </a:p>
        </p:txBody>
      </p:sp>
    </p:spTree>
    <p:extLst>
      <p:ext uri="{BB962C8B-B14F-4D97-AF65-F5344CB8AC3E}">
        <p14:creationId xmlns:p14="http://schemas.microsoft.com/office/powerpoint/2010/main" val="40928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57D4-D580-CCC3-6E47-9D2CDB7D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5F41A-2ECA-ED19-4338-4038E7127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873" y="2214880"/>
            <a:ext cx="5720395" cy="420624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struct parent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int member1;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struct </a:t>
            </a:r>
            <a:r>
              <a:rPr lang="en-US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member_str</a:t>
            </a: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member2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int member_str1;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char member_str2;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...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...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B851C-64FA-BD77-5653-1C7B4E54B837}"/>
              </a:ext>
            </a:extLst>
          </p:cNvPr>
          <p:cNvSpPr txBox="1"/>
          <p:nvPr/>
        </p:nvSpPr>
        <p:spPr>
          <a:xfrm>
            <a:off x="6821714" y="3059668"/>
            <a:ext cx="3599542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HOW TO ACCESS?</a:t>
            </a:r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2368E-5C87-D56A-0887-9C0A9368E766}"/>
              </a:ext>
            </a:extLst>
          </p:cNvPr>
          <p:cNvSpPr txBox="1"/>
          <p:nvPr/>
        </p:nvSpPr>
        <p:spPr>
          <a:xfrm>
            <a:off x="6821714" y="3521333"/>
            <a:ext cx="468811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str_parent.str_child.member;</a:t>
            </a:r>
          </a:p>
        </p:txBody>
      </p:sp>
    </p:spTree>
    <p:extLst>
      <p:ext uri="{BB962C8B-B14F-4D97-AF65-F5344CB8AC3E}">
        <p14:creationId xmlns:p14="http://schemas.microsoft.com/office/powerpoint/2010/main" val="4085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97F3-5238-F671-41EE-D899E029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5322A-1B54-23C7-4C9F-480189189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3263705"/>
          </a:xfrm>
        </p:spPr>
        <p:txBody>
          <a:bodyPr>
            <a:normAutofit/>
          </a:bodyPr>
          <a:lstStyle/>
          <a:p>
            <a:r>
              <a:rPr lang="en-US" sz="2400" dirty="0"/>
              <a:t>Higher Memory Consumption: It is due to structure padding.</a:t>
            </a:r>
          </a:p>
          <a:p>
            <a:r>
              <a:rPr lang="en-US" sz="2400" dirty="0"/>
              <a:t>No Data Hiding: C Structures do not permit data hiding. Structure members can be accessed by any function, anywhere in the scope of the structure.</a:t>
            </a:r>
          </a:p>
          <a:p>
            <a:r>
              <a:rPr lang="en-US" sz="2400" dirty="0"/>
              <a:t>Functions inside Structure: C structures do not permit functions inside the structure so we cannot provide the associated functions.</a:t>
            </a:r>
          </a:p>
          <a:p>
            <a:r>
              <a:rPr lang="en-US" sz="2400" dirty="0"/>
              <a:t>Static Members: C Structure cannot have static members inside its body.</a:t>
            </a:r>
          </a:p>
        </p:txBody>
      </p:sp>
    </p:spTree>
    <p:extLst>
      <p:ext uri="{BB962C8B-B14F-4D97-AF65-F5344CB8AC3E}">
        <p14:creationId xmlns:p14="http://schemas.microsoft.com/office/powerpoint/2010/main" val="799174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