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y="6858000" cx="12192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37767C-9474-4DBA-BD83-8ACC54C3B8E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F0E009D-A82D-4C4E-A742-6A64AE06C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9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767C-9474-4DBA-BD83-8ACC54C3B8E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009D-A82D-4C4E-A742-6A64AE06C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0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37767C-9474-4DBA-BD83-8ACC54C3B8E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F0E009D-A82D-4C4E-A742-6A64AE06C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9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767C-9474-4DBA-BD83-8ACC54C3B8E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F0E009D-A82D-4C4E-A742-6A64AE06C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9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37767C-9474-4DBA-BD83-8ACC54C3B8E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F0E009D-A82D-4C4E-A742-6A64AE06C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4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767C-9474-4DBA-BD83-8ACC54C3B8E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009D-A82D-4C4E-A742-6A64AE06C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9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767C-9474-4DBA-BD83-8ACC54C3B8E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009D-A82D-4C4E-A742-6A64AE06C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7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767C-9474-4DBA-BD83-8ACC54C3B8E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009D-A82D-4C4E-A742-6A64AE06C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2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767C-9474-4DBA-BD83-8ACC54C3B8E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009D-A82D-4C4E-A742-6A64AE06C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5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37767C-9474-4DBA-BD83-8ACC54C3B8E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F0E009D-A82D-4C4E-A742-6A64AE06C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5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767C-9474-4DBA-BD83-8ACC54C3B8E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009D-A82D-4C4E-A742-6A64AE06C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1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B37767C-9474-4DBA-BD83-8ACC54C3B8E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F0E009D-A82D-4C4E-A742-6A64AE06C8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216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9C1A1-BE63-A2F2-2DD6-2B4555DB5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Structures and Pointers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91176-8125-794A-AFD0-679732EAAF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Lecturer: Nadia Binte Asif</a:t>
            </a:r>
          </a:p>
        </p:txBody>
      </p:sp>
    </p:spTree>
    <p:extLst>
      <p:ext uri="{BB962C8B-B14F-4D97-AF65-F5344CB8AC3E}">
        <p14:creationId xmlns:p14="http://schemas.microsoft.com/office/powerpoint/2010/main" val="3660473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51F0F8-393A-F0F5-3610-59873A4B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C Program to Add Two Distances (in inch-feet system) using Structures</a:t>
            </a:r>
          </a:p>
        </p:txBody>
      </p:sp>
    </p:spTree>
    <p:extLst>
      <p:ext uri="{BB962C8B-B14F-4D97-AF65-F5344CB8AC3E}">
        <p14:creationId xmlns:p14="http://schemas.microsoft.com/office/powerpoint/2010/main" val="2085013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A0B740-221A-EDD2-EEFB-8EDEAC9235B3}"/>
              </a:ext>
            </a:extLst>
          </p:cNvPr>
          <p:cNvSpPr txBox="1"/>
          <p:nvPr/>
        </p:nvSpPr>
        <p:spPr>
          <a:xfrm>
            <a:off x="545123" y="817994"/>
            <a:ext cx="26482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struct Distance {</a:t>
            </a:r>
          </a:p>
          <a:p>
            <a:r>
              <a:rPr lang="en-US" dirty="0"/>
              <a:t>   int feet;</a:t>
            </a:r>
          </a:p>
          <a:p>
            <a:r>
              <a:rPr lang="en-US" dirty="0"/>
              <a:t>   float inch;</a:t>
            </a:r>
          </a:p>
          <a:p>
            <a:r>
              <a:rPr lang="en-US" dirty="0"/>
              <a:t>} d1, d2, result;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E719E9-BE61-6CDC-7A98-B76769A54738}"/>
              </a:ext>
            </a:extLst>
          </p:cNvPr>
          <p:cNvSpPr txBox="1"/>
          <p:nvPr/>
        </p:nvSpPr>
        <p:spPr>
          <a:xfrm>
            <a:off x="3412588" y="448661"/>
            <a:ext cx="386040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// take first distance input</a:t>
            </a:r>
          </a:p>
          <a:p>
            <a:r>
              <a:rPr lang="en-US" dirty="0"/>
              <a:t>   printf("Enter 1st distance\n");</a:t>
            </a:r>
          </a:p>
          <a:p>
            <a:r>
              <a:rPr lang="en-US" dirty="0"/>
              <a:t>   printf("Enter feet: ");</a:t>
            </a:r>
          </a:p>
          <a:p>
            <a:r>
              <a:rPr lang="en-US" dirty="0"/>
              <a:t>   </a:t>
            </a:r>
            <a:r>
              <a:rPr lang="en-US" dirty="0" err="1"/>
              <a:t>scanf</a:t>
            </a:r>
            <a:r>
              <a:rPr lang="en-US" dirty="0"/>
              <a:t>("%d", &amp;d1.feet);</a:t>
            </a:r>
          </a:p>
          <a:p>
            <a:r>
              <a:rPr lang="en-US" dirty="0"/>
              <a:t>   printf("Enter inch: ");</a:t>
            </a:r>
          </a:p>
          <a:p>
            <a:r>
              <a:rPr lang="en-US" dirty="0"/>
              <a:t>   </a:t>
            </a:r>
            <a:r>
              <a:rPr lang="en-US" dirty="0" err="1"/>
              <a:t>scanf</a:t>
            </a:r>
            <a:r>
              <a:rPr lang="en-US" dirty="0"/>
              <a:t>("%f", &amp;d1.inch);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// take second distance input</a:t>
            </a:r>
          </a:p>
          <a:p>
            <a:r>
              <a:rPr lang="en-US" dirty="0"/>
              <a:t>   printf("\</a:t>
            </a:r>
            <a:r>
              <a:rPr lang="en-US" dirty="0" err="1"/>
              <a:t>nEnter</a:t>
            </a:r>
            <a:r>
              <a:rPr lang="en-US" dirty="0"/>
              <a:t> 2nd distance\n");</a:t>
            </a:r>
          </a:p>
          <a:p>
            <a:r>
              <a:rPr lang="en-US" dirty="0"/>
              <a:t>   printf("Enter feet: ");</a:t>
            </a:r>
          </a:p>
          <a:p>
            <a:r>
              <a:rPr lang="en-US" dirty="0"/>
              <a:t>   </a:t>
            </a:r>
            <a:r>
              <a:rPr lang="en-US" dirty="0" err="1"/>
              <a:t>scanf</a:t>
            </a:r>
            <a:r>
              <a:rPr lang="en-US" dirty="0"/>
              <a:t>("%d", &amp;d2.feet);</a:t>
            </a:r>
          </a:p>
          <a:p>
            <a:r>
              <a:rPr lang="en-US" dirty="0"/>
              <a:t>   printf("Enter inch: ");</a:t>
            </a:r>
          </a:p>
          <a:p>
            <a:r>
              <a:rPr lang="en-US" dirty="0"/>
              <a:t>   </a:t>
            </a:r>
            <a:r>
              <a:rPr lang="en-US" dirty="0" err="1"/>
              <a:t>scanf</a:t>
            </a:r>
            <a:r>
              <a:rPr lang="en-US" dirty="0"/>
              <a:t>("%f", &amp;d2.inch);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C25060A-7B55-4FF9-1C78-60559C58B5C1}"/>
              </a:ext>
            </a:extLst>
          </p:cNvPr>
          <p:cNvSpPr/>
          <p:nvPr/>
        </p:nvSpPr>
        <p:spPr>
          <a:xfrm>
            <a:off x="2349305" y="1800665"/>
            <a:ext cx="717452" cy="4642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26FB56-4788-1CF5-20E6-E2240548AB9B}"/>
              </a:ext>
            </a:extLst>
          </p:cNvPr>
          <p:cNvSpPr txBox="1"/>
          <p:nvPr/>
        </p:nvSpPr>
        <p:spPr>
          <a:xfrm>
            <a:off x="7736058" y="1571116"/>
            <a:ext cx="36165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// adding distances</a:t>
            </a:r>
          </a:p>
          <a:p>
            <a:r>
              <a:rPr lang="en-US" dirty="0"/>
              <a:t>   </a:t>
            </a:r>
            <a:r>
              <a:rPr lang="en-US" dirty="0" err="1"/>
              <a:t>result.feet</a:t>
            </a:r>
            <a:r>
              <a:rPr lang="en-US" dirty="0"/>
              <a:t> = d1.feet + d2.feet;</a:t>
            </a:r>
          </a:p>
          <a:p>
            <a:r>
              <a:rPr lang="en-US" dirty="0"/>
              <a:t>   </a:t>
            </a:r>
            <a:r>
              <a:rPr lang="en-US" dirty="0" err="1"/>
              <a:t>result.inch</a:t>
            </a:r>
            <a:r>
              <a:rPr lang="en-US" dirty="0"/>
              <a:t> = d1.inch + d2.inch;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A18DF9F-7378-D465-16DF-801C63AD39DE}"/>
              </a:ext>
            </a:extLst>
          </p:cNvPr>
          <p:cNvSpPr/>
          <p:nvPr/>
        </p:nvSpPr>
        <p:spPr>
          <a:xfrm>
            <a:off x="6555545" y="1800665"/>
            <a:ext cx="717452" cy="4642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89D654-A79D-A2C4-0861-4A62715AA317}"/>
              </a:ext>
            </a:extLst>
          </p:cNvPr>
          <p:cNvSpPr txBox="1"/>
          <p:nvPr/>
        </p:nvSpPr>
        <p:spPr>
          <a:xfrm>
            <a:off x="7492219" y="4230411"/>
            <a:ext cx="41300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// convert inches to feet if greater than 12</a:t>
            </a:r>
          </a:p>
          <a:p>
            <a:r>
              <a:rPr lang="en-US" dirty="0"/>
              <a:t>   while (</a:t>
            </a:r>
            <a:r>
              <a:rPr lang="en-US" dirty="0" err="1"/>
              <a:t>result.inch</a:t>
            </a:r>
            <a:r>
              <a:rPr lang="en-US" dirty="0"/>
              <a:t> &gt;= 12.0) {</a:t>
            </a:r>
          </a:p>
          <a:p>
            <a:r>
              <a:rPr lang="en-US" dirty="0"/>
              <a:t>      </a:t>
            </a:r>
            <a:r>
              <a:rPr lang="en-US" dirty="0" err="1"/>
              <a:t>result.inch</a:t>
            </a:r>
            <a:r>
              <a:rPr lang="en-US" dirty="0"/>
              <a:t> = </a:t>
            </a:r>
            <a:r>
              <a:rPr lang="en-US" dirty="0" err="1"/>
              <a:t>result.inch</a:t>
            </a:r>
            <a:r>
              <a:rPr lang="en-US" dirty="0"/>
              <a:t> - 12.0;</a:t>
            </a:r>
          </a:p>
          <a:p>
            <a:r>
              <a:rPr lang="en-US" dirty="0"/>
              <a:t>      ++</a:t>
            </a:r>
            <a:r>
              <a:rPr lang="en-US" dirty="0" err="1"/>
              <a:t>result.feet</a:t>
            </a:r>
            <a:r>
              <a:rPr lang="en-US" dirty="0"/>
              <a:t>;</a:t>
            </a:r>
          </a:p>
          <a:p>
            <a:r>
              <a:rPr lang="en-US" dirty="0"/>
              <a:t>   }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55569AFF-36C6-C0B0-1420-46F958723085}"/>
              </a:ext>
            </a:extLst>
          </p:cNvPr>
          <p:cNvSpPr/>
          <p:nvPr/>
        </p:nvSpPr>
        <p:spPr>
          <a:xfrm>
            <a:off x="8862646" y="2967335"/>
            <a:ext cx="562708" cy="92333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B41236-CDB0-5218-B135-2A90B7BD1620}"/>
              </a:ext>
            </a:extLst>
          </p:cNvPr>
          <p:cNvSpPr txBox="1"/>
          <p:nvPr/>
        </p:nvSpPr>
        <p:spPr>
          <a:xfrm>
            <a:off x="315352" y="5116676"/>
            <a:ext cx="64676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printf("\</a:t>
            </a:r>
            <a:r>
              <a:rPr lang="en-US" dirty="0" err="1"/>
              <a:t>nSum</a:t>
            </a:r>
            <a:r>
              <a:rPr lang="en-US" dirty="0"/>
              <a:t> of distances = %d\'-%.1f\"", </a:t>
            </a:r>
            <a:r>
              <a:rPr lang="en-US" dirty="0" err="1"/>
              <a:t>result.feet</a:t>
            </a:r>
            <a:r>
              <a:rPr lang="en-US" dirty="0"/>
              <a:t>, </a:t>
            </a:r>
            <a:r>
              <a:rPr lang="en-US" dirty="0" err="1"/>
              <a:t>result.inch</a:t>
            </a:r>
            <a:r>
              <a:rPr lang="en-US" dirty="0"/>
              <a:t>);</a:t>
            </a:r>
          </a:p>
          <a:p>
            <a:r>
              <a:rPr lang="en-US" dirty="0"/>
              <a:t>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BE5FF137-2212-613A-C249-39ADC86EAD66}"/>
              </a:ext>
            </a:extLst>
          </p:cNvPr>
          <p:cNvSpPr/>
          <p:nvPr/>
        </p:nvSpPr>
        <p:spPr>
          <a:xfrm>
            <a:off x="6555545" y="5084519"/>
            <a:ext cx="717452" cy="31747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1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11" grpId="0"/>
      <p:bldP spid="12" grpId="0" animBg="1"/>
      <p:bldP spid="14" grpId="0"/>
      <p:bldP spid="15" grpId="0" animBg="1"/>
      <p:bldP spid="17" grpId="0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5ADF-D916-AD00-4FBB-DE485B1E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6D8D6-BA7C-BC5A-CCFE-5D8E2F9C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2030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Array size </a:t>
            </a:r>
            <a:r>
              <a:rPr lang="en-US" sz="2800" dirty="0">
                <a:sym typeface="Wingdings" panose="05000000000000000000" pitchFamily="2" charset="2"/>
              </a:rPr>
              <a:t> fixed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In some cases knowing the size of array beforehand is not possible</a:t>
            </a:r>
          </a:p>
          <a:p>
            <a:r>
              <a:rPr lang="en-US" sz="2800" dirty="0"/>
              <a:t>Allocation of Memory during Run-time </a:t>
            </a:r>
            <a:r>
              <a:rPr lang="en-US" sz="2800" dirty="0">
                <a:sym typeface="Wingdings" panose="05000000000000000000" pitchFamily="2" charset="2"/>
              </a:rPr>
              <a:t> Dynamic Memory Allocation</a:t>
            </a:r>
          </a:p>
          <a:p>
            <a:r>
              <a:rPr lang="en-US" sz="2800" dirty="0">
                <a:sym typeface="Wingdings" panose="05000000000000000000" pitchFamily="2" charset="2"/>
              </a:rPr>
              <a:t>Libraries: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malloc()</a:t>
            </a:r>
          </a:p>
          <a:p>
            <a:pPr lvl="1"/>
            <a:r>
              <a:rPr lang="en-US" sz="2400" dirty="0" err="1">
                <a:sym typeface="Wingdings" panose="05000000000000000000" pitchFamily="2" charset="2"/>
              </a:rPr>
              <a:t>calloc</a:t>
            </a:r>
            <a:r>
              <a:rPr lang="en-US" sz="2400" dirty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sz="2400" dirty="0" err="1">
                <a:sym typeface="Wingdings" panose="05000000000000000000" pitchFamily="2" charset="2"/>
              </a:rPr>
              <a:t>realloc</a:t>
            </a:r>
            <a:r>
              <a:rPr lang="en-US" sz="2400" dirty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free()</a:t>
            </a:r>
            <a:endParaRPr lang="en-US" sz="24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A883156D-FC25-0523-FB11-249CEDBA4669}"/>
              </a:ext>
            </a:extLst>
          </p:cNvPr>
          <p:cNvSpPr/>
          <p:nvPr/>
        </p:nvSpPr>
        <p:spPr>
          <a:xfrm>
            <a:off x="3291840" y="4135903"/>
            <a:ext cx="1420837" cy="20199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12B3F-D536-153A-E842-C70AA257F79E}"/>
              </a:ext>
            </a:extLst>
          </p:cNvPr>
          <p:cNvSpPr txBox="1"/>
          <p:nvPr/>
        </p:nvSpPr>
        <p:spPr>
          <a:xfrm>
            <a:off x="5036233" y="4754881"/>
            <a:ext cx="230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stdlib.h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83359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7F55-FB0D-93B6-9EF9-775A5907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24447-4D77-97FE-744C-FF9DB0BE5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2433707"/>
          </a:xfrm>
        </p:spPr>
        <p:txBody>
          <a:bodyPr>
            <a:normAutofit/>
          </a:bodyPr>
          <a:lstStyle/>
          <a:p>
            <a:r>
              <a:rPr lang="en-US" sz="2000" dirty="0"/>
              <a:t>The malloc() function reserves a block of memory of the specified number of bytes. And, it returns a pointer of void which can be casted into pointers of any form.</a:t>
            </a:r>
          </a:p>
          <a:p>
            <a:pPr lvl="1"/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0"/>
              </a:rPr>
              <a:t>Dynamically allocate a single large block of memory with the specified size</a:t>
            </a:r>
          </a:p>
          <a:p>
            <a:pPr lvl="1"/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0"/>
              </a:rPr>
              <a:t>It doesn’t Initialize memory at execution time so that it has initialized each block with the default garbage value initially. 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3B812D-938A-1C21-52BF-0F859D2E2637}"/>
              </a:ext>
            </a:extLst>
          </p:cNvPr>
          <p:cNvSpPr txBox="1"/>
          <p:nvPr/>
        </p:nvSpPr>
        <p:spPr>
          <a:xfrm>
            <a:off x="784274" y="4614203"/>
            <a:ext cx="240909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25265E"/>
                </a:solidFill>
                <a:effectLst/>
                <a:latin typeface="euclid_circular_a"/>
              </a:rPr>
              <a:t>Syntax of malloc()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B0B0F9-E152-8C5F-1673-0A5DD8468D02}"/>
              </a:ext>
            </a:extLst>
          </p:cNvPr>
          <p:cNvSpPr txBox="1"/>
          <p:nvPr/>
        </p:nvSpPr>
        <p:spPr>
          <a:xfrm>
            <a:off x="784274" y="5078743"/>
            <a:ext cx="37455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/>
              <a:t>ptr</a:t>
            </a:r>
            <a:r>
              <a:rPr lang="en-US" b="1" dirty="0"/>
              <a:t> = (</a:t>
            </a:r>
            <a:r>
              <a:rPr lang="en-US" b="1" dirty="0" err="1"/>
              <a:t>castType</a:t>
            </a:r>
            <a:r>
              <a:rPr lang="en-US" b="1" dirty="0"/>
              <a:t>*) </a:t>
            </a:r>
            <a:r>
              <a:rPr lang="en-US" b="1" dirty="0">
                <a:solidFill>
                  <a:srgbClr val="0070C0"/>
                </a:solidFill>
              </a:rPr>
              <a:t>malloc</a:t>
            </a:r>
            <a:r>
              <a:rPr lang="en-US" b="1" dirty="0"/>
              <a:t>(size);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DE4EBB-9C94-6CDC-9E1A-63FC52BD7A5D}"/>
              </a:ext>
            </a:extLst>
          </p:cNvPr>
          <p:cNvSpPr txBox="1"/>
          <p:nvPr/>
        </p:nvSpPr>
        <p:spPr>
          <a:xfrm>
            <a:off x="4920895" y="4657495"/>
            <a:ext cx="129774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euclid_circular_a"/>
              </a:rPr>
              <a:t>Example</a:t>
            </a:r>
            <a:endParaRPr lang="en-US" b="0" i="0" dirty="0">
              <a:effectLst/>
              <a:latin typeface="euclid_circular_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04D665-0765-72E3-E29C-B6D66B88AF05}"/>
              </a:ext>
            </a:extLst>
          </p:cNvPr>
          <p:cNvSpPr txBox="1"/>
          <p:nvPr/>
        </p:nvSpPr>
        <p:spPr>
          <a:xfrm>
            <a:off x="4920895" y="5014313"/>
            <a:ext cx="449039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/>
              <a:t>ptr</a:t>
            </a:r>
            <a:r>
              <a:rPr lang="en-US" b="1" dirty="0"/>
              <a:t> = (float*) malloc(100 * </a:t>
            </a:r>
            <a:r>
              <a:rPr lang="en-US" b="1" dirty="0" err="1"/>
              <a:t>sizeof</a:t>
            </a:r>
            <a:r>
              <a:rPr lang="en-US" b="1" dirty="0"/>
              <a:t>(float));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A387E9-EBC2-7B11-5573-5D837A2CF1AA}"/>
              </a:ext>
            </a:extLst>
          </p:cNvPr>
          <p:cNvSpPr txBox="1"/>
          <p:nvPr/>
        </p:nvSpPr>
        <p:spPr>
          <a:xfrm>
            <a:off x="9856310" y="4349951"/>
            <a:ext cx="129774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400" b="1" dirty="0" err="1">
                <a:latin typeface="euclid_circular_a"/>
              </a:rPr>
              <a:t>s</a:t>
            </a:r>
            <a:r>
              <a:rPr lang="en-US" sz="2400" b="1" i="0" dirty="0" err="1">
                <a:effectLst/>
                <a:latin typeface="euclid_circular_a"/>
              </a:rPr>
              <a:t>izeof</a:t>
            </a:r>
            <a:endParaRPr lang="en-US" sz="2400" b="0" i="0" dirty="0">
              <a:effectLst/>
              <a:latin typeface="euclid_circular_a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789604F-0076-F63C-461E-A14FB387EEB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8117058" y="4580784"/>
            <a:ext cx="1739252" cy="446043"/>
          </a:xfrm>
          <a:prstGeom prst="bentConnector3">
            <a:avLst>
              <a:gd name="adj1" fmla="val -14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D89DF6A-0186-AD16-A408-E8A72B1049CC}"/>
              </a:ext>
            </a:extLst>
          </p:cNvPr>
          <p:cNvSpPr txBox="1"/>
          <p:nvPr/>
        </p:nvSpPr>
        <p:spPr>
          <a:xfrm>
            <a:off x="9856310" y="4818879"/>
            <a:ext cx="1968756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Returns the size of its operand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4450C8-EF8B-43EA-99AA-82060F80EE37}"/>
              </a:ext>
            </a:extLst>
          </p:cNvPr>
          <p:cNvSpPr txBox="1"/>
          <p:nvPr/>
        </p:nvSpPr>
        <p:spPr>
          <a:xfrm>
            <a:off x="4628271" y="918077"/>
            <a:ext cx="577127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i="1" dirty="0">
                <a:solidFill>
                  <a:srgbClr val="273239"/>
                </a:solidFill>
                <a:effectLst/>
                <a:latin typeface="Nunito" pitchFamily="2" charset="0"/>
              </a:rPr>
              <a:t>To find out the number of elements in an array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1" dirty="0">
                <a:solidFill>
                  <a:srgbClr val="273239"/>
                </a:solidFill>
                <a:latin typeface="Nunito" pitchFamily="2" charset="0"/>
              </a:rPr>
              <a:t>Dynamic Memory Allocation</a:t>
            </a:r>
            <a:endParaRPr lang="en-US" i="1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E0F3F00-8E1E-A81C-AEB7-DE0B67FB40FA}"/>
              </a:ext>
            </a:extLst>
          </p:cNvPr>
          <p:cNvCxnSpPr>
            <a:cxnSpLocks/>
            <a:stCxn id="22" idx="3"/>
            <a:endCxn id="28" idx="3"/>
          </p:cNvCxnSpPr>
          <p:nvPr/>
        </p:nvCxnSpPr>
        <p:spPr>
          <a:xfrm flipH="1" flipV="1">
            <a:off x="10399541" y="1241243"/>
            <a:ext cx="1425525" cy="3900802"/>
          </a:xfrm>
          <a:prstGeom prst="bentConnector3">
            <a:avLst>
              <a:gd name="adj1" fmla="val -1603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42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22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7F55-FB0D-93B6-9EF9-775A5907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Malloc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3B812D-938A-1C21-52BF-0F859D2E2637}"/>
              </a:ext>
            </a:extLst>
          </p:cNvPr>
          <p:cNvSpPr txBox="1"/>
          <p:nvPr/>
        </p:nvSpPr>
        <p:spPr>
          <a:xfrm>
            <a:off x="784274" y="4614203"/>
            <a:ext cx="240909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25265E"/>
                </a:solidFill>
                <a:effectLst/>
                <a:latin typeface="euclid_circular_a"/>
              </a:rPr>
              <a:t>Syntax of malloc()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B0B0F9-E152-8C5F-1673-0A5DD8468D02}"/>
              </a:ext>
            </a:extLst>
          </p:cNvPr>
          <p:cNvSpPr txBox="1"/>
          <p:nvPr/>
        </p:nvSpPr>
        <p:spPr>
          <a:xfrm>
            <a:off x="784274" y="5078743"/>
            <a:ext cx="37455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/>
              <a:t>ptr</a:t>
            </a:r>
            <a:r>
              <a:rPr lang="en-US" b="1" dirty="0"/>
              <a:t> = (</a:t>
            </a:r>
            <a:r>
              <a:rPr lang="en-US" b="1" dirty="0" err="1"/>
              <a:t>castType</a:t>
            </a:r>
            <a:r>
              <a:rPr lang="en-US" b="1" dirty="0"/>
              <a:t>*) </a:t>
            </a:r>
            <a:r>
              <a:rPr lang="en-US" b="1" dirty="0">
                <a:solidFill>
                  <a:srgbClr val="0070C0"/>
                </a:solidFill>
              </a:rPr>
              <a:t>malloc</a:t>
            </a:r>
            <a:r>
              <a:rPr lang="en-US" b="1" dirty="0"/>
              <a:t>(size);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DE4EBB-9C94-6CDC-9E1A-63FC52BD7A5D}"/>
              </a:ext>
            </a:extLst>
          </p:cNvPr>
          <p:cNvSpPr txBox="1"/>
          <p:nvPr/>
        </p:nvSpPr>
        <p:spPr>
          <a:xfrm>
            <a:off x="4920895" y="4657495"/>
            <a:ext cx="14807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1" i="0" dirty="0">
                <a:effectLst/>
                <a:latin typeface="euclid_circular_a"/>
              </a:rPr>
              <a:t>Example</a:t>
            </a:r>
            <a:endParaRPr lang="en-US" sz="2000" b="0" i="0" dirty="0">
              <a:effectLst/>
              <a:latin typeface="euclid_circular_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04D665-0765-72E3-E29C-B6D66B88AF05}"/>
              </a:ext>
            </a:extLst>
          </p:cNvPr>
          <p:cNvSpPr txBox="1"/>
          <p:nvPr/>
        </p:nvSpPr>
        <p:spPr>
          <a:xfrm>
            <a:off x="4920895" y="5014313"/>
            <a:ext cx="5123437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/>
              <a:t>ptr</a:t>
            </a:r>
            <a:r>
              <a:rPr lang="en-US" sz="2000" b="1" dirty="0"/>
              <a:t> = (float*) malloc(100 * </a:t>
            </a:r>
            <a:r>
              <a:rPr lang="en-US" sz="2000" b="1" dirty="0" err="1"/>
              <a:t>sizeof</a:t>
            </a:r>
            <a:r>
              <a:rPr lang="en-US" sz="2000" b="1" dirty="0"/>
              <a:t>(float));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0963D1-F032-9964-214C-2131DD51D21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0858" y="2453973"/>
            <a:ext cx="9463474" cy="14157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statement </a:t>
            </a:r>
            <a:r>
              <a:rPr lang="en-US" sz="2800" dirty="0"/>
              <a:t>allocates</a:t>
            </a:r>
            <a:r>
              <a:rPr lang="en-US" sz="2400" dirty="0"/>
              <a:t> 400 bytes of memory.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It's because the size of float is 4 bytes.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pointer </a:t>
            </a:r>
            <a:r>
              <a:rPr lang="en-US" sz="2000" dirty="0" err="1"/>
              <a:t>ptr</a:t>
            </a:r>
            <a:r>
              <a:rPr lang="en-US" sz="2000" dirty="0"/>
              <a:t> holds the address of the first byte in the allocated memory.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586FA9C-D06C-CD45-9837-084CF53684BB}"/>
              </a:ext>
            </a:extLst>
          </p:cNvPr>
          <p:cNvCxnSpPr>
            <a:stCxn id="14" idx="3"/>
            <a:endCxn id="5" idx="3"/>
          </p:cNvCxnSpPr>
          <p:nvPr/>
        </p:nvCxnSpPr>
        <p:spPr>
          <a:xfrm flipV="1">
            <a:off x="10044332" y="3161859"/>
            <a:ext cx="12700" cy="2052509"/>
          </a:xfrm>
          <a:prstGeom prst="bentConnector3">
            <a:avLst>
              <a:gd name="adj1" fmla="val 822462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69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4B2C-0D25-2C5C-6927-CA53BD9B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 </a:t>
            </a:r>
            <a:r>
              <a:rPr lang="en-US" b="1" dirty="0" err="1"/>
              <a:t>CaLLOC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71F09-3890-E961-2AFA-BBE228E25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519307"/>
          </a:xfrm>
        </p:spPr>
        <p:txBody>
          <a:bodyPr>
            <a:normAutofit/>
          </a:bodyPr>
          <a:lstStyle/>
          <a:p>
            <a:r>
              <a:rPr lang="en-US" sz="2000" b="1" dirty="0"/>
              <a:t>Contiguous memory allocation</a:t>
            </a:r>
          </a:p>
          <a:p>
            <a:r>
              <a:rPr lang="en-US" sz="2000" b="1" dirty="0"/>
              <a:t>The malloc() function allocates memory and leaves the memory uninitialized, whereas the </a:t>
            </a:r>
            <a:r>
              <a:rPr lang="en-US" sz="2000" b="1" dirty="0" err="1"/>
              <a:t>calloc</a:t>
            </a:r>
            <a:r>
              <a:rPr lang="en-US" sz="2000" b="1" dirty="0"/>
              <a:t>() function allocates memory and initializes all bits to zero.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226BF-B676-5201-4DBD-A1B4CF54EC01}"/>
              </a:ext>
            </a:extLst>
          </p:cNvPr>
          <p:cNvSpPr txBox="1"/>
          <p:nvPr/>
        </p:nvSpPr>
        <p:spPr>
          <a:xfrm>
            <a:off x="939018" y="3699803"/>
            <a:ext cx="304682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25265E"/>
                </a:solidFill>
                <a:effectLst/>
                <a:latin typeface="euclid_circular_a"/>
              </a:rPr>
              <a:t>Syntax of </a:t>
            </a:r>
            <a:r>
              <a:rPr lang="en-US" sz="2400" b="1" i="0" dirty="0" err="1">
                <a:solidFill>
                  <a:srgbClr val="25265E"/>
                </a:solidFill>
                <a:effectLst/>
                <a:latin typeface="euclid_circular_a"/>
              </a:rPr>
              <a:t>calloc</a:t>
            </a:r>
            <a:r>
              <a:rPr lang="en-US" sz="2400" b="1" i="0" dirty="0">
                <a:solidFill>
                  <a:srgbClr val="25265E"/>
                </a:solidFill>
                <a:effectLst/>
                <a:latin typeface="euclid_circular_a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E1BCFE-232D-2A64-D849-953356AB1A37}"/>
              </a:ext>
            </a:extLst>
          </p:cNvPr>
          <p:cNvSpPr txBox="1"/>
          <p:nvPr/>
        </p:nvSpPr>
        <p:spPr>
          <a:xfrm>
            <a:off x="939018" y="4161468"/>
            <a:ext cx="454738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400" b="1" i="0" dirty="0" err="1">
                <a:solidFill>
                  <a:srgbClr val="25265E"/>
                </a:solidFill>
                <a:effectLst/>
                <a:latin typeface="euclid_circular_a"/>
              </a:rPr>
              <a:t>ptr</a:t>
            </a:r>
            <a:r>
              <a:rPr lang="en-US" sz="2400" b="1" i="0" dirty="0">
                <a:solidFill>
                  <a:srgbClr val="25265E"/>
                </a:solidFill>
                <a:effectLst/>
                <a:latin typeface="euclid_circular_a"/>
              </a:rPr>
              <a:t> = (</a:t>
            </a:r>
            <a:r>
              <a:rPr lang="en-US" sz="2400" b="1" i="0" dirty="0" err="1">
                <a:solidFill>
                  <a:srgbClr val="25265E"/>
                </a:solidFill>
                <a:effectLst/>
                <a:latin typeface="euclid_circular_a"/>
              </a:rPr>
              <a:t>castType</a:t>
            </a:r>
            <a:r>
              <a:rPr lang="en-US" sz="2400" b="1" i="0" dirty="0">
                <a:solidFill>
                  <a:srgbClr val="25265E"/>
                </a:solidFill>
                <a:effectLst/>
                <a:latin typeface="euclid_circular_a"/>
              </a:rPr>
              <a:t>*)</a:t>
            </a:r>
            <a:r>
              <a:rPr lang="en-US" sz="2400" b="1" i="0" dirty="0" err="1">
                <a:solidFill>
                  <a:srgbClr val="25265E"/>
                </a:solidFill>
                <a:effectLst/>
                <a:latin typeface="euclid_circular_a"/>
              </a:rPr>
              <a:t>calloc</a:t>
            </a:r>
            <a:r>
              <a:rPr lang="en-US" sz="2400" b="1" i="0" dirty="0">
                <a:solidFill>
                  <a:srgbClr val="25265E"/>
                </a:solidFill>
                <a:effectLst/>
                <a:latin typeface="euclid_circular_a"/>
              </a:rPr>
              <a:t>(n, size);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0E5711-3736-F21A-C021-530496DBAF64}"/>
              </a:ext>
            </a:extLst>
          </p:cNvPr>
          <p:cNvSpPr txBox="1"/>
          <p:nvPr/>
        </p:nvSpPr>
        <p:spPr>
          <a:xfrm>
            <a:off x="2462432" y="4819000"/>
            <a:ext cx="4880903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tx1"/>
                </a:solidFill>
              </a:rPr>
              <a:t>ptr</a:t>
            </a:r>
            <a:r>
              <a:rPr lang="en-US" sz="2000" b="1" dirty="0">
                <a:solidFill>
                  <a:schemeClr val="tx1"/>
                </a:solidFill>
              </a:rPr>
              <a:t> = (float*) </a:t>
            </a:r>
            <a:r>
              <a:rPr lang="en-US" sz="2000" b="1" dirty="0" err="1">
                <a:solidFill>
                  <a:schemeClr val="tx1"/>
                </a:solidFill>
              </a:rPr>
              <a:t>calloc</a:t>
            </a:r>
            <a:r>
              <a:rPr lang="en-US" sz="2000" b="1" dirty="0">
                <a:solidFill>
                  <a:schemeClr val="tx1"/>
                </a:solidFill>
              </a:rPr>
              <a:t>(25, </a:t>
            </a:r>
            <a:r>
              <a:rPr lang="en-US" sz="2000" b="1" dirty="0" err="1">
                <a:solidFill>
                  <a:schemeClr val="tx1"/>
                </a:solidFill>
              </a:rPr>
              <a:t>sizeof</a:t>
            </a:r>
            <a:r>
              <a:rPr lang="en-US" sz="2000" b="1" dirty="0">
                <a:solidFill>
                  <a:schemeClr val="tx1"/>
                </a:solidFill>
              </a:rPr>
              <a:t>(float));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7951252-695D-AA09-52E8-D8B4B9962C52}"/>
              </a:ext>
            </a:extLst>
          </p:cNvPr>
          <p:cNvCxnSpPr>
            <a:cxnSpLocks/>
            <a:stCxn id="7" idx="1"/>
            <a:endCxn id="11" idx="1"/>
          </p:cNvCxnSpPr>
          <p:nvPr/>
        </p:nvCxnSpPr>
        <p:spPr>
          <a:xfrm rot="10800000" flipH="1" flipV="1">
            <a:off x="939018" y="4392301"/>
            <a:ext cx="1523414" cy="626754"/>
          </a:xfrm>
          <a:prstGeom prst="bentConnector3">
            <a:avLst>
              <a:gd name="adj1" fmla="val -1500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FDB59AD-B773-DFE5-3277-E4EA8329566C}"/>
              </a:ext>
            </a:extLst>
          </p:cNvPr>
          <p:cNvSpPr txBox="1"/>
          <p:nvPr/>
        </p:nvSpPr>
        <p:spPr>
          <a:xfrm>
            <a:off x="8323093" y="4557390"/>
            <a:ext cx="29298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The above statement allocates contiguous space in memory for 25 elements of type float.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535F197-E5E7-5C81-5738-61CFE3BD9F39}"/>
              </a:ext>
            </a:extLst>
          </p:cNvPr>
          <p:cNvSpPr/>
          <p:nvPr/>
        </p:nvSpPr>
        <p:spPr>
          <a:xfrm>
            <a:off x="7666892" y="4819000"/>
            <a:ext cx="407963" cy="4001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7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  <p:bldP spid="17" grpId="0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06BE-B40A-5269-628E-C9DB28B3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Free() and REALLOC()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01B16-1EE3-297B-253D-925FA8B52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2233524"/>
            <a:ext cx="5087075" cy="536005"/>
          </a:xfrm>
        </p:spPr>
        <p:txBody>
          <a:bodyPr/>
          <a:lstStyle/>
          <a:p>
            <a:r>
              <a:rPr lang="en-US" b="1" dirty="0"/>
              <a:t>FREE()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3F722-2EDC-0239-DD2B-CDFE4F0073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Dynamically allocated memory created with either </a:t>
            </a:r>
            <a:r>
              <a:rPr lang="en-US" b="1" dirty="0" err="1"/>
              <a:t>calloc</a:t>
            </a:r>
            <a:r>
              <a:rPr lang="en-US" b="1" dirty="0"/>
              <a:t>() or malloc() doesn't get freed on their own. You must explicitly use free() to release the space.</a:t>
            </a:r>
          </a:p>
          <a:p>
            <a:r>
              <a:rPr lang="en-US" b="1" dirty="0"/>
              <a:t>Syntax : free(</a:t>
            </a:r>
            <a:r>
              <a:rPr lang="en-US" b="1" dirty="0" err="1"/>
              <a:t>ptr</a:t>
            </a:r>
            <a:r>
              <a:rPr lang="en-US" b="1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46D48-93E6-74FF-F508-2249C6942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708" y="2233524"/>
            <a:ext cx="5087073" cy="553373"/>
          </a:xfrm>
        </p:spPr>
        <p:txBody>
          <a:bodyPr/>
          <a:lstStyle/>
          <a:p>
            <a:r>
              <a:rPr lang="en-US" b="1" dirty="0"/>
              <a:t>REALLOC()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7E1C48-0975-E2DA-504A-BBFD5770D91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dirty="0"/>
              <a:t>If the dynamically allocated memory is insufficient or more than required, you can change the size of previously allocated memory using the </a:t>
            </a:r>
            <a:r>
              <a:rPr lang="en-US" b="1" dirty="0" err="1"/>
              <a:t>realloc</a:t>
            </a:r>
            <a:r>
              <a:rPr lang="en-US" b="1" dirty="0"/>
              <a:t>() function.</a:t>
            </a:r>
          </a:p>
          <a:p>
            <a:r>
              <a:rPr lang="en-US" b="1" dirty="0"/>
              <a:t>Syntax:  </a:t>
            </a:r>
            <a:r>
              <a:rPr lang="en-US" b="1" dirty="0" err="1"/>
              <a:t>ptr</a:t>
            </a:r>
            <a:r>
              <a:rPr lang="en-US" b="1" dirty="0"/>
              <a:t> = </a:t>
            </a:r>
            <a:r>
              <a:rPr lang="en-US" b="1" dirty="0" err="1"/>
              <a:t>realloc</a:t>
            </a:r>
            <a:r>
              <a:rPr lang="en-US" b="1" dirty="0"/>
              <a:t>(</a:t>
            </a:r>
            <a:r>
              <a:rPr lang="en-US" b="1" dirty="0" err="1"/>
              <a:t>ptr</a:t>
            </a:r>
            <a:r>
              <a:rPr lang="en-US" b="1" dirty="0"/>
              <a:t>, x);</a:t>
            </a:r>
          </a:p>
        </p:txBody>
      </p:sp>
    </p:spTree>
    <p:extLst>
      <p:ext uri="{BB962C8B-B14F-4D97-AF65-F5344CB8AC3E}">
        <p14:creationId xmlns:p14="http://schemas.microsoft.com/office/powerpoint/2010/main" val="3595789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55B71-065F-BCB3-ECBF-D9C88FCFAFCD}"/>
              </a:ext>
            </a:extLst>
          </p:cNvPr>
          <p:cNvSpPr txBox="1"/>
          <p:nvPr/>
        </p:nvSpPr>
        <p:spPr>
          <a:xfrm>
            <a:off x="559190" y="665770"/>
            <a:ext cx="609834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// Program to calculate the sum of n numbers entered by the user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 main()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int n, </a:t>
            </a:r>
            <a:r>
              <a:rPr lang="en-US" dirty="0" err="1"/>
              <a:t>i</a:t>
            </a:r>
            <a:r>
              <a:rPr lang="en-US" dirty="0"/>
              <a:t>, *</a:t>
            </a:r>
            <a:r>
              <a:rPr lang="en-US" dirty="0" err="1"/>
              <a:t>ptr</a:t>
            </a:r>
            <a:r>
              <a:rPr lang="en-US" dirty="0"/>
              <a:t>, sum = 0;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printf("Enter number of elements: ");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</a:t>
            </a:r>
            <a:r>
              <a:rPr lang="en-US" dirty="0" err="1"/>
              <a:t>scanf</a:t>
            </a:r>
            <a:r>
              <a:rPr lang="en-US" dirty="0"/>
              <a:t>("%d", &amp;n);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</a:t>
            </a:r>
            <a:r>
              <a:rPr lang="en-US" dirty="0" err="1"/>
              <a:t>ptr</a:t>
            </a:r>
            <a:r>
              <a:rPr lang="en-US" dirty="0"/>
              <a:t> = (int*) malloc(n * </a:t>
            </a:r>
            <a:r>
              <a:rPr lang="en-US" dirty="0" err="1"/>
              <a:t>sizeof</a:t>
            </a:r>
            <a:r>
              <a:rPr lang="en-US" dirty="0"/>
              <a:t>(int));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// if memory cannot be allocated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if(</a:t>
            </a:r>
            <a:r>
              <a:rPr lang="en-US" dirty="0" err="1"/>
              <a:t>ptr</a:t>
            </a:r>
            <a:r>
              <a:rPr lang="en-US" dirty="0"/>
              <a:t> == NULL) {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  printf("Error! memory not allocated.");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  exit(0);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FFF0E-75FC-0FDD-B8C9-9BB7BFF1E12E}"/>
              </a:ext>
            </a:extLst>
          </p:cNvPr>
          <p:cNvSpPr txBox="1"/>
          <p:nvPr/>
        </p:nvSpPr>
        <p:spPr>
          <a:xfrm>
            <a:off x="5454747" y="1239193"/>
            <a:ext cx="502568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3"/>
            </a:pPr>
            <a:r>
              <a:rPr lang="en-US" dirty="0"/>
              <a:t> printf("Enter elements: ");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en-US" dirty="0"/>
              <a:t>  for(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("%d", </a:t>
            </a:r>
            <a:r>
              <a:rPr lang="en-US" dirty="0" err="1"/>
              <a:t>ptr</a:t>
            </a:r>
            <a:r>
              <a:rPr lang="en-US" dirty="0"/>
              <a:t> +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en-US" dirty="0"/>
              <a:t>    sum += *(</a:t>
            </a:r>
            <a:r>
              <a:rPr lang="en-US" dirty="0" err="1"/>
              <a:t>ptr</a:t>
            </a:r>
            <a:r>
              <a:rPr lang="en-US" dirty="0"/>
              <a:t> +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en-US" dirty="0"/>
              <a:t>  }</a:t>
            </a:r>
          </a:p>
          <a:p>
            <a:pPr marL="342900" indent="-342900">
              <a:buFont typeface="+mj-lt"/>
              <a:buAutoNum type="arabicPeriod" startAt="13"/>
            </a:pPr>
            <a:endParaRPr lang="en-US" dirty="0"/>
          </a:p>
          <a:p>
            <a:pPr marL="342900" indent="-342900">
              <a:buFont typeface="+mj-lt"/>
              <a:buAutoNum type="arabicPeriod" startAt="13"/>
            </a:pPr>
            <a:r>
              <a:rPr lang="en-US" dirty="0"/>
              <a:t>  printf("Sum = %d", sum);</a:t>
            </a:r>
          </a:p>
          <a:p>
            <a:pPr marL="342900" indent="-342900">
              <a:buFont typeface="+mj-lt"/>
              <a:buAutoNum type="arabicPeriod" startAt="13"/>
            </a:pPr>
            <a:endParaRPr lang="en-US" dirty="0"/>
          </a:p>
          <a:p>
            <a:pPr marL="342900" indent="-342900">
              <a:buFont typeface="+mj-lt"/>
              <a:buAutoNum type="arabicPeriod" startAt="13"/>
            </a:pPr>
            <a:r>
              <a:rPr lang="en-US" dirty="0"/>
              <a:t>  // deallocating the memory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en-US" dirty="0"/>
              <a:t>  free(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  <a:p>
            <a:pPr marL="342900" indent="-342900">
              <a:buFont typeface="+mj-lt"/>
              <a:buAutoNum type="arabicPeriod" startAt="13"/>
            </a:pPr>
            <a:endParaRPr lang="en-US" dirty="0"/>
          </a:p>
          <a:p>
            <a:pPr marL="342900" indent="-342900">
              <a:buFont typeface="+mj-lt"/>
              <a:buAutoNum type="arabicPeriod" startAt="13"/>
            </a:pPr>
            <a:r>
              <a:rPr lang="en-US" dirty="0"/>
              <a:t>  return 0;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en-US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ED41E2-6BA8-33DD-CAE0-4E869CC4E16B}"/>
              </a:ext>
            </a:extLst>
          </p:cNvPr>
          <p:cNvSpPr txBox="1"/>
          <p:nvPr/>
        </p:nvSpPr>
        <p:spPr>
          <a:xfrm>
            <a:off x="7529733" y="4417145"/>
            <a:ext cx="3879166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Enter number of elements: 3</a:t>
            </a:r>
          </a:p>
          <a:p>
            <a:r>
              <a:rPr lang="en-US" dirty="0"/>
              <a:t>Enter elements: 100</a:t>
            </a:r>
          </a:p>
          <a:p>
            <a:r>
              <a:rPr lang="en-US" dirty="0"/>
              <a:t>20</a:t>
            </a:r>
          </a:p>
          <a:p>
            <a:r>
              <a:rPr lang="en-US" dirty="0"/>
              <a:t>36</a:t>
            </a:r>
          </a:p>
          <a:p>
            <a:r>
              <a:rPr lang="en-US" dirty="0"/>
              <a:t>Sum = 156</a:t>
            </a:r>
          </a:p>
        </p:txBody>
      </p:sp>
    </p:spTree>
    <p:extLst>
      <p:ext uri="{BB962C8B-B14F-4D97-AF65-F5344CB8AC3E}">
        <p14:creationId xmlns:p14="http://schemas.microsoft.com/office/powerpoint/2010/main" val="276178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0DB1CA-532D-5DBB-B1BC-2B409C14B3D8}"/>
              </a:ext>
            </a:extLst>
          </p:cNvPr>
          <p:cNvSpPr txBox="1"/>
          <p:nvPr/>
        </p:nvSpPr>
        <p:spPr>
          <a:xfrm>
            <a:off x="575604" y="1567269"/>
            <a:ext cx="7583658" cy="47705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#include &lt;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</a:rPr>
              <a:t>stdio.h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#include &lt;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</a:rPr>
              <a:t>stdlib.h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struct person {</a:t>
            </a:r>
          </a:p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   int age;</a:t>
            </a:r>
          </a:p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   float weight;</a:t>
            </a:r>
          </a:p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   char name[30];</a:t>
            </a:r>
          </a:p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};</a:t>
            </a:r>
          </a:p>
          <a:p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int main()</a:t>
            </a:r>
          </a:p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   struct person *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</a:rPr>
              <a:t>ptr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   int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, n;</a:t>
            </a:r>
          </a:p>
          <a:p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   printf("Enter the number of persons: ");</a:t>
            </a:r>
          </a:p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</a:rPr>
              <a:t>scanf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("%d", &amp;n);</a:t>
            </a:r>
          </a:p>
          <a:p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   // allocating memory for n numbers of struct person</a:t>
            </a:r>
          </a:p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</a:rPr>
              <a:t>ptr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 = (struct person*) malloc(n *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</a:rPr>
              <a:t>sizeof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(struct person));</a:t>
            </a:r>
          </a:p>
          <a:p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2A5FB7-CEF2-96C8-7499-BEC7C1D45CAC}"/>
              </a:ext>
            </a:extLst>
          </p:cNvPr>
          <p:cNvSpPr txBox="1"/>
          <p:nvPr/>
        </p:nvSpPr>
        <p:spPr>
          <a:xfrm>
            <a:off x="422031" y="910518"/>
            <a:ext cx="6710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Dynamic Memory Allocation and Pointers</a:t>
            </a:r>
          </a:p>
        </p:txBody>
      </p:sp>
    </p:spTree>
    <p:extLst>
      <p:ext uri="{BB962C8B-B14F-4D97-AF65-F5344CB8AC3E}">
        <p14:creationId xmlns:p14="http://schemas.microsoft.com/office/powerpoint/2010/main" val="3667102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0BC48C-A2F0-6484-F3FD-7777BF8E3C14}"/>
              </a:ext>
            </a:extLst>
          </p:cNvPr>
          <p:cNvSpPr txBox="1"/>
          <p:nvPr/>
        </p:nvSpPr>
        <p:spPr>
          <a:xfrm>
            <a:off x="1036905" y="1443841"/>
            <a:ext cx="10118189" cy="39703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for(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= 0;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&lt; n; ++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  {</a:t>
            </a:r>
          </a:p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      printf("Enter first name and age respectively: ");</a:t>
            </a:r>
          </a:p>
          <a:p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     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scanf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("%s %d", (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ptr+i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)-&gt;name, &amp;(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ptr+i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)-&gt;age);</a:t>
            </a:r>
          </a:p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  }</a:t>
            </a:r>
          </a:p>
          <a:p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  printf("Displaying Information:\n");</a:t>
            </a:r>
          </a:p>
          <a:p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  for(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= 0;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&lt; n; ++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      printf("Name: %s\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tAge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: %d\n", (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ptr+i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)-&gt;name, (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ptr+i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)-&gt;age);</a:t>
            </a:r>
          </a:p>
          <a:p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  return 0;</a:t>
            </a:r>
          </a:p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23946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