
<file path=[Content_Types].xml><?xml version="1.0" encoding="utf-8"?>
<Types xmlns="http://schemas.openxmlformats.org/package/2006/content-types">
  <Default ContentType="image/vnd.ms-photo" Extension="wdp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tableStyles" Target="tableStyle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E1E80-C87F-486A-AF32-A611D545CFB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8505A-5F30-4DF1-84CC-F10FEAE5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22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8505A-5F30-4DF1-84CC-F10FEAE595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63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D3D7-0E8F-42FA-9C7E-78E0BA6EA8A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A7232DB-CA32-4C17-8CF7-C610ED6D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2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D3D7-0E8F-42FA-9C7E-78E0BA6EA8A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32DB-CA32-4C17-8CF7-C610ED6D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4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D3D7-0E8F-42FA-9C7E-78E0BA6EA8A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32DB-CA32-4C17-8CF7-C610ED6D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7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D3D7-0E8F-42FA-9C7E-78E0BA6EA8A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32DB-CA32-4C17-8CF7-C610ED6D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8CBD3D7-0E8F-42FA-9C7E-78E0BA6EA8A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A7232DB-CA32-4C17-8CF7-C610ED6D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6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D3D7-0E8F-42FA-9C7E-78E0BA6EA8A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32DB-CA32-4C17-8CF7-C610ED6D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D3D7-0E8F-42FA-9C7E-78E0BA6EA8A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32DB-CA32-4C17-8CF7-C610ED6D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5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D3D7-0E8F-42FA-9C7E-78E0BA6EA8A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32DB-CA32-4C17-8CF7-C610ED6D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1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D3D7-0E8F-42FA-9C7E-78E0BA6EA8A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32DB-CA32-4C17-8CF7-C610ED6D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7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D3D7-0E8F-42FA-9C7E-78E0BA6EA8A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32DB-CA32-4C17-8CF7-C610ED6D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8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D3D7-0E8F-42FA-9C7E-78E0BA6EA8A0}" type="datetimeFigureOut">
              <a:rPr lang="en-US" smtClean="0"/>
              <a:t>10/31/2023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32DB-CA32-4C17-8CF7-C610ED6D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9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8CBD3D7-0E8F-42FA-9C7E-78E0BA6EA8A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A7232DB-CA32-4C17-8CF7-C610ED6D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1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70F5D-1C87-9917-4AED-6FDD2C284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3AC4E-C0C0-A54B-BBAC-808FFA6AE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Lecturer: Nadia Binte Asif </a:t>
            </a:r>
          </a:p>
        </p:txBody>
      </p:sp>
    </p:spTree>
    <p:extLst>
      <p:ext uri="{BB962C8B-B14F-4D97-AF65-F5344CB8AC3E}">
        <p14:creationId xmlns:p14="http://schemas.microsoft.com/office/powerpoint/2010/main" val="3707759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4D0D-AAAC-48EA-25DB-2229A1737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90" y="368573"/>
            <a:ext cx="10058400" cy="894002"/>
          </a:xfrm>
        </p:spPr>
        <p:txBody>
          <a:bodyPr/>
          <a:lstStyle/>
          <a:p>
            <a:r>
              <a:rPr lang="en-US" dirty="0"/>
              <a:t>Write to a text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51A7C-AA4F-21B5-5C29-E3A451899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87" y="1507796"/>
            <a:ext cx="7253066" cy="40507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#include &lt;</a:t>
            </a:r>
            <a:r>
              <a:rPr lang="en-US" sz="1800" b="1" dirty="0" err="1"/>
              <a:t>stdio.h</a:t>
            </a:r>
            <a:r>
              <a:rPr lang="en-US" sz="1800" b="1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#include &lt;</a:t>
            </a:r>
            <a:r>
              <a:rPr lang="en-US" sz="1800" b="1" dirty="0" err="1"/>
              <a:t>stdlib.h</a:t>
            </a:r>
            <a:r>
              <a:rPr lang="en-US" sz="1800" b="1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int main()</a:t>
            </a:r>
          </a:p>
          <a:p>
            <a:pPr marL="0" indent="0">
              <a:buNone/>
            </a:pPr>
            <a:r>
              <a:rPr lang="en-US" sz="1800" b="1" dirty="0"/>
              <a:t>{</a:t>
            </a:r>
          </a:p>
          <a:p>
            <a:pPr marL="0" indent="0">
              <a:buNone/>
            </a:pPr>
            <a:r>
              <a:rPr lang="en-US" sz="1800" b="1" dirty="0"/>
              <a:t>   int num;</a:t>
            </a:r>
          </a:p>
          <a:p>
            <a:pPr marL="0" indent="0">
              <a:buNone/>
            </a:pPr>
            <a:r>
              <a:rPr lang="en-US" sz="1800" b="1" dirty="0"/>
              <a:t>   FILE *</a:t>
            </a:r>
            <a:r>
              <a:rPr lang="en-US" sz="1800" b="1" dirty="0" err="1"/>
              <a:t>fptr</a:t>
            </a:r>
            <a:r>
              <a:rPr lang="en-US" sz="1800" b="1" dirty="0"/>
              <a:t>;</a:t>
            </a:r>
          </a:p>
          <a:p>
            <a:pPr marL="0" indent="0">
              <a:buNone/>
            </a:pPr>
            <a:r>
              <a:rPr lang="en-US" sz="1800" b="1" dirty="0"/>
              <a:t>   </a:t>
            </a:r>
            <a:r>
              <a:rPr lang="en-US" sz="1800" b="1" dirty="0" err="1"/>
              <a:t>fptr</a:t>
            </a:r>
            <a:r>
              <a:rPr lang="en-US" sz="1800" b="1" dirty="0"/>
              <a:t>  = </a:t>
            </a:r>
            <a:r>
              <a:rPr lang="en-US" sz="1800" b="1" dirty="0" err="1"/>
              <a:t>fopen</a:t>
            </a:r>
            <a:r>
              <a:rPr lang="en-US" sz="1800" b="1" dirty="0"/>
              <a:t>(“H:\\Presidency</a:t>
            </a:r>
            <a:r>
              <a:rPr lang="en-US" sz="1800" b="1"/>
              <a:t>\\CSE 109</a:t>
            </a:r>
            <a:r>
              <a:rPr lang="en-US" sz="1800" b="1" dirty="0"/>
              <a:t>\\</a:t>
            </a:r>
            <a:r>
              <a:rPr lang="en-US" sz="1800" b="1" dirty="0" err="1"/>
              <a:t>program.txt","w</a:t>
            </a:r>
            <a:r>
              <a:rPr lang="en-US" sz="1800" b="1" dirty="0"/>
              <a:t>");</a:t>
            </a:r>
          </a:p>
          <a:p>
            <a:pPr marL="0" indent="0">
              <a:buNone/>
            </a:pPr>
            <a:r>
              <a:rPr lang="en-US" sz="1800" b="1" dirty="0"/>
              <a:t>   if(</a:t>
            </a:r>
            <a:r>
              <a:rPr lang="en-US" sz="1800" b="1" dirty="0" err="1"/>
              <a:t>fptr</a:t>
            </a:r>
            <a:r>
              <a:rPr lang="en-US" sz="1800" b="1" dirty="0"/>
              <a:t> == NULL)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B0030E-A310-2405-4F4E-0A1ACC7D7459}"/>
              </a:ext>
            </a:extLst>
          </p:cNvPr>
          <p:cNvSpPr txBox="1"/>
          <p:nvPr/>
        </p:nvSpPr>
        <p:spPr>
          <a:xfrm>
            <a:off x="7596553" y="1403604"/>
            <a:ext cx="425196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 {</a:t>
            </a:r>
          </a:p>
          <a:p>
            <a:r>
              <a:rPr lang="en-US" sz="2000" dirty="0"/>
              <a:t>      printf("Error!");   </a:t>
            </a:r>
          </a:p>
          <a:p>
            <a:r>
              <a:rPr lang="en-US" sz="2000" dirty="0"/>
              <a:t>      exit(1);             </a:t>
            </a:r>
          </a:p>
          <a:p>
            <a:r>
              <a:rPr lang="en-US" sz="2000" dirty="0"/>
              <a:t>   }</a:t>
            </a:r>
          </a:p>
          <a:p>
            <a:endParaRPr lang="en-US" sz="2400" dirty="0"/>
          </a:p>
          <a:p>
            <a:r>
              <a:rPr lang="en-US" sz="2000" dirty="0"/>
              <a:t>   printf("Enter num: ");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scanf</a:t>
            </a:r>
            <a:r>
              <a:rPr lang="en-US" sz="2000" dirty="0"/>
              <a:t>("%</a:t>
            </a:r>
            <a:r>
              <a:rPr lang="en-US" sz="2000" dirty="0" err="1"/>
              <a:t>d",&amp;num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/>
              <a:t>   </a:t>
            </a:r>
            <a:r>
              <a:rPr lang="en-US" sz="2000" dirty="0" err="1"/>
              <a:t>fprintf</a:t>
            </a:r>
            <a:r>
              <a:rPr lang="en-US" sz="2000" dirty="0"/>
              <a:t>(</a:t>
            </a:r>
            <a:r>
              <a:rPr lang="en-US" sz="2000" dirty="0" err="1"/>
              <a:t>fptr</a:t>
            </a:r>
            <a:r>
              <a:rPr lang="en-US" sz="2000" dirty="0"/>
              <a:t>,"%</a:t>
            </a:r>
            <a:r>
              <a:rPr lang="en-US" sz="2000" dirty="0" err="1"/>
              <a:t>d",num</a:t>
            </a:r>
            <a:r>
              <a:rPr lang="en-US" sz="2000" dirty="0"/>
              <a:t>);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fclose</a:t>
            </a:r>
            <a:r>
              <a:rPr lang="en-US" sz="2000" dirty="0"/>
              <a:t>(</a:t>
            </a:r>
            <a:r>
              <a:rPr lang="en-US" sz="2000" dirty="0" err="1"/>
              <a:t>fptr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/>
              <a:t>   return 0;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723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4D0D-AAAC-48EA-25DB-2229A1737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90" y="368573"/>
            <a:ext cx="10058400" cy="894002"/>
          </a:xfrm>
        </p:spPr>
        <p:txBody>
          <a:bodyPr/>
          <a:lstStyle/>
          <a:p>
            <a:r>
              <a:rPr lang="en-US" dirty="0"/>
              <a:t>Read from a text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51A7C-AA4F-21B5-5C29-E3A451899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00" y="1631499"/>
            <a:ext cx="9814090" cy="471302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#include &lt;</a:t>
            </a:r>
            <a:r>
              <a:rPr lang="en-US" sz="1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stdio.h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#include &lt;</a:t>
            </a:r>
            <a:r>
              <a:rPr lang="en-US" sz="1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stdlib.h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int main()</a:t>
            </a:r>
          </a:p>
          <a:p>
            <a:pPr marL="0" indent="0">
              <a:buNone/>
            </a:pP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   int num;</a:t>
            </a:r>
          </a:p>
          <a:p>
            <a:pPr marL="0" indent="0">
              <a:buNone/>
            </a:pP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   FILE *</a:t>
            </a:r>
            <a:r>
              <a:rPr lang="en-US" sz="1800" b="1" dirty="0" err="1">
                <a:latin typeface="Verdana" panose="020B0604030504040204" pitchFamily="34" charset="0"/>
                <a:ea typeface="Verdana" panose="020B0604030504040204" pitchFamily="34" charset="0"/>
              </a:rPr>
              <a:t>fptr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   if( (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</a:rPr>
              <a:t>fptr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  =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</a:rPr>
              <a:t>fopen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(“H:\\Presidency\\CSE109\\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</a:rPr>
              <a:t>program.txt",“r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")) ==NULL)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	 </a:t>
            </a:r>
          </a:p>
          <a:p>
            <a:pPr marL="0" indent="0">
              <a:buNone/>
            </a:pP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              printf("Error! opening file");</a:t>
            </a:r>
          </a:p>
          <a:p>
            <a:pPr marL="0" indent="0">
              <a:buNone/>
            </a:pP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             exit(1);</a:t>
            </a:r>
          </a:p>
          <a:p>
            <a:pPr marL="0" indent="0">
              <a:buNone/>
            </a:pP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   }</a:t>
            </a:r>
          </a:p>
          <a:p>
            <a:pPr marL="0" indent="0">
              <a:buNone/>
            </a:pP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    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B0030E-A310-2405-4F4E-0A1ACC7D7459}"/>
              </a:ext>
            </a:extLst>
          </p:cNvPr>
          <p:cNvSpPr txBox="1"/>
          <p:nvPr/>
        </p:nvSpPr>
        <p:spPr>
          <a:xfrm>
            <a:off x="6655775" y="1071402"/>
            <a:ext cx="5023925" cy="25545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 </a:t>
            </a:r>
            <a:endParaRPr lang="en-US" sz="2400" b="1" dirty="0"/>
          </a:p>
          <a:p>
            <a:r>
              <a:rPr lang="en-US" sz="2000" b="1" dirty="0" err="1"/>
              <a:t>fscanf</a:t>
            </a:r>
            <a:r>
              <a:rPr lang="en-US" sz="2000" b="1" dirty="0"/>
              <a:t>(</a:t>
            </a:r>
            <a:r>
              <a:rPr lang="en-US" sz="2000" b="1" dirty="0" err="1"/>
              <a:t>fptr</a:t>
            </a:r>
            <a:r>
              <a:rPr lang="en-US" sz="2000" b="1" dirty="0"/>
              <a:t>,"%d", &amp;num);</a:t>
            </a:r>
          </a:p>
          <a:p>
            <a:endParaRPr lang="en-US" sz="2000" b="1" dirty="0"/>
          </a:p>
          <a:p>
            <a:r>
              <a:rPr lang="en-US" sz="2000" b="1" dirty="0"/>
              <a:t>   printf("Value of n=%d", num);</a:t>
            </a:r>
          </a:p>
          <a:p>
            <a:r>
              <a:rPr lang="en-US" sz="2000" b="1" dirty="0"/>
              <a:t>   </a:t>
            </a:r>
            <a:r>
              <a:rPr lang="en-US" sz="2000" b="1" dirty="0" err="1"/>
              <a:t>fclose</a:t>
            </a:r>
            <a:r>
              <a:rPr lang="en-US" sz="2000" b="1" dirty="0"/>
              <a:t>(</a:t>
            </a:r>
            <a:r>
              <a:rPr lang="en-US" sz="2000" b="1" dirty="0" err="1"/>
              <a:t>fptr</a:t>
            </a:r>
            <a:r>
              <a:rPr lang="en-US" sz="2000" b="1" dirty="0"/>
              <a:t>); </a:t>
            </a:r>
          </a:p>
          <a:p>
            <a:r>
              <a:rPr lang="en-US" sz="2000" b="1" dirty="0"/>
              <a:t>  </a:t>
            </a:r>
          </a:p>
          <a:p>
            <a:r>
              <a:rPr lang="en-US" sz="2000" b="1" dirty="0"/>
              <a:t>   return 0;</a:t>
            </a:r>
          </a:p>
          <a:p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753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1D69-E160-7F08-62CA-E1E60C49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46" y="315820"/>
            <a:ext cx="10058400" cy="1609344"/>
          </a:xfrm>
        </p:spPr>
        <p:txBody>
          <a:bodyPr/>
          <a:lstStyle/>
          <a:p>
            <a:r>
              <a:rPr lang="en-US" dirty="0"/>
              <a:t>BINARY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B7E00-A29D-6E28-9D72-4DAB6F1E1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036" y="1727512"/>
            <a:ext cx="10058400" cy="4068377"/>
          </a:xfrm>
        </p:spPr>
        <p:txBody>
          <a:bodyPr>
            <a:normAutofit/>
          </a:bodyPr>
          <a:lstStyle/>
          <a:p>
            <a:r>
              <a:rPr lang="en-US" sz="3200" dirty="0"/>
              <a:t>To Read and Write into a binary file, you need to use the </a:t>
            </a:r>
            <a:r>
              <a:rPr lang="en-US" sz="3200" dirty="0" err="1"/>
              <a:t>fread</a:t>
            </a:r>
            <a:r>
              <a:rPr lang="en-US" sz="3200" dirty="0"/>
              <a:t>() &amp; </a:t>
            </a:r>
            <a:r>
              <a:rPr lang="en-US" sz="3200" dirty="0" err="1"/>
              <a:t>fwrite</a:t>
            </a:r>
            <a:r>
              <a:rPr lang="en-US" sz="3200" dirty="0"/>
              <a:t>() function. </a:t>
            </a:r>
          </a:p>
          <a:p>
            <a:pPr lvl="1"/>
            <a:r>
              <a:rPr lang="en-US" sz="3000" dirty="0"/>
              <a:t>These functions take four arguments:</a:t>
            </a:r>
          </a:p>
          <a:p>
            <a:pPr lvl="2"/>
            <a:r>
              <a:rPr lang="en-US" sz="2600" dirty="0"/>
              <a:t>address of data to be written in the disk</a:t>
            </a:r>
          </a:p>
          <a:p>
            <a:pPr lvl="2"/>
            <a:r>
              <a:rPr lang="en-US" sz="2600" dirty="0"/>
              <a:t>size of data to be written in the disk</a:t>
            </a:r>
          </a:p>
          <a:p>
            <a:pPr lvl="2"/>
            <a:r>
              <a:rPr lang="en-US" sz="2600" dirty="0"/>
              <a:t>number of such type of data</a:t>
            </a:r>
          </a:p>
          <a:p>
            <a:pPr lvl="2"/>
            <a:r>
              <a:rPr lang="en-US" sz="2600" dirty="0"/>
              <a:t>pointer to the file where you want to write.</a:t>
            </a:r>
          </a:p>
          <a:p>
            <a:pPr lvl="2"/>
            <a:r>
              <a:rPr lang="en-US" sz="2600" dirty="0" err="1">
                <a:solidFill>
                  <a:srgbClr val="FF0000"/>
                </a:solidFill>
              </a:rPr>
              <a:t>fwrite</a:t>
            </a:r>
            <a:r>
              <a:rPr lang="en-US" sz="2600" dirty="0">
                <a:solidFill>
                  <a:srgbClr val="FF0000"/>
                </a:solidFill>
              </a:rPr>
              <a:t>(</a:t>
            </a:r>
            <a:r>
              <a:rPr lang="en-US" sz="2600" dirty="0" err="1">
                <a:solidFill>
                  <a:srgbClr val="FF0000"/>
                </a:solidFill>
              </a:rPr>
              <a:t>addressData</a:t>
            </a:r>
            <a:r>
              <a:rPr lang="en-US" sz="2600" dirty="0">
                <a:solidFill>
                  <a:srgbClr val="FF0000"/>
                </a:solidFill>
              </a:rPr>
              <a:t>, </a:t>
            </a:r>
            <a:r>
              <a:rPr lang="en-US" sz="2600" dirty="0" err="1">
                <a:solidFill>
                  <a:srgbClr val="FF0000"/>
                </a:solidFill>
              </a:rPr>
              <a:t>sizeData</a:t>
            </a:r>
            <a:r>
              <a:rPr lang="en-US" sz="2600" dirty="0">
                <a:solidFill>
                  <a:srgbClr val="FF0000"/>
                </a:solidFill>
              </a:rPr>
              <a:t>, </a:t>
            </a:r>
            <a:r>
              <a:rPr lang="en-US" sz="2600" dirty="0" err="1">
                <a:solidFill>
                  <a:srgbClr val="FF0000"/>
                </a:solidFill>
              </a:rPr>
              <a:t>numbersData</a:t>
            </a:r>
            <a:r>
              <a:rPr lang="en-US" sz="2600" dirty="0">
                <a:solidFill>
                  <a:srgbClr val="FF0000"/>
                </a:solidFill>
              </a:rPr>
              <a:t>, </a:t>
            </a:r>
            <a:r>
              <a:rPr lang="en-US" sz="2600" dirty="0" err="1">
                <a:solidFill>
                  <a:srgbClr val="FF0000"/>
                </a:solidFill>
              </a:rPr>
              <a:t>pointerToFile</a:t>
            </a:r>
            <a:r>
              <a:rPr lang="en-US" sz="2600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3532BB-1BE6-1892-D08A-930664098080}"/>
              </a:ext>
            </a:extLst>
          </p:cNvPr>
          <p:cNvSpPr txBox="1"/>
          <p:nvPr/>
        </p:nvSpPr>
        <p:spPr>
          <a:xfrm>
            <a:off x="7484012" y="5634503"/>
            <a:ext cx="347542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count : specifies the number of elements that are to be written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ADB9F9F-0AA1-4EBE-5BE3-D9CC73B0FC97}"/>
              </a:ext>
            </a:extLst>
          </p:cNvPr>
          <p:cNvCxnSpPr>
            <a:endCxn id="5" idx="1"/>
          </p:cNvCxnSpPr>
          <p:nvPr/>
        </p:nvCxnSpPr>
        <p:spPr>
          <a:xfrm rot="16200000" flipH="1">
            <a:off x="6847448" y="5321105"/>
            <a:ext cx="710420" cy="5627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56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52FC79-8364-887C-F934-651705EDE6BB}"/>
              </a:ext>
            </a:extLst>
          </p:cNvPr>
          <p:cNvSpPr txBox="1"/>
          <p:nvPr/>
        </p:nvSpPr>
        <p:spPr>
          <a:xfrm>
            <a:off x="376310" y="439340"/>
            <a:ext cx="8683284" cy="56323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struct </a:t>
            </a:r>
            <a:r>
              <a:rPr lang="en-US" dirty="0" err="1"/>
              <a:t>threeNum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int n1, n2, n3;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int n;</a:t>
            </a:r>
          </a:p>
          <a:p>
            <a:r>
              <a:rPr lang="en-US" dirty="0"/>
              <a:t>   struct </a:t>
            </a:r>
            <a:r>
              <a:rPr lang="en-US" dirty="0" err="1"/>
              <a:t>threeNum</a:t>
            </a:r>
            <a:r>
              <a:rPr lang="en-US" dirty="0"/>
              <a:t> num;</a:t>
            </a:r>
          </a:p>
          <a:p>
            <a:r>
              <a:rPr lang="en-US" dirty="0"/>
              <a:t>   FILE *</a:t>
            </a:r>
            <a:r>
              <a:rPr lang="en-US" dirty="0" err="1"/>
              <a:t>fptr</a:t>
            </a:r>
            <a:r>
              <a:rPr lang="en-US" dirty="0"/>
              <a:t>;</a:t>
            </a:r>
          </a:p>
          <a:p>
            <a:r>
              <a:rPr lang="en-US" dirty="0"/>
              <a:t>   if ((</a:t>
            </a:r>
            <a:r>
              <a:rPr lang="en-US" dirty="0" err="1"/>
              <a:t>fptr</a:t>
            </a:r>
            <a:r>
              <a:rPr lang="en-US" dirty="0"/>
              <a:t> = </a:t>
            </a:r>
            <a:r>
              <a:rPr lang="en-US" dirty="0" err="1"/>
              <a:t>fopen</a:t>
            </a:r>
            <a:r>
              <a:rPr lang="en-US" dirty="0"/>
              <a:t>(</a:t>
            </a:r>
            <a:r>
              <a:rPr lang="pt-BR" dirty="0"/>
              <a:t>H:\\Presidency\\CSE109\\program.txt",“wb"</a:t>
            </a:r>
            <a:r>
              <a:rPr lang="en-US" dirty="0"/>
              <a:t>)) == NULL){</a:t>
            </a:r>
          </a:p>
          <a:p>
            <a:r>
              <a:rPr lang="en-US" dirty="0"/>
              <a:t>       printf("Error! opening file");</a:t>
            </a:r>
          </a:p>
          <a:p>
            <a:endParaRPr lang="en-US" dirty="0"/>
          </a:p>
          <a:p>
            <a:r>
              <a:rPr lang="en-US" dirty="0"/>
              <a:t>       // Program exits if the file pointer returns NULL.</a:t>
            </a:r>
          </a:p>
          <a:p>
            <a:r>
              <a:rPr lang="en-US" dirty="0"/>
              <a:t>       exit(1);</a:t>
            </a:r>
          </a:p>
          <a:p>
            <a:r>
              <a:rPr lang="en-US" dirty="0"/>
              <a:t>   }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A6858-CCBE-A69D-58F0-08BB0C44C8A5}"/>
              </a:ext>
            </a:extLst>
          </p:cNvPr>
          <p:cNvSpPr txBox="1"/>
          <p:nvPr/>
        </p:nvSpPr>
        <p:spPr>
          <a:xfrm>
            <a:off x="6410179" y="591234"/>
            <a:ext cx="5405511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 for(n = 1; n &lt; 5; ++n)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num.n1 = n;</a:t>
            </a:r>
          </a:p>
          <a:p>
            <a:r>
              <a:rPr lang="en-US" dirty="0"/>
              <a:t>      num.n2 = 5*n;</a:t>
            </a:r>
          </a:p>
          <a:p>
            <a:r>
              <a:rPr lang="en-US" dirty="0"/>
              <a:t>      num.n3 = 5*n + 1;</a:t>
            </a:r>
          </a:p>
          <a:p>
            <a:r>
              <a:rPr lang="en-US" dirty="0"/>
              <a:t>      </a:t>
            </a:r>
            <a:r>
              <a:rPr lang="en-US" dirty="0" err="1"/>
              <a:t>fwrite</a:t>
            </a:r>
            <a:r>
              <a:rPr lang="en-US" dirty="0"/>
              <a:t>(&amp;num, </a:t>
            </a:r>
            <a:r>
              <a:rPr lang="en-US" dirty="0" err="1"/>
              <a:t>sizeof</a:t>
            </a:r>
            <a:r>
              <a:rPr lang="en-US" dirty="0"/>
              <a:t>(struct </a:t>
            </a:r>
            <a:r>
              <a:rPr lang="en-US" dirty="0" err="1"/>
              <a:t>threeNum</a:t>
            </a:r>
            <a:r>
              <a:rPr lang="en-US" dirty="0"/>
              <a:t>), 1, </a:t>
            </a:r>
            <a:r>
              <a:rPr lang="en-US" dirty="0" err="1"/>
              <a:t>fptr</a:t>
            </a:r>
            <a:r>
              <a:rPr lang="en-US" dirty="0"/>
              <a:t>); 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</a:t>
            </a:r>
            <a:r>
              <a:rPr lang="en-US" dirty="0" err="1"/>
              <a:t>fclose</a:t>
            </a:r>
            <a:r>
              <a:rPr lang="en-US" dirty="0"/>
              <a:t>(</a:t>
            </a:r>
            <a:r>
              <a:rPr lang="en-US" dirty="0" err="1"/>
              <a:t>fptr</a:t>
            </a:r>
            <a:r>
              <a:rPr lang="en-US" dirty="0"/>
              <a:t>);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713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52FC79-8364-887C-F934-651705EDE6BB}"/>
              </a:ext>
            </a:extLst>
          </p:cNvPr>
          <p:cNvSpPr txBox="1"/>
          <p:nvPr/>
        </p:nvSpPr>
        <p:spPr>
          <a:xfrm>
            <a:off x="376310" y="439340"/>
            <a:ext cx="8683284" cy="56323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struct </a:t>
            </a:r>
            <a:r>
              <a:rPr lang="en-US" dirty="0" err="1"/>
              <a:t>threeNum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int n1, n2, n3;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int n;</a:t>
            </a:r>
          </a:p>
          <a:p>
            <a:r>
              <a:rPr lang="en-US" dirty="0"/>
              <a:t>   struct </a:t>
            </a:r>
            <a:r>
              <a:rPr lang="en-US" dirty="0" err="1"/>
              <a:t>threeNum</a:t>
            </a:r>
            <a:r>
              <a:rPr lang="en-US" dirty="0"/>
              <a:t> num;</a:t>
            </a:r>
          </a:p>
          <a:p>
            <a:r>
              <a:rPr lang="en-US" dirty="0"/>
              <a:t>   FILE *</a:t>
            </a:r>
            <a:r>
              <a:rPr lang="en-US" dirty="0" err="1"/>
              <a:t>fptr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if ((</a:t>
            </a:r>
            <a:r>
              <a:rPr lang="en-US" dirty="0" err="1"/>
              <a:t>fptr</a:t>
            </a:r>
            <a:r>
              <a:rPr lang="en-US" dirty="0"/>
              <a:t> = </a:t>
            </a:r>
            <a:r>
              <a:rPr lang="en-US" dirty="0" err="1"/>
              <a:t>fopen</a:t>
            </a:r>
            <a:r>
              <a:rPr lang="en-US" dirty="0"/>
              <a:t>("C:\\program.bin","</a:t>
            </a:r>
            <a:r>
              <a:rPr lang="en-US" dirty="0" err="1"/>
              <a:t>rb</a:t>
            </a:r>
            <a:r>
              <a:rPr lang="en-US" dirty="0"/>
              <a:t>")) == NULL){</a:t>
            </a:r>
          </a:p>
          <a:p>
            <a:r>
              <a:rPr lang="en-US" dirty="0"/>
              <a:t>       printf("Error! opening file");</a:t>
            </a:r>
          </a:p>
          <a:p>
            <a:endParaRPr lang="en-US" dirty="0"/>
          </a:p>
          <a:p>
            <a:r>
              <a:rPr lang="en-US" dirty="0"/>
              <a:t>       // Program exits if the file pointer returns NULL.</a:t>
            </a:r>
          </a:p>
          <a:p>
            <a:r>
              <a:rPr lang="en-US" dirty="0"/>
              <a:t>       exit(1);</a:t>
            </a:r>
          </a:p>
          <a:p>
            <a:r>
              <a:rPr lang="en-US" dirty="0"/>
              <a:t>  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A6858-CCBE-A69D-58F0-08BB0C44C8A5}"/>
              </a:ext>
            </a:extLst>
          </p:cNvPr>
          <p:cNvSpPr txBox="1"/>
          <p:nvPr/>
        </p:nvSpPr>
        <p:spPr>
          <a:xfrm>
            <a:off x="4121835" y="591234"/>
            <a:ext cx="7693856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  for(n = 1; n &lt; 5; ++n)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</a:t>
            </a:r>
            <a:r>
              <a:rPr lang="en-US" dirty="0" err="1"/>
              <a:t>fread</a:t>
            </a:r>
            <a:r>
              <a:rPr lang="en-US" dirty="0"/>
              <a:t>(&amp;num, </a:t>
            </a:r>
            <a:r>
              <a:rPr lang="en-US" dirty="0" err="1"/>
              <a:t>sizeof</a:t>
            </a:r>
            <a:r>
              <a:rPr lang="en-US" dirty="0"/>
              <a:t>(struct </a:t>
            </a:r>
            <a:r>
              <a:rPr lang="en-US" dirty="0" err="1"/>
              <a:t>threeNum</a:t>
            </a:r>
            <a:r>
              <a:rPr lang="en-US" dirty="0"/>
              <a:t>), 1, </a:t>
            </a:r>
            <a:r>
              <a:rPr lang="en-US" dirty="0" err="1"/>
              <a:t>fptr</a:t>
            </a:r>
            <a:r>
              <a:rPr lang="en-US" dirty="0"/>
              <a:t>); </a:t>
            </a:r>
          </a:p>
          <a:p>
            <a:r>
              <a:rPr lang="en-US" dirty="0"/>
              <a:t>      printf("n1: %d\tn2: %d\tn3: %d\n", num.n1, num.n2, num.n3);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</a:t>
            </a:r>
            <a:r>
              <a:rPr lang="en-US" dirty="0" err="1"/>
              <a:t>fclose</a:t>
            </a:r>
            <a:r>
              <a:rPr lang="en-US" dirty="0"/>
              <a:t>(</a:t>
            </a:r>
            <a:r>
              <a:rPr lang="en-US" dirty="0" err="1"/>
              <a:t>fptr</a:t>
            </a:r>
            <a:r>
              <a:rPr lang="en-US" dirty="0"/>
              <a:t>);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321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711DA1-2117-0102-A3C6-53143EF0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using </a:t>
            </a:r>
            <a:r>
              <a:rPr lang="en-US" dirty="0" err="1"/>
              <a:t>fseek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AC98E6-4DCA-EB4D-505B-FC02BCEBB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381254" cy="4026174"/>
          </a:xfrm>
        </p:spPr>
        <p:txBody>
          <a:bodyPr>
            <a:normAutofit/>
          </a:bodyPr>
          <a:lstStyle/>
          <a:p>
            <a:r>
              <a:rPr lang="en-US" sz="2800" dirty="0"/>
              <a:t>If you have many records inside a file and need to access a record at a specific position, you need to loop through all the records before it to get the record.</a:t>
            </a:r>
          </a:p>
          <a:p>
            <a:r>
              <a:rPr lang="en-US" sz="2800" dirty="0"/>
              <a:t>This will waste a lot of memory and operation time. An easier way to get to the required data can be achieved using </a:t>
            </a:r>
            <a:r>
              <a:rPr lang="en-US" sz="2800" dirty="0" err="1"/>
              <a:t>fseek</a:t>
            </a:r>
            <a:r>
              <a:rPr lang="en-US" sz="2800" dirty="0"/>
              <a:t>().</a:t>
            </a:r>
          </a:p>
          <a:p>
            <a:r>
              <a:rPr lang="en-US" sz="2800" dirty="0"/>
              <a:t>As the name suggests, </a:t>
            </a:r>
            <a:r>
              <a:rPr lang="en-US" sz="2800" dirty="0" err="1"/>
              <a:t>fseek</a:t>
            </a:r>
            <a:r>
              <a:rPr lang="en-US" sz="2800" dirty="0"/>
              <a:t>() seeks the cursor to the given record in the file.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8347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B48FB05-1F7F-3737-4797-BD1131EFCA14}"/>
              </a:ext>
            </a:extLst>
          </p:cNvPr>
          <p:cNvSpPr txBox="1"/>
          <p:nvPr/>
        </p:nvSpPr>
        <p:spPr>
          <a:xfrm>
            <a:off x="685798" y="1006231"/>
            <a:ext cx="70514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/>
              <a:t>Syntax of </a:t>
            </a:r>
            <a:r>
              <a:rPr lang="en-US" sz="3200" b="1" i="1" dirty="0" err="1"/>
              <a:t>fseek</a:t>
            </a:r>
            <a:r>
              <a:rPr lang="en-US" sz="3200" b="1" i="1" dirty="0"/>
              <a:t>()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fseek</a:t>
            </a:r>
            <a:r>
              <a:rPr lang="en-US" sz="2400" dirty="0">
                <a:solidFill>
                  <a:srgbClr val="FF0000"/>
                </a:solidFill>
              </a:rPr>
              <a:t>(FILE * stream, long int offset, int whence);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FBF41-278C-934B-ECE4-255C2D8C996C}"/>
              </a:ext>
            </a:extLst>
          </p:cNvPr>
          <p:cNvSpPr txBox="1"/>
          <p:nvPr/>
        </p:nvSpPr>
        <p:spPr>
          <a:xfrm>
            <a:off x="685798" y="2274501"/>
            <a:ext cx="91756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i="0" dirty="0">
                <a:effectLst/>
                <a:latin typeface="euclid_circular_a"/>
              </a:rPr>
              <a:t>The first parameter stream is the pointer to the file.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0" dirty="0">
                <a:effectLst/>
                <a:latin typeface="euclid_circular_a"/>
              </a:rPr>
              <a:t>The second parameter is the position of the record to be found</a:t>
            </a:r>
            <a:r>
              <a:rPr lang="en-US" sz="2400" b="1" dirty="0">
                <a:latin typeface="euclid_circular_a"/>
              </a:rPr>
              <a:t>.</a:t>
            </a:r>
            <a:endParaRPr lang="en-US" sz="2400" b="1" i="0" dirty="0">
              <a:effectLst/>
              <a:latin typeface="euclid_circular_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latin typeface="euclid_circular_a"/>
              </a:rPr>
              <a:t>The t</a:t>
            </a:r>
            <a:r>
              <a:rPr lang="en-US" sz="2400" b="1" i="0" dirty="0">
                <a:effectLst/>
                <a:latin typeface="euclid_circular_a"/>
              </a:rPr>
              <a:t>hird parameter specifies the location where the offset starts.</a:t>
            </a:r>
            <a:endParaRPr lang="en-US" sz="2400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D1B5A6D-B5C1-B2AD-AAC3-06B0E017B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869810"/>
              </p:ext>
            </p:extLst>
          </p:nvPr>
        </p:nvGraphicFramePr>
        <p:xfrm>
          <a:off x="685798" y="4126133"/>
          <a:ext cx="1065276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431">
                  <a:extLst>
                    <a:ext uri="{9D8B030D-6E8A-4147-A177-3AD203B41FA5}">
                      <a16:colId xmlns:a16="http://schemas.microsoft.com/office/drawing/2014/main" val="3703397073"/>
                    </a:ext>
                  </a:extLst>
                </a:gridCol>
                <a:gridCol w="7762331">
                  <a:extLst>
                    <a:ext uri="{9D8B030D-6E8A-4147-A177-3AD203B41FA5}">
                      <a16:colId xmlns:a16="http://schemas.microsoft.com/office/drawing/2014/main" val="4086281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Whence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276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SEEK_SET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Starts the offset from the beginning of the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326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SEEK_END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Starts the offset from the end of the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24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SEEK_CUR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Starts the offset from the current location of the cursor in the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11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03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52FC79-8364-887C-F934-651705EDE6BB}"/>
              </a:ext>
            </a:extLst>
          </p:cNvPr>
          <p:cNvSpPr txBox="1"/>
          <p:nvPr/>
        </p:nvSpPr>
        <p:spPr>
          <a:xfrm>
            <a:off x="249701" y="634455"/>
            <a:ext cx="8683284" cy="56323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struct </a:t>
            </a:r>
            <a:r>
              <a:rPr lang="en-US" dirty="0" err="1"/>
              <a:t>threeNum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int n1, n2, n3;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int n;</a:t>
            </a:r>
          </a:p>
          <a:p>
            <a:r>
              <a:rPr lang="en-US" dirty="0"/>
              <a:t>   struct </a:t>
            </a:r>
            <a:r>
              <a:rPr lang="en-US" dirty="0" err="1"/>
              <a:t>threeNum</a:t>
            </a:r>
            <a:r>
              <a:rPr lang="en-US" dirty="0"/>
              <a:t> num;</a:t>
            </a:r>
          </a:p>
          <a:p>
            <a:r>
              <a:rPr lang="en-US" dirty="0"/>
              <a:t>   FILE *</a:t>
            </a:r>
            <a:r>
              <a:rPr lang="en-US" dirty="0" err="1"/>
              <a:t>fptr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if ((</a:t>
            </a:r>
            <a:r>
              <a:rPr lang="en-US" dirty="0" err="1"/>
              <a:t>fptr</a:t>
            </a:r>
            <a:r>
              <a:rPr lang="en-US" dirty="0"/>
              <a:t> = </a:t>
            </a:r>
            <a:r>
              <a:rPr lang="en-US" dirty="0" err="1"/>
              <a:t>fopen</a:t>
            </a:r>
            <a:r>
              <a:rPr lang="en-US" dirty="0"/>
              <a:t>("C:\\program.bin","</a:t>
            </a:r>
            <a:r>
              <a:rPr lang="en-US" dirty="0" err="1"/>
              <a:t>rb</a:t>
            </a:r>
            <a:r>
              <a:rPr lang="en-US" dirty="0"/>
              <a:t>")) == NULL){</a:t>
            </a:r>
          </a:p>
          <a:p>
            <a:r>
              <a:rPr lang="en-US" dirty="0"/>
              <a:t>       printf("Error! opening file");</a:t>
            </a:r>
          </a:p>
          <a:p>
            <a:endParaRPr lang="en-US" dirty="0"/>
          </a:p>
          <a:p>
            <a:r>
              <a:rPr lang="en-US" dirty="0"/>
              <a:t>       // Program exits if the file pointer returns NULL.</a:t>
            </a:r>
          </a:p>
          <a:p>
            <a:r>
              <a:rPr lang="en-US" dirty="0"/>
              <a:t>       exit(1);</a:t>
            </a:r>
          </a:p>
          <a:p>
            <a:r>
              <a:rPr lang="en-US" dirty="0"/>
              <a:t>  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A6858-CCBE-A69D-58F0-08BB0C44C8A5}"/>
              </a:ext>
            </a:extLst>
          </p:cNvPr>
          <p:cNvSpPr txBox="1"/>
          <p:nvPr/>
        </p:nvSpPr>
        <p:spPr>
          <a:xfrm>
            <a:off x="4121835" y="591234"/>
            <a:ext cx="7693856" cy="3693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 // Moves the cursor to the end of the file</a:t>
            </a:r>
          </a:p>
          <a:p>
            <a:r>
              <a:rPr lang="en-US" dirty="0"/>
              <a:t>   </a:t>
            </a:r>
            <a:r>
              <a:rPr lang="en-US" dirty="0" err="1"/>
              <a:t>fseek</a:t>
            </a:r>
            <a:r>
              <a:rPr lang="en-US" dirty="0"/>
              <a:t>(</a:t>
            </a:r>
            <a:r>
              <a:rPr lang="en-US" dirty="0" err="1"/>
              <a:t>fptr</a:t>
            </a:r>
            <a:r>
              <a:rPr lang="en-US" dirty="0"/>
              <a:t>, -</a:t>
            </a:r>
            <a:r>
              <a:rPr lang="en-US" dirty="0" err="1"/>
              <a:t>sizeof</a:t>
            </a:r>
            <a:r>
              <a:rPr lang="en-US" dirty="0"/>
              <a:t>(struct </a:t>
            </a:r>
            <a:r>
              <a:rPr lang="en-US" dirty="0" err="1"/>
              <a:t>threeNum</a:t>
            </a:r>
            <a:r>
              <a:rPr lang="en-US" dirty="0"/>
              <a:t>), SEEK_END);</a:t>
            </a:r>
          </a:p>
          <a:p>
            <a:endParaRPr lang="en-US" dirty="0"/>
          </a:p>
          <a:p>
            <a:r>
              <a:rPr lang="en-US" dirty="0"/>
              <a:t>   for(n = 1; n &lt; 5; ++n)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</a:t>
            </a:r>
            <a:r>
              <a:rPr lang="en-US" dirty="0" err="1"/>
              <a:t>fread</a:t>
            </a:r>
            <a:r>
              <a:rPr lang="en-US" dirty="0"/>
              <a:t>(&amp;num, </a:t>
            </a:r>
            <a:r>
              <a:rPr lang="en-US" dirty="0" err="1"/>
              <a:t>sizeof</a:t>
            </a:r>
            <a:r>
              <a:rPr lang="en-US" dirty="0"/>
              <a:t>(struct </a:t>
            </a:r>
            <a:r>
              <a:rPr lang="en-US" dirty="0" err="1"/>
              <a:t>threeNum</a:t>
            </a:r>
            <a:r>
              <a:rPr lang="en-US" dirty="0"/>
              <a:t>), 1, </a:t>
            </a:r>
            <a:r>
              <a:rPr lang="en-US" dirty="0" err="1"/>
              <a:t>fptr</a:t>
            </a:r>
            <a:r>
              <a:rPr lang="en-US" dirty="0"/>
              <a:t>); </a:t>
            </a:r>
          </a:p>
          <a:p>
            <a:r>
              <a:rPr lang="en-US" dirty="0"/>
              <a:t>      printf("n1: %d\tn2: %d\tn3: %d\n", num.n1, num.n2, num.n3);</a:t>
            </a:r>
          </a:p>
          <a:p>
            <a:r>
              <a:rPr lang="en-US" dirty="0"/>
              <a:t>      </a:t>
            </a:r>
            <a:r>
              <a:rPr lang="en-US" dirty="0" err="1"/>
              <a:t>fseek</a:t>
            </a:r>
            <a:r>
              <a:rPr lang="en-US" dirty="0"/>
              <a:t>(</a:t>
            </a:r>
            <a:r>
              <a:rPr lang="en-US" dirty="0" err="1"/>
              <a:t>fptr</a:t>
            </a:r>
            <a:r>
              <a:rPr lang="en-US" dirty="0"/>
              <a:t>, -2*</a:t>
            </a:r>
            <a:r>
              <a:rPr lang="en-US" dirty="0" err="1"/>
              <a:t>sizeof</a:t>
            </a:r>
            <a:r>
              <a:rPr lang="en-US" dirty="0"/>
              <a:t>(struct </a:t>
            </a:r>
            <a:r>
              <a:rPr lang="en-US" dirty="0" err="1"/>
              <a:t>threeNum</a:t>
            </a:r>
            <a:r>
              <a:rPr lang="en-US" dirty="0"/>
              <a:t>), SEEK_CUR);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</a:t>
            </a:r>
            <a:r>
              <a:rPr lang="en-US" dirty="0" err="1"/>
              <a:t>fclose</a:t>
            </a:r>
            <a:r>
              <a:rPr lang="en-US" dirty="0"/>
              <a:t>(</a:t>
            </a:r>
            <a:r>
              <a:rPr lang="en-US" dirty="0" err="1"/>
              <a:t>fptr</a:t>
            </a:r>
            <a:r>
              <a:rPr lang="en-US" dirty="0"/>
              <a:t>);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1B0C78-680C-B999-E5E2-59BC5A052B88}"/>
              </a:ext>
            </a:extLst>
          </p:cNvPr>
          <p:cNvSpPr txBox="1"/>
          <p:nvPr/>
        </p:nvSpPr>
        <p:spPr>
          <a:xfrm>
            <a:off x="6921306" y="4659249"/>
            <a:ext cx="4894386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program will start reading the records from the file </a:t>
            </a:r>
            <a:r>
              <a:rPr lang="en-US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program.bin</a:t>
            </a:r>
            <a:r>
              <a:rPr lang="en-US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the reverse order (last to first) and prints it.</a:t>
            </a:r>
          </a:p>
        </p:txBody>
      </p:sp>
    </p:spTree>
    <p:extLst>
      <p:ext uri="{BB962C8B-B14F-4D97-AF65-F5344CB8AC3E}">
        <p14:creationId xmlns:p14="http://schemas.microsoft.com/office/powerpoint/2010/main" val="322192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33801-4256-A308-6BD2-A6CEB637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using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9404D-5A27-8C4D-B120-8595DE78A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program is terminated, the entire data is lost. Storing in a file will preserve your data even if the program terminates.</a:t>
            </a:r>
          </a:p>
          <a:p>
            <a:r>
              <a:rPr lang="en-US" dirty="0"/>
              <a:t>If you have to enter a large number of data, it will take a lot of time to enter them all.</a:t>
            </a:r>
          </a:p>
          <a:p>
            <a:r>
              <a:rPr lang="en-US" dirty="0"/>
              <a:t>However, if you have a file containing all the data, you can easily access the contents of the file using a few commands in C.</a:t>
            </a:r>
          </a:p>
          <a:p>
            <a:r>
              <a:rPr lang="en-US" dirty="0"/>
              <a:t>You can easily move your data from one computer to another without any changes.</a:t>
            </a:r>
          </a:p>
        </p:txBody>
      </p:sp>
    </p:spTree>
    <p:extLst>
      <p:ext uri="{BB962C8B-B14F-4D97-AF65-F5344CB8AC3E}">
        <p14:creationId xmlns:p14="http://schemas.microsoft.com/office/powerpoint/2010/main" val="101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721D95-B1EE-6603-D50E-8ACA0645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Files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DB602-8FF5-382B-18AB-5A9C62835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Files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2487-E925-B3A1-1030-21C7565DC3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Text files are the normal .txt files. You can easily create text files using any simple text editors such as Notepad.</a:t>
            </a:r>
          </a:p>
          <a:p>
            <a:endParaRPr lang="en-US" dirty="0"/>
          </a:p>
          <a:p>
            <a:r>
              <a:rPr lang="en-US" dirty="0"/>
              <a:t>When you open those files, you'll see all the contents within the file as plain text. You can easily edit or delete the contents.</a:t>
            </a:r>
          </a:p>
          <a:p>
            <a:endParaRPr lang="en-US" dirty="0"/>
          </a:p>
          <a:p>
            <a:r>
              <a:rPr lang="en-US" dirty="0"/>
              <a:t>They take minimum effort to maintain, are easily readable, and provide the least security and takes bigger storage space.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DF39E5-BC0D-7FD4-84EC-1640D3F69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Binary Files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19838-87EF-4081-BE71-4E11717737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Binary files are mostly the .bin files in your computer.</a:t>
            </a:r>
          </a:p>
          <a:p>
            <a:endParaRPr lang="en-US" dirty="0"/>
          </a:p>
          <a:p>
            <a:r>
              <a:rPr lang="en-US" dirty="0"/>
              <a:t>Instead of storing data in plain text, they store it in the binary form (0's and 1's).</a:t>
            </a:r>
          </a:p>
          <a:p>
            <a:endParaRPr lang="en-US" dirty="0"/>
          </a:p>
          <a:p>
            <a:r>
              <a:rPr lang="en-US" dirty="0"/>
              <a:t>They can hold a higher amount of data, are not readable easily, and provides better security than text files.</a:t>
            </a:r>
          </a:p>
        </p:txBody>
      </p:sp>
    </p:spTree>
    <p:extLst>
      <p:ext uri="{BB962C8B-B14F-4D97-AF65-F5344CB8AC3E}">
        <p14:creationId xmlns:p14="http://schemas.microsoft.com/office/powerpoint/2010/main" val="15533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B10A7E5-CC4A-4112-9DCF-35B3D68FB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1F54-264D-BEDE-C014-52AB91794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Creating new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Opening an existing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Closing a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Reading a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Writing in a file.</a:t>
            </a:r>
          </a:p>
        </p:txBody>
      </p:sp>
    </p:spTree>
    <p:extLst>
      <p:ext uri="{BB962C8B-B14F-4D97-AF65-F5344CB8AC3E}">
        <p14:creationId xmlns:p14="http://schemas.microsoft.com/office/powerpoint/2010/main" val="409324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4D3C-0FBE-FAB1-91AB-A619A622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78" y="609104"/>
            <a:ext cx="10058400" cy="1267444"/>
          </a:xfrm>
        </p:spPr>
        <p:txBody>
          <a:bodyPr>
            <a:normAutofit/>
          </a:bodyPr>
          <a:lstStyle/>
          <a:p>
            <a:r>
              <a:rPr lang="en-US" sz="4800" dirty="0"/>
              <a:t>FILE DATATYPE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AF9E2-FF21-E0BC-2BF3-AB5DC6D68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33562"/>
            <a:ext cx="2362669" cy="50925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FILE </a:t>
            </a:r>
            <a:r>
              <a:rPr lang="en-US" dirty="0"/>
              <a:t>*</a:t>
            </a:r>
            <a:r>
              <a:rPr lang="en-US" dirty="0" err="1"/>
              <a:t>fptr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1755A-357C-99B4-5EC9-546CD3D05862}"/>
              </a:ext>
            </a:extLst>
          </p:cNvPr>
          <p:cNvSpPr txBox="1"/>
          <p:nvPr/>
        </p:nvSpPr>
        <p:spPr>
          <a:xfrm>
            <a:off x="1069848" y="2342812"/>
            <a:ext cx="898855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euclid_circular_a"/>
              </a:rPr>
              <a:t>When working with files, you need to declare a pointer of type file. This declaration is needed for communication between the file and the program.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D89731F-2409-8C0B-CE7D-BC9D15D89B95}"/>
              </a:ext>
            </a:extLst>
          </p:cNvPr>
          <p:cNvSpPr txBox="1">
            <a:spLocks/>
          </p:cNvSpPr>
          <p:nvPr/>
        </p:nvSpPr>
        <p:spPr>
          <a:xfrm>
            <a:off x="965278" y="3489573"/>
            <a:ext cx="10058400" cy="950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Opening a file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71FAC1-4AF5-FEA4-3280-10797ADFB4FA}"/>
              </a:ext>
            </a:extLst>
          </p:cNvPr>
          <p:cNvSpPr txBox="1">
            <a:spLocks/>
          </p:cNvSpPr>
          <p:nvPr/>
        </p:nvSpPr>
        <p:spPr>
          <a:xfrm>
            <a:off x="1069848" y="4652511"/>
            <a:ext cx="4036724" cy="5092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err="1"/>
              <a:t>fptr</a:t>
            </a:r>
            <a:r>
              <a:rPr lang="en-US" dirty="0"/>
              <a:t> = </a:t>
            </a:r>
            <a:r>
              <a:rPr lang="en-US" dirty="0" err="1">
                <a:solidFill>
                  <a:srgbClr val="002060"/>
                </a:solidFill>
              </a:rPr>
              <a:t>fopen</a:t>
            </a:r>
            <a:r>
              <a:rPr lang="en-US" dirty="0"/>
              <a:t>("</a:t>
            </a:r>
            <a:r>
              <a:rPr lang="en-US" dirty="0" err="1">
                <a:solidFill>
                  <a:srgbClr val="00B050"/>
                </a:solidFill>
              </a:rPr>
              <a:t>fileopen</a:t>
            </a:r>
            <a:r>
              <a:rPr lang="en-US" dirty="0">
                <a:solidFill>
                  <a:schemeClr val="tx1"/>
                </a:solidFill>
              </a:rPr>
              <a:t>","</a:t>
            </a:r>
            <a:r>
              <a:rPr lang="en-US" dirty="0">
                <a:solidFill>
                  <a:srgbClr val="00B050"/>
                </a:solidFill>
              </a:rPr>
              <a:t>mode</a:t>
            </a:r>
            <a:r>
              <a:rPr lang="en-US" dirty="0"/>
              <a:t>");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6039E-87AB-4FB8-ADE2-3BAE34631ACA}"/>
              </a:ext>
            </a:extLst>
          </p:cNvPr>
          <p:cNvSpPr txBox="1"/>
          <p:nvPr/>
        </p:nvSpPr>
        <p:spPr>
          <a:xfrm>
            <a:off x="1069848" y="5161761"/>
            <a:ext cx="89885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euclid_circular_a"/>
              </a:rPr>
              <a:t>Opening a file is performed using the </a:t>
            </a:r>
            <a:r>
              <a:rPr lang="en-US" b="1" i="1" dirty="0" err="1">
                <a:effectLst/>
                <a:latin typeface="euclid_circular_a"/>
              </a:rPr>
              <a:t>fopen</a:t>
            </a:r>
            <a:r>
              <a:rPr lang="en-US" b="1" i="1" dirty="0">
                <a:effectLst/>
                <a:latin typeface="euclid_circular_a"/>
              </a:rPr>
              <a:t>() </a:t>
            </a:r>
            <a:r>
              <a:rPr lang="en-US" b="0" i="0" dirty="0">
                <a:effectLst/>
                <a:latin typeface="euclid_circular_a"/>
              </a:rPr>
              <a:t>function defined in the </a:t>
            </a:r>
            <a:r>
              <a:rPr lang="en-US" b="1" i="1" dirty="0" err="1">
                <a:effectLst/>
                <a:latin typeface="euclid_circular_a"/>
              </a:rPr>
              <a:t>stdio.h</a:t>
            </a:r>
            <a:r>
              <a:rPr lang="en-US" b="1" i="1" dirty="0">
                <a:effectLst/>
                <a:latin typeface="euclid_circular_a"/>
              </a:rPr>
              <a:t> </a:t>
            </a:r>
            <a:r>
              <a:rPr lang="en-US" b="0" i="0" dirty="0">
                <a:effectLst/>
                <a:latin typeface="euclid_circular_a"/>
              </a:rPr>
              <a:t>header file..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E47C-53C6-6DA1-F0EF-755AC383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file doesn’t exist?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4D0DF-2598-5B82-A8D8-770EB7213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solidFill>
                  <a:srgbClr val="002060"/>
                </a:solidFill>
              </a:rPr>
              <a:t>fopen</a:t>
            </a:r>
            <a:r>
              <a:rPr lang="en-US" sz="1800" dirty="0"/>
              <a:t>("</a:t>
            </a:r>
            <a:r>
              <a:rPr lang="en-US" sz="1800" dirty="0">
                <a:solidFill>
                  <a:srgbClr val="00B050"/>
                </a:solidFill>
              </a:rPr>
              <a:t>E:\\CP\\newprogram.txt</a:t>
            </a:r>
            <a:r>
              <a:rPr lang="en-US" sz="1800" dirty="0"/>
              <a:t>","</a:t>
            </a:r>
            <a:r>
              <a:rPr lang="en-US" sz="1800" dirty="0">
                <a:solidFill>
                  <a:srgbClr val="00B050"/>
                </a:solidFill>
              </a:rPr>
              <a:t>w</a:t>
            </a:r>
            <a:r>
              <a:rPr lang="en-US" sz="1800" dirty="0"/>
              <a:t>");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32E511-6E39-0D90-0DDC-41620E0F35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Let's suppose the file newprogram.txt doesn't exist in the location E:\CP. </a:t>
            </a:r>
          </a:p>
          <a:p>
            <a:r>
              <a:rPr lang="en-US" dirty="0"/>
              <a:t>The first function creates a new file named newprogram.txt and opens it for writing as per the mode 'w'.</a:t>
            </a:r>
          </a:p>
          <a:p>
            <a:r>
              <a:rPr lang="en-US" dirty="0"/>
              <a:t>The writing mode allows you to create and edit (overwrite) the contents of the file.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427BF4-B342-C361-F57F-C0BEA05BC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solidFill>
                  <a:srgbClr val="002060"/>
                </a:solidFill>
              </a:rPr>
              <a:t>fopen</a:t>
            </a:r>
            <a:r>
              <a:rPr lang="en-US" sz="1800" dirty="0"/>
              <a:t>("</a:t>
            </a:r>
            <a:r>
              <a:rPr lang="en-US" sz="1800" dirty="0">
                <a:solidFill>
                  <a:srgbClr val="00B050"/>
                </a:solidFill>
              </a:rPr>
              <a:t>E:\\CP\\oldprogram.bin</a:t>
            </a:r>
            <a:r>
              <a:rPr lang="en-US" sz="1800" dirty="0"/>
              <a:t>","</a:t>
            </a:r>
            <a:r>
              <a:rPr lang="en-US" sz="1800" dirty="0">
                <a:solidFill>
                  <a:srgbClr val="00B050"/>
                </a:solidFill>
              </a:rPr>
              <a:t>rb</a:t>
            </a:r>
            <a:r>
              <a:rPr lang="en-US" sz="1800" dirty="0"/>
              <a:t>");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F4D533-416F-BF6B-501D-57520CC9F28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Now let's suppose the second binary file </a:t>
            </a:r>
            <a:r>
              <a:rPr lang="en-US" dirty="0" err="1"/>
              <a:t>oldprogram.bin</a:t>
            </a:r>
            <a:r>
              <a:rPr lang="en-US" dirty="0"/>
              <a:t> exists in the location E:\CP. </a:t>
            </a:r>
          </a:p>
          <a:p>
            <a:r>
              <a:rPr lang="en-US" dirty="0"/>
              <a:t>The second function opens the existing file for reading in binary mode '</a:t>
            </a:r>
            <a:r>
              <a:rPr lang="en-US" dirty="0" err="1"/>
              <a:t>rb</a:t>
            </a:r>
            <a:r>
              <a:rPr lang="en-US" dirty="0"/>
              <a:t>’.</a:t>
            </a:r>
          </a:p>
          <a:p>
            <a:r>
              <a:rPr lang="en-US" i="0" dirty="0">
                <a:effectLst/>
              </a:rPr>
              <a:t>The reading mode only allows you to read the file, you cannot write into the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2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E87D60E-7097-493F-E6F1-C9DE96141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49" y="225318"/>
            <a:ext cx="10058400" cy="1609344"/>
          </a:xfrm>
        </p:spPr>
        <p:txBody>
          <a:bodyPr/>
          <a:lstStyle/>
          <a:p>
            <a:r>
              <a:rPr lang="en-US" dirty="0"/>
              <a:t>MODES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2BA9D13-BFB5-C794-BE2A-3A07684AB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063667"/>
              </p:ext>
            </p:extLst>
          </p:nvPr>
        </p:nvGraphicFramePr>
        <p:xfrm>
          <a:off x="1063749" y="1600395"/>
          <a:ext cx="10058397" cy="4587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3011">
                  <a:extLst>
                    <a:ext uri="{9D8B030D-6E8A-4147-A177-3AD203B41FA5}">
                      <a16:colId xmlns:a16="http://schemas.microsoft.com/office/drawing/2014/main" val="3818454436"/>
                    </a:ext>
                  </a:extLst>
                </a:gridCol>
                <a:gridCol w="3868615">
                  <a:extLst>
                    <a:ext uri="{9D8B030D-6E8A-4147-A177-3AD203B41FA5}">
                      <a16:colId xmlns:a16="http://schemas.microsoft.com/office/drawing/2014/main" val="924780842"/>
                    </a:ext>
                  </a:extLst>
                </a:gridCol>
                <a:gridCol w="5016771">
                  <a:extLst>
                    <a:ext uri="{9D8B030D-6E8A-4147-A177-3AD203B41FA5}">
                      <a16:colId xmlns:a16="http://schemas.microsoft.com/office/drawing/2014/main" val="3436843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DURING INEXSITENCE OF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6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Opening for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If the file does not exist,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fopen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 returns NULL.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643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Open for reading in binary mode.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If the file does not exist,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fopen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 returns NULL.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Open for writing.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If the file does not exist, it will be created.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Contents are overwritten otherwise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252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wb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Open for writing in binary mode.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If the file does not exist, it will be created.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Contents are overwritten otherwise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78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Open for append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is added to the end of the file.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If the file does not exist, it will be created.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0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Open for both reading and appending.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If the file does not exist, it will be created.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247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Open for both reading and appending in binary mode.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If the file does not exist, it will be created.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682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384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E87D60E-7097-493F-E6F1-C9DE96141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2BA9D13-BFB5-C794-BE2A-3A07684AB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051553"/>
              </p:ext>
            </p:extLst>
          </p:nvPr>
        </p:nvGraphicFramePr>
        <p:xfrm>
          <a:off x="1063752" y="1811410"/>
          <a:ext cx="10058397" cy="4399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3011">
                  <a:extLst>
                    <a:ext uri="{9D8B030D-6E8A-4147-A177-3AD203B41FA5}">
                      <a16:colId xmlns:a16="http://schemas.microsoft.com/office/drawing/2014/main" val="3818454436"/>
                    </a:ext>
                  </a:extLst>
                </a:gridCol>
                <a:gridCol w="3868615">
                  <a:extLst>
                    <a:ext uri="{9D8B030D-6E8A-4147-A177-3AD203B41FA5}">
                      <a16:colId xmlns:a16="http://schemas.microsoft.com/office/drawing/2014/main" val="924780842"/>
                    </a:ext>
                  </a:extLst>
                </a:gridCol>
                <a:gridCol w="5016771">
                  <a:extLst>
                    <a:ext uri="{9D8B030D-6E8A-4147-A177-3AD203B41FA5}">
                      <a16:colId xmlns:a16="http://schemas.microsoft.com/office/drawing/2014/main" val="3436843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DURING INEXSITENCE OF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6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Open for append in binary mode.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is added to the end of the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If the file does not exist, it will be created.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643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Open for both reading and writing.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file does not exist, </a:t>
                      </a:r>
                      <a:r>
                        <a:rPr lang="en-US" dirty="0" err="1"/>
                        <a:t>fopen</a:t>
                      </a:r>
                      <a:r>
                        <a:rPr lang="en-US" dirty="0"/>
                        <a:t>()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returns NULL.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rb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Open for both reading and writing in binary mode.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file does not exist, </a:t>
                      </a:r>
                      <a:r>
                        <a:rPr lang="en-US" dirty="0" err="1"/>
                        <a:t>fopen</a:t>
                      </a:r>
                      <a:r>
                        <a:rPr lang="en-US" dirty="0"/>
                        <a:t>()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returns NULL.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252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Open for both reading and writing.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If the file exists, its contents are overwritten.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If the file does not exist, it will be created.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78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wb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Open for both reading and writing in binary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If the file exists, its contents are overwritten.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If the file does not exist, it will be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03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282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9346-DC61-315A-292F-A242FA55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D54B4-32F8-A387-70F8-DC46EC999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 close </a:t>
            </a:r>
            <a:r>
              <a:rPr lang="en-US" sz="3600" dirty="0">
                <a:sym typeface="Wingdings" panose="05000000000000000000" pitchFamily="2" charset="2"/>
              </a:rPr>
              <a:t> </a:t>
            </a:r>
            <a:r>
              <a:rPr lang="en-US" sz="3600" dirty="0" err="1">
                <a:solidFill>
                  <a:srgbClr val="002060"/>
                </a:solidFill>
                <a:sym typeface="Wingdings" panose="05000000000000000000" pitchFamily="2" charset="2"/>
              </a:rPr>
              <a:t>fclose</a:t>
            </a:r>
            <a:r>
              <a:rPr lang="en-US" sz="3600" dirty="0">
                <a:solidFill>
                  <a:srgbClr val="002060"/>
                </a:solidFill>
                <a:sym typeface="Wingdings" panose="05000000000000000000" pitchFamily="2" charset="2"/>
              </a:rPr>
              <a:t>(</a:t>
            </a:r>
            <a:r>
              <a:rPr lang="en-US" sz="3600" dirty="0" err="1">
                <a:solidFill>
                  <a:srgbClr val="002060"/>
                </a:solidFill>
                <a:sym typeface="Wingdings" panose="05000000000000000000" pitchFamily="2" charset="2"/>
              </a:rPr>
              <a:t>fptr</a:t>
            </a:r>
            <a:r>
              <a:rPr lang="en-US" sz="3600" dirty="0">
                <a:solidFill>
                  <a:srgbClr val="002060"/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en-US" sz="3600" dirty="0" err="1">
                <a:solidFill>
                  <a:srgbClr val="002060"/>
                </a:solidFill>
                <a:sym typeface="Wingdings" panose="05000000000000000000" pitchFamily="2" charset="2"/>
              </a:rPr>
              <a:t>fprintf</a:t>
            </a:r>
            <a:r>
              <a:rPr lang="en-US" sz="3600" dirty="0">
                <a:solidFill>
                  <a:srgbClr val="002060"/>
                </a:solidFill>
                <a:sym typeface="Wingdings" panose="05000000000000000000" pitchFamily="2" charset="2"/>
              </a:rPr>
              <a:t>()  </a:t>
            </a:r>
            <a:r>
              <a:rPr lang="en-US" sz="3600" dirty="0">
                <a:sym typeface="Wingdings" panose="05000000000000000000" pitchFamily="2" charset="2"/>
              </a:rPr>
              <a:t>and </a:t>
            </a:r>
            <a:r>
              <a:rPr lang="en-US" sz="36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en-US" sz="3600" dirty="0" err="1">
                <a:solidFill>
                  <a:srgbClr val="002060"/>
                </a:solidFill>
                <a:sym typeface="Wingdings" panose="05000000000000000000" pitchFamily="2" charset="2"/>
              </a:rPr>
              <a:t>fscanf</a:t>
            </a:r>
            <a:r>
              <a:rPr lang="en-US" sz="3600" dirty="0">
                <a:solidFill>
                  <a:srgbClr val="002060"/>
                </a:solidFill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sz="3200" b="0" i="0" dirty="0">
                <a:effectLst/>
                <a:latin typeface="euclid_circular_a"/>
              </a:rPr>
              <a:t>Works same as printf() and </a:t>
            </a:r>
            <a:r>
              <a:rPr lang="en-US" sz="3200" b="0" i="0" dirty="0" err="1">
                <a:effectLst/>
                <a:latin typeface="euclid_circular_a"/>
              </a:rPr>
              <a:t>scanf</a:t>
            </a:r>
            <a:r>
              <a:rPr lang="en-US" sz="3200" b="0" i="0" dirty="0">
                <a:effectLst/>
                <a:latin typeface="euclid_circular_a"/>
              </a:rPr>
              <a:t>()</a:t>
            </a:r>
          </a:p>
          <a:p>
            <a:pPr lvl="1"/>
            <a:r>
              <a:rPr lang="en-US" sz="3200" b="0" i="0" dirty="0">
                <a:effectLst/>
                <a:latin typeface="euclid_circular_a"/>
              </a:rPr>
              <a:t>expects a pointer to the structure FILE.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033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