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7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403FA8-5319-46C8-8B80-9D3E8065175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1F1A8-4AD5-4545-8207-5AEB99E7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69D6-5BAD-A95B-47B5-D9CDB567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7FC95-F8C3-4D97-5930-65B28EFEE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21850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87CF7A-274D-90E0-DA51-617B0ADF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523253"/>
            <a:ext cx="8515350" cy="3876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2760B-0571-EA1E-9BD8-B74351EC6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45" y="3429000"/>
            <a:ext cx="5019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3DA9C-608E-E6D9-9303-B7974F4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Writing your first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DCCF-D121-98BB-2A74-4ADEB884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890" y="3147646"/>
            <a:ext cx="10018713" cy="1447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Problem:</a:t>
            </a:r>
            <a:r>
              <a:rPr lang="en-US" sz="2800" b="1" dirty="0"/>
              <a:t> Perform the following operation: A+B-C/D</a:t>
            </a:r>
          </a:p>
        </p:txBody>
      </p:sp>
    </p:spTree>
    <p:extLst>
      <p:ext uri="{BB962C8B-B14F-4D97-AF65-F5344CB8AC3E}">
        <p14:creationId xmlns:p14="http://schemas.microsoft.com/office/powerpoint/2010/main" val="306514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5FAC2-8ED4-3526-72D6-2298A2A2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2FEB19-AF4B-B745-2D1C-C7FFAFC5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Ops: +,-, *,/, ++, --, %</a:t>
            </a:r>
          </a:p>
          <a:p>
            <a:r>
              <a:rPr lang="en-US" dirty="0"/>
              <a:t>Conditional: &amp;&amp;, ||, !, ==</a:t>
            </a:r>
          </a:p>
          <a:p>
            <a:r>
              <a:rPr lang="en-US" dirty="0"/>
              <a:t>Assignment: 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7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C71-9A22-DEAF-6BE5-8E3B0203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D391-9C52-A721-BD69-0FAEBF8B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that takes two float numbers from users and prints them as outputs.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take character inputs? How to print them?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purpose of modulus operator? Explain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print out the precision of a double variable?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5B1-04F7-B42C-DD9C-0E97C8D3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28530"/>
          </a:xfrm>
        </p:spPr>
        <p:txBody>
          <a:bodyPr>
            <a:normAutofit/>
          </a:bodyPr>
          <a:lstStyle/>
          <a:p>
            <a:r>
              <a:rPr lang="en-US" sz="48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9C5B-C3CE-6FCC-EF18-6D867BF7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917" y="2014331"/>
            <a:ext cx="9541499" cy="353501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Used to declare variables and functions</a:t>
            </a:r>
          </a:p>
          <a:p>
            <a:r>
              <a:rPr lang="en-US" sz="3600" dirty="0"/>
              <a:t>Type of variable defines how much mem. it occupies in storage</a:t>
            </a:r>
          </a:p>
          <a:p>
            <a:pPr lvl="1"/>
            <a:r>
              <a:rPr lang="en-US" sz="3200" dirty="0"/>
              <a:t>How bit pattern is interpreted</a:t>
            </a:r>
          </a:p>
          <a:p>
            <a:r>
              <a:rPr lang="en-US" sz="3600" dirty="0"/>
              <a:t>Common types are: Integer, Char, Float &amp; Double</a:t>
            </a:r>
          </a:p>
        </p:txBody>
      </p:sp>
    </p:spTree>
    <p:extLst>
      <p:ext uri="{BB962C8B-B14F-4D97-AF65-F5344CB8AC3E}">
        <p14:creationId xmlns:p14="http://schemas.microsoft.com/office/powerpoint/2010/main" val="24363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80AAF-83C1-8E61-1418-2F55D75CF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95664"/>
              </p:ext>
            </p:extLst>
          </p:nvPr>
        </p:nvGraphicFramePr>
        <p:xfrm>
          <a:off x="1723463" y="267286"/>
          <a:ext cx="9854247" cy="578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506">
                  <a:extLst>
                    <a:ext uri="{9D8B030D-6E8A-4147-A177-3AD203B41FA5}">
                      <a16:colId xmlns:a16="http://schemas.microsoft.com/office/drawing/2014/main" val="64312947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3980855555"/>
                    </a:ext>
                  </a:extLst>
                </a:gridCol>
                <a:gridCol w="4192171">
                  <a:extLst>
                    <a:ext uri="{9D8B030D-6E8A-4147-A177-3AD203B41FA5}">
                      <a16:colId xmlns:a16="http://schemas.microsoft.com/office/drawing/2014/main" val="2585106606"/>
                    </a:ext>
                  </a:extLst>
                </a:gridCol>
              </a:tblGrid>
              <a:tr h="42517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81768"/>
                  </a:ext>
                </a:extLst>
              </a:tr>
              <a:tr h="468777">
                <a:tc>
                  <a:txBody>
                    <a:bodyPr/>
                    <a:lstStyle/>
                    <a:p>
                      <a:r>
                        <a:rPr lang="en-US" sz="2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-128 to 127 or 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78479"/>
                  </a:ext>
                </a:extLst>
              </a:tr>
              <a:tr h="627810">
                <a:tc>
                  <a:txBody>
                    <a:bodyPr/>
                    <a:lstStyle/>
                    <a:p>
                      <a:r>
                        <a:rPr lang="en-US" sz="2000" dirty="0"/>
                        <a:t>unsigned char [only pos numbers]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byte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07461"/>
                  </a:ext>
                </a:extLst>
              </a:tr>
              <a:tr h="595455">
                <a:tc>
                  <a:txBody>
                    <a:bodyPr/>
                    <a:lstStyle/>
                    <a:p>
                      <a:r>
                        <a:rPr lang="en-US" sz="2000" dirty="0"/>
                        <a:t>signed char [ both]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byte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49162"/>
                  </a:ext>
                </a:extLst>
              </a:tr>
              <a:tr h="817634"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71345150"/>
                  </a:ext>
                </a:extLst>
              </a:tr>
              <a:tr h="49058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unsigned 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 to 65,535 or 0 to 4,294,967,295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36777127"/>
                  </a:ext>
                </a:extLst>
              </a:tr>
              <a:tr h="49058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-32,768 to 32,767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48151187"/>
                  </a:ext>
                </a:extLst>
              </a:tr>
              <a:tr h="49058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unsigned 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0 to 65,535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1874943"/>
                  </a:ext>
                </a:extLst>
              </a:tr>
              <a:tr h="8176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 bytes or (4bytes for 32 bit OS)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-9223372036854775808 to 9223372036854775807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0338836"/>
                  </a:ext>
                </a:extLst>
              </a:tr>
              <a:tr h="49058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unsigned 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 to 18446744073709551615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7477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8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80AAF-83C1-8E61-1418-2F55D75CF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72024"/>
              </p:ext>
            </p:extLst>
          </p:nvPr>
        </p:nvGraphicFramePr>
        <p:xfrm>
          <a:off x="1723464" y="880403"/>
          <a:ext cx="9854246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311">
                  <a:extLst>
                    <a:ext uri="{9D8B030D-6E8A-4147-A177-3AD203B41FA5}">
                      <a16:colId xmlns:a16="http://schemas.microsoft.com/office/drawing/2014/main" val="64312947"/>
                    </a:ext>
                  </a:extLst>
                </a:gridCol>
                <a:gridCol w="1517311">
                  <a:extLst>
                    <a:ext uri="{9D8B030D-6E8A-4147-A177-3AD203B41FA5}">
                      <a16:colId xmlns:a16="http://schemas.microsoft.com/office/drawing/2014/main" val="388987032"/>
                    </a:ext>
                  </a:extLst>
                </a:gridCol>
                <a:gridCol w="3272944">
                  <a:extLst>
                    <a:ext uri="{9D8B030D-6E8A-4147-A177-3AD203B41FA5}">
                      <a16:colId xmlns:a16="http://schemas.microsoft.com/office/drawing/2014/main" val="3980855555"/>
                    </a:ext>
                  </a:extLst>
                </a:gridCol>
                <a:gridCol w="3546680">
                  <a:extLst>
                    <a:ext uri="{9D8B030D-6E8A-4147-A177-3AD203B41FA5}">
                      <a16:colId xmlns:a16="http://schemas.microsoft.com/office/drawing/2014/main" val="2585106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81768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1.2E-38 to 3.4E+38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167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2.3E-308 to 1.7E+308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270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 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3.4E-4932 to 1.1E+4932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19 decimal places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264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 Defines absence of type</a:t>
                      </a: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71345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E14131-EF70-92B4-6259-9096A6957EAA}"/>
              </a:ext>
            </a:extLst>
          </p:cNvPr>
          <p:cNvSpPr txBox="1"/>
          <p:nvPr/>
        </p:nvSpPr>
        <p:spPr>
          <a:xfrm>
            <a:off x="1600199" y="3568229"/>
            <a:ext cx="8148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Primitive data types – int, float, double, char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Aggregate OR derived data types – Arrays come under this category – Arrays can contain collection of int or float or char or double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defined data types – Structures and </a:t>
            </a:r>
            <a:r>
              <a:rPr lang="en-US" dirty="0" err="1"/>
              <a:t>enum</a:t>
            </a:r>
            <a:r>
              <a:rPr lang="en-US" dirty="0"/>
              <a:t> fall under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42041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82A-6BFC-81CD-EB2E-B2292E74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903237" cy="1222513"/>
          </a:xfrm>
        </p:spPr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F99-4F68-9447-0D0B-9440C3E8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32" y="2107094"/>
            <a:ext cx="10806368" cy="312420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An entity that may vary during program execution is called a variable</a:t>
            </a:r>
          </a:p>
          <a:p>
            <a:r>
              <a:rPr lang="en-US" sz="3200" dirty="0"/>
              <a:t>C works by keeping everything in the RAM </a:t>
            </a:r>
            <a:r>
              <a:rPr lang="en-US" sz="3200" dirty="0">
                <a:sym typeface="Wingdings" panose="05000000000000000000" pitchFamily="2" charset="2"/>
              </a:rPr>
              <a:t> Location  Names</a:t>
            </a:r>
            <a:endParaRPr lang="en-US" sz="3200" dirty="0"/>
          </a:p>
          <a:p>
            <a:r>
              <a:rPr lang="en-US" sz="3200" dirty="0"/>
              <a:t>Every information has its own type </a:t>
            </a:r>
            <a:r>
              <a:rPr lang="en-US" sz="3200" dirty="0">
                <a:sym typeface="Wingdings" panose="05000000000000000000" pitchFamily="2" charset="2"/>
              </a:rPr>
              <a:t> Data types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A location can only store that type of data</a:t>
            </a:r>
          </a:p>
        </p:txBody>
      </p:sp>
    </p:spTree>
    <p:extLst>
      <p:ext uri="{BB962C8B-B14F-4D97-AF65-F5344CB8AC3E}">
        <p14:creationId xmlns:p14="http://schemas.microsoft.com/office/powerpoint/2010/main" val="84906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C0C7-7AF6-9CF0-B454-FAAF2E9D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6825"/>
            <a:ext cx="10018713" cy="1030458"/>
          </a:xfrm>
        </p:spPr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77D3-1FC3-C9BE-D6DA-C4B44FC8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6095"/>
            <a:ext cx="10018713" cy="4518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</a:t>
            </a:r>
            <a:r>
              <a:rPr lang="en-US" b="1" dirty="0"/>
              <a:t>declare</a:t>
            </a:r>
            <a:r>
              <a:rPr lang="en-US" dirty="0"/>
              <a:t> a variable, you are telling the compiler the kind of value the variable may hold (its </a:t>
            </a:r>
            <a:r>
              <a:rPr lang="en-US" b="1" dirty="0"/>
              <a:t>type</a:t>
            </a:r>
            <a:r>
              <a:rPr lang="en-US" dirty="0"/>
              <a:t>)</a:t>
            </a:r>
          </a:p>
          <a:p>
            <a:r>
              <a:rPr lang="en-US" dirty="0"/>
              <a:t>You </a:t>
            </a:r>
            <a:r>
              <a:rPr lang="en-US" b="1" dirty="0"/>
              <a:t>cannot change the type of value a variable can </a:t>
            </a:r>
            <a:r>
              <a:rPr lang="en-US" dirty="0"/>
              <a:t>hold once declared (well, pretty much anyway)</a:t>
            </a:r>
          </a:p>
          <a:p>
            <a:r>
              <a:rPr lang="en-US" dirty="0"/>
              <a:t>In fact, everything needs a </a:t>
            </a:r>
            <a:r>
              <a:rPr lang="en-US" b="1" dirty="0"/>
              <a:t>type</a:t>
            </a:r>
            <a:r>
              <a:rPr lang="en-US" dirty="0"/>
              <a:t> in C and it must be </a:t>
            </a:r>
            <a:r>
              <a:rPr lang="en-US" b="1" dirty="0"/>
              <a:t>declared</a:t>
            </a:r>
            <a:r>
              <a:rPr lang="en-US" dirty="0"/>
              <a:t> before use!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&lt;</a:t>
            </a:r>
            <a:r>
              <a:rPr lang="en-US" b="1" dirty="0" err="1"/>
              <a:t>variable_type</a:t>
            </a:r>
            <a:r>
              <a:rPr lang="en-US" b="1" dirty="0"/>
              <a:t>&gt; &lt;</a:t>
            </a:r>
            <a:r>
              <a:rPr lang="en-US" b="1" dirty="0" err="1"/>
              <a:t>variable_name</a:t>
            </a:r>
            <a:r>
              <a:rPr lang="en-US" b="1" dirty="0"/>
              <a:t>&gt;;</a:t>
            </a:r>
          </a:p>
          <a:p>
            <a:pPr>
              <a:buNone/>
            </a:pPr>
            <a:r>
              <a:rPr lang="en-US" dirty="0"/>
              <a:t>	Ex1: </a:t>
            </a:r>
            <a:r>
              <a:rPr lang="en-US" b="1" dirty="0">
                <a:solidFill>
                  <a:srgbClr val="002060"/>
                </a:solidFill>
              </a:rPr>
              <a:t>int</a:t>
            </a:r>
            <a:r>
              <a:rPr lang="en-US" b="1" dirty="0"/>
              <a:t> length;</a:t>
            </a:r>
          </a:p>
          <a:p>
            <a:pPr>
              <a:buNone/>
            </a:pPr>
            <a:r>
              <a:rPr lang="en-US" dirty="0"/>
              <a:t>		length = 5;</a:t>
            </a:r>
          </a:p>
          <a:p>
            <a:pPr>
              <a:buNone/>
            </a:pPr>
            <a:r>
              <a:rPr lang="en-US" dirty="0"/>
              <a:t>     Ex2: </a:t>
            </a:r>
            <a:r>
              <a:rPr lang="en-US" b="1" dirty="0">
                <a:solidFill>
                  <a:srgbClr val="002060"/>
                </a:solidFill>
              </a:rPr>
              <a:t>int</a:t>
            </a:r>
            <a:r>
              <a:rPr lang="en-US" b="1" dirty="0"/>
              <a:t> num = 1 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3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2082-C623-664B-BB40-678ACAF6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7139-AC82-6FD8-9B98-57939CDA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692792"/>
          </a:xfrm>
        </p:spPr>
        <p:txBody>
          <a:bodyPr/>
          <a:lstStyle/>
          <a:p>
            <a:r>
              <a:rPr lang="en-US" dirty="0"/>
              <a:t>To display values of variables of different types</a:t>
            </a:r>
          </a:p>
          <a:p>
            <a:r>
              <a:rPr lang="en-US" dirty="0"/>
              <a:t>Used in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functions</a:t>
            </a:r>
          </a:p>
          <a:p>
            <a:r>
              <a:rPr lang="en-US" dirty="0"/>
              <a:t>Symbol:%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D60581-5A19-D90E-F754-8B7481BB8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29593"/>
              </p:ext>
            </p:extLst>
          </p:nvPr>
        </p:nvGraphicFramePr>
        <p:xfrm>
          <a:off x="2146581" y="225083"/>
          <a:ext cx="8602222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34">
                  <a:extLst>
                    <a:ext uri="{9D8B030D-6E8A-4147-A177-3AD203B41FA5}">
                      <a16:colId xmlns:a16="http://schemas.microsoft.com/office/drawing/2014/main" val="444551864"/>
                    </a:ext>
                  </a:extLst>
                </a:gridCol>
                <a:gridCol w="6880188">
                  <a:extLst>
                    <a:ext uri="{9D8B030D-6E8A-4147-A177-3AD203B41FA5}">
                      <a16:colId xmlns:a16="http://schemas.microsoft.com/office/drawing/2014/main" val="1446092476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r>
                        <a:rPr lang="en-US" sz="1400" b="1" dirty="0"/>
                        <a:t>Format Specifiers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 of Output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04639"/>
                  </a:ext>
                </a:extLst>
              </a:tr>
              <a:tr h="145366">
                <a:tc>
                  <a:txBody>
                    <a:bodyPr/>
                    <a:lstStyle/>
                    <a:p>
                      <a:r>
                        <a:rPr lang="en-US" sz="1400" b="1" dirty="0"/>
                        <a:t>%d or %</a:t>
                      </a:r>
                      <a:r>
                        <a:rPr lang="en-US" sz="1400" b="1" dirty="0" err="1"/>
                        <a:t>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 decimal integer or signed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5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%c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Signed character 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077875010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%f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Signed float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533337056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%e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floating-point number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225930012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%s 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string or sequence of character 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98515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%lf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4266392672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%Lf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Long double 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1874188780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%o</a:t>
                      </a:r>
                    </a:p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%u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 integer </a:t>
                      </a:r>
                    </a:p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Short unsigned integer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803217022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%ld 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Long decimal integer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817327286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%x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Hexadecimal integer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353388749"/>
                  </a:ext>
                </a:extLst>
              </a:tr>
              <a:tr h="45211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%p</a:t>
                      </a:r>
                    </a:p>
                  </a:txBody>
                  <a:tcPr marL="114300" marR="1143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 memory address in the hexadecimal form</a:t>
                      </a:r>
                    </a:p>
                  </a:txBody>
                  <a:tcPr marL="114300" marR="114300" marT="152400" marB="152400" anchor="ctr"/>
                </a:tc>
                <a:extLst>
                  <a:ext uri="{0D108BD9-81ED-4DB2-BD59-A6C34878D82A}">
                    <a16:rowId xmlns:a16="http://schemas.microsoft.com/office/drawing/2014/main" val="352448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3DA9C-608E-E6D9-9303-B7974F4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Writing your first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DCCF-D121-98BB-2A74-4ADEB884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890" y="3147646"/>
            <a:ext cx="10018713" cy="14478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Problem:</a:t>
            </a:r>
            <a:r>
              <a:rPr lang="en-US" sz="2800" b="1" dirty="0"/>
              <a:t> Add two numbers given by user and print the result</a:t>
            </a:r>
          </a:p>
        </p:txBody>
      </p:sp>
    </p:spTree>
    <p:extLst>
      <p:ext uri="{BB962C8B-B14F-4D97-AF65-F5344CB8AC3E}">
        <p14:creationId xmlns:p14="http://schemas.microsoft.com/office/powerpoint/2010/main" val="972504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</TotalTime>
  <Words>573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Data Types &amp; Variables</vt:lpstr>
      <vt:lpstr>Data Types</vt:lpstr>
      <vt:lpstr>PowerPoint Presentation</vt:lpstr>
      <vt:lpstr>PowerPoint Presentation</vt:lpstr>
      <vt:lpstr>What is variable?</vt:lpstr>
      <vt:lpstr>Variable Declaration</vt:lpstr>
      <vt:lpstr>Format Specifiers</vt:lpstr>
      <vt:lpstr>PowerPoint Presentation</vt:lpstr>
      <vt:lpstr>Writing your first program</vt:lpstr>
      <vt:lpstr>PowerPoint Presentation</vt:lpstr>
      <vt:lpstr>Writing your first program</vt:lpstr>
      <vt:lpstr>Operators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Variables</dc:title>
  <dc:creator>Nadia Binte Asif</dc:creator>
  <cp:lastModifiedBy>Nadia Binte Asif</cp:lastModifiedBy>
  <cp:revision>1</cp:revision>
  <dcterms:created xsi:type="dcterms:W3CDTF">2023-07-13T02:52:04Z</dcterms:created>
  <dcterms:modified xsi:type="dcterms:W3CDTF">2023-07-13T04:02:46Z</dcterms:modified>
</cp:coreProperties>
</file>