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8" r:id="rId12"/>
    <p:sldId id="264" r:id="rId13"/>
    <p:sldId id="265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0151416-DC80-4D33-ABDF-1E14B266A63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D16614-D3DB-402D-BD9E-C154D3F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1416-DC80-4D33-ABDF-1E14B266A63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6614-D3DB-402D-BD9E-C154D3F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8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0151416-DC80-4D33-ABDF-1E14B266A63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D16614-D3DB-402D-BD9E-C154D3F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1416-DC80-4D33-ABDF-1E14B266A63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DD16614-D3DB-402D-BD9E-C154D3F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9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0151416-DC80-4D33-ABDF-1E14B266A63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D16614-D3DB-402D-BD9E-C154D3F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0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1416-DC80-4D33-ABDF-1E14B266A63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6614-D3DB-402D-BD9E-C154D3F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9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1416-DC80-4D33-ABDF-1E14B266A63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6614-D3DB-402D-BD9E-C154D3F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9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1416-DC80-4D33-ABDF-1E14B266A63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6614-D3DB-402D-BD9E-C154D3F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8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1416-DC80-4D33-ABDF-1E14B266A63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6614-D3DB-402D-BD9E-C154D3F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6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0151416-DC80-4D33-ABDF-1E14B266A63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D16614-D3DB-402D-BD9E-C154D3F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9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1416-DC80-4D33-ABDF-1E14B266A63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6614-D3DB-402D-BD9E-C154D3F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0151416-DC80-4D33-ABDF-1E14B266A63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DD16614-D3DB-402D-BD9E-C154D3FF18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74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68B2-C7E2-844C-4592-0CE1DC55B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Do..While</a:t>
            </a:r>
            <a:r>
              <a:rPr lang="en-US" dirty="0"/>
              <a:t> LOOP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CD92C-F894-EDA4-8F91-7E1246DA3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Lecturer: Nadia Binte Asif</a:t>
            </a:r>
          </a:p>
        </p:txBody>
      </p:sp>
    </p:spTree>
    <p:extLst>
      <p:ext uri="{BB962C8B-B14F-4D97-AF65-F5344CB8AC3E}">
        <p14:creationId xmlns:p14="http://schemas.microsoft.com/office/powerpoint/2010/main" val="3940006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2F1FB8-1ECA-DB14-66BD-919EBC588335}"/>
              </a:ext>
            </a:extLst>
          </p:cNvPr>
          <p:cNvSpPr txBox="1"/>
          <p:nvPr/>
        </p:nvSpPr>
        <p:spPr>
          <a:xfrm>
            <a:off x="530469" y="1028343"/>
            <a:ext cx="1139893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int n=2,i,choice;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do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{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</a:t>
            </a:r>
            <a:r>
              <a:rPr lang="en-US" b="1" dirty="0" err="1">
                <a:latin typeface="Arial Black" panose="020B0A04020102020204" pitchFamily="34" charset="0"/>
              </a:rPr>
              <a:t>i</a:t>
            </a:r>
            <a:r>
              <a:rPr lang="en-US" b="1" dirty="0">
                <a:latin typeface="Arial Black" panose="020B0A04020102020204" pitchFamily="34" charset="0"/>
              </a:rPr>
              <a:t>=1;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while(</a:t>
            </a:r>
            <a:r>
              <a:rPr lang="en-US" b="1" dirty="0" err="1">
                <a:latin typeface="Arial Black" panose="020B0A04020102020204" pitchFamily="34" charset="0"/>
              </a:rPr>
              <a:t>i</a:t>
            </a:r>
            <a:r>
              <a:rPr lang="en-US" b="1" dirty="0">
                <a:latin typeface="Arial Black" panose="020B0A04020102020204" pitchFamily="34" charset="0"/>
              </a:rPr>
              <a:t>&lt;=10)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{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   </a:t>
            </a:r>
            <a:r>
              <a:rPr lang="en-US" b="1" dirty="0" err="1">
                <a:latin typeface="Arial Black" panose="020B0A04020102020204" pitchFamily="34" charset="0"/>
              </a:rPr>
              <a:t>printf</a:t>
            </a:r>
            <a:r>
              <a:rPr lang="en-US" b="1" dirty="0">
                <a:latin typeface="Arial Black" panose="020B0A04020102020204" pitchFamily="34" charset="0"/>
              </a:rPr>
              <a:t>("%d X %d = %d\n",</a:t>
            </a:r>
            <a:r>
              <a:rPr lang="en-US" b="1" dirty="0" err="1">
                <a:latin typeface="Arial Black" panose="020B0A04020102020204" pitchFamily="34" charset="0"/>
              </a:rPr>
              <a:t>n,i,n</a:t>
            </a:r>
            <a:r>
              <a:rPr lang="en-US" b="1" dirty="0">
                <a:latin typeface="Arial Black" panose="020B0A04020102020204" pitchFamily="34" charset="0"/>
              </a:rPr>
              <a:t>*</a:t>
            </a:r>
            <a:r>
              <a:rPr lang="en-US" b="1" dirty="0" err="1">
                <a:latin typeface="Arial Black" panose="020B0A04020102020204" pitchFamily="34" charset="0"/>
              </a:rPr>
              <a:t>i</a:t>
            </a:r>
            <a:r>
              <a:rPr lang="en-US" b="1" dirty="0">
                <a:latin typeface="Arial Black" panose="020B0A04020102020204" pitchFamily="34" charset="0"/>
              </a:rPr>
              <a:t>);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   </a:t>
            </a:r>
            <a:r>
              <a:rPr lang="en-US" b="1" dirty="0" err="1">
                <a:latin typeface="Arial Black" panose="020B0A04020102020204" pitchFamily="34" charset="0"/>
              </a:rPr>
              <a:t>i</a:t>
            </a:r>
            <a:r>
              <a:rPr lang="en-US" b="1" dirty="0">
                <a:latin typeface="Arial Black" panose="020B0A04020102020204" pitchFamily="34" charset="0"/>
              </a:rPr>
              <a:t>++;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}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</a:t>
            </a:r>
            <a:r>
              <a:rPr lang="en-US" b="1" dirty="0" err="1">
                <a:latin typeface="Arial Black" panose="020B0A04020102020204" pitchFamily="34" charset="0"/>
              </a:rPr>
              <a:t>printf</a:t>
            </a:r>
            <a:r>
              <a:rPr lang="en-US" b="1" dirty="0">
                <a:latin typeface="Arial Black" panose="020B0A04020102020204" pitchFamily="34" charset="0"/>
              </a:rPr>
              <a:t>("do you want to continue with the table of %d , enter any non-zero value to continue.",n+1);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	 </a:t>
            </a:r>
            <a:r>
              <a:rPr lang="en-US" b="1" dirty="0" err="1">
                <a:latin typeface="Arial Black" panose="020B0A04020102020204" pitchFamily="34" charset="0"/>
              </a:rPr>
              <a:t>scanf</a:t>
            </a:r>
            <a:r>
              <a:rPr lang="en-US" b="1" dirty="0">
                <a:latin typeface="Arial Black" panose="020B0A04020102020204" pitchFamily="34" charset="0"/>
              </a:rPr>
              <a:t>("%</a:t>
            </a:r>
            <a:r>
              <a:rPr lang="en-US" b="1" dirty="0" err="1">
                <a:latin typeface="Arial Black" panose="020B0A04020102020204" pitchFamily="34" charset="0"/>
              </a:rPr>
              <a:t>d",&amp;choice</a:t>
            </a:r>
            <a:r>
              <a:rPr lang="en-US" b="1" dirty="0">
                <a:latin typeface="Arial Black" panose="020B0A04020102020204" pitchFamily="34" charset="0"/>
              </a:rPr>
              <a:t>);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		 </a:t>
            </a:r>
          </a:p>
          <a:p>
            <a:r>
              <a:rPr lang="en-US" b="1" dirty="0">
                <a:latin typeface="Arial Black" panose="020B0A04020102020204" pitchFamily="34" charset="0"/>
              </a:rPr>
              <a:t>	 if(choice == 0)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{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   break;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}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n++;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}while(1);</a:t>
            </a:r>
          </a:p>
        </p:txBody>
      </p:sp>
    </p:spTree>
    <p:extLst>
      <p:ext uri="{BB962C8B-B14F-4D97-AF65-F5344CB8AC3E}">
        <p14:creationId xmlns:p14="http://schemas.microsoft.com/office/powerpoint/2010/main" val="292858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F6B692-7452-9110-FBAB-FF29B69F9779}"/>
              </a:ext>
            </a:extLst>
          </p:cNvPr>
          <p:cNvSpPr txBox="1"/>
          <p:nvPr/>
        </p:nvSpPr>
        <p:spPr>
          <a:xfrm>
            <a:off x="779585" y="1307354"/>
            <a:ext cx="9461695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2 X 1 = 2</a:t>
            </a:r>
          </a:p>
          <a:p>
            <a:r>
              <a:rPr lang="en-US" sz="1400" dirty="0"/>
              <a:t>2 X 2 = 4</a:t>
            </a:r>
          </a:p>
          <a:p>
            <a:r>
              <a:rPr lang="en-US" sz="1400" dirty="0"/>
              <a:t>2 X 3 = 6</a:t>
            </a:r>
          </a:p>
          <a:p>
            <a:r>
              <a:rPr lang="en-US" sz="1400" dirty="0"/>
              <a:t>2 X 4 = 8</a:t>
            </a:r>
          </a:p>
          <a:p>
            <a:r>
              <a:rPr lang="en-US" sz="1400" dirty="0"/>
              <a:t>2 X 5 = 10</a:t>
            </a:r>
          </a:p>
          <a:p>
            <a:r>
              <a:rPr lang="en-US" sz="1400" dirty="0"/>
              <a:t>2 X 6 = 12</a:t>
            </a:r>
          </a:p>
          <a:p>
            <a:r>
              <a:rPr lang="en-US" sz="1400" dirty="0"/>
              <a:t>2 X 7 = 14</a:t>
            </a:r>
          </a:p>
          <a:p>
            <a:r>
              <a:rPr lang="en-US" sz="1400" dirty="0"/>
              <a:t>2 X 8 = 16</a:t>
            </a:r>
          </a:p>
          <a:p>
            <a:r>
              <a:rPr lang="en-US" sz="1400" dirty="0"/>
              <a:t>2 X 9 = 18</a:t>
            </a:r>
          </a:p>
          <a:p>
            <a:r>
              <a:rPr lang="en-US" sz="1400" dirty="0"/>
              <a:t>2 X 10 = 20</a:t>
            </a:r>
          </a:p>
          <a:p>
            <a:r>
              <a:rPr lang="en-US" sz="1400" dirty="0"/>
              <a:t>do you want to continue with the table of 3 , enter any non-zero value to continue.1</a:t>
            </a:r>
          </a:p>
          <a:p>
            <a:r>
              <a:rPr lang="en-US" sz="1400" dirty="0"/>
              <a:t>3 X 1 = 3</a:t>
            </a:r>
          </a:p>
          <a:p>
            <a:r>
              <a:rPr lang="en-US" sz="1400" dirty="0"/>
              <a:t>3 X 2 = 6</a:t>
            </a:r>
          </a:p>
          <a:p>
            <a:r>
              <a:rPr lang="en-US" sz="1400" dirty="0"/>
              <a:t>3 X 3 = 9</a:t>
            </a:r>
          </a:p>
          <a:p>
            <a:r>
              <a:rPr lang="en-US" sz="1400" dirty="0"/>
              <a:t>3 X 4 = 12</a:t>
            </a:r>
          </a:p>
          <a:p>
            <a:r>
              <a:rPr lang="en-US" sz="1400" dirty="0"/>
              <a:t>3 X 5 = 15</a:t>
            </a:r>
          </a:p>
          <a:p>
            <a:r>
              <a:rPr lang="en-US" sz="1400" dirty="0"/>
              <a:t>3 X 6 = 18</a:t>
            </a:r>
          </a:p>
          <a:p>
            <a:r>
              <a:rPr lang="en-US" sz="1400" dirty="0"/>
              <a:t>3 X 7 = 21</a:t>
            </a:r>
          </a:p>
          <a:p>
            <a:r>
              <a:rPr lang="en-US" sz="1400" dirty="0"/>
              <a:t>3 X 8 = 24</a:t>
            </a:r>
          </a:p>
          <a:p>
            <a:r>
              <a:rPr lang="en-US" sz="1400" dirty="0"/>
              <a:t>3 X 9 = 27</a:t>
            </a:r>
          </a:p>
          <a:p>
            <a:r>
              <a:rPr lang="en-US" sz="1400" dirty="0"/>
              <a:t>3 X 10 = 30</a:t>
            </a:r>
          </a:p>
          <a:p>
            <a:r>
              <a:rPr lang="en-US" sz="1400" dirty="0"/>
              <a:t>do you want to continue with the table of 4 , enter any non-zero value to continue.0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86A79-B7A5-08EA-3E63-4869E1E44B49}"/>
              </a:ext>
            </a:extLst>
          </p:cNvPr>
          <p:cNvSpPr txBox="1"/>
          <p:nvPr/>
        </p:nvSpPr>
        <p:spPr>
          <a:xfrm>
            <a:off x="474784" y="838759"/>
            <a:ext cx="1382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16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EEF8-4A7C-D894-0160-F969DB19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66FB0-FDF4-3186-89DD-AAC652D41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015" y="3706839"/>
            <a:ext cx="5195939" cy="801855"/>
          </a:xfrm>
        </p:spPr>
        <p:txBody>
          <a:bodyPr>
            <a:normAutofit lnSpcReduction="10000"/>
          </a:bodyPr>
          <a:lstStyle/>
          <a:p>
            <a:r>
              <a:rPr lang="en-US" sz="2400" b="0" i="0" dirty="0">
                <a:effectLst/>
                <a:latin typeface="euclid_circular_a"/>
              </a:rPr>
              <a:t> Skips the current iteration of the loop and continues with the next iteration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FCF3E9-4228-0412-EC0C-955D688C9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46" y="2180495"/>
            <a:ext cx="5949754" cy="38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28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8C5F-02B9-087A-3F90-2E005C18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Dorid Sans Mano"/>
              </a:rPr>
              <a:t>Program to calculate the sum of numbers (10 numbers max)</a:t>
            </a:r>
            <a:b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Dorid Sans Mano"/>
              </a:rPr>
            </a:b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Dorid Sans Mano"/>
              </a:rPr>
              <a:t>[ If the user enters a negative number, it's not added to the result 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6BC2B-51C8-B94B-890A-54B98D903303}"/>
              </a:ext>
            </a:extLst>
          </p:cNvPr>
          <p:cNvSpPr txBox="1"/>
          <p:nvPr/>
        </p:nvSpPr>
        <p:spPr>
          <a:xfrm>
            <a:off x="485609" y="2075291"/>
            <a:ext cx="6098344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r>
              <a:rPr lang="en-US" b="1" dirty="0"/>
              <a:t>int main() {</a:t>
            </a:r>
          </a:p>
          <a:p>
            <a:r>
              <a:rPr lang="en-US" b="1" dirty="0"/>
              <a:t>   int </a:t>
            </a:r>
            <a:r>
              <a:rPr lang="en-US" b="1" dirty="0" err="1"/>
              <a:t>i</a:t>
            </a:r>
            <a:r>
              <a:rPr lang="en-US" b="1" dirty="0"/>
              <a:t>;</a:t>
            </a:r>
          </a:p>
          <a:p>
            <a:r>
              <a:rPr lang="en-US" b="1" dirty="0"/>
              <a:t>   double number, sum = 0.0;</a:t>
            </a:r>
          </a:p>
          <a:p>
            <a:endParaRPr lang="en-US" b="1" dirty="0"/>
          </a:p>
          <a:p>
            <a:r>
              <a:rPr lang="en-US" b="1" dirty="0"/>
              <a:t>   for (</a:t>
            </a:r>
            <a:r>
              <a:rPr lang="en-US" b="1" dirty="0" err="1"/>
              <a:t>i</a:t>
            </a:r>
            <a:r>
              <a:rPr lang="en-US" b="1" dirty="0"/>
              <a:t> = 1; </a:t>
            </a:r>
            <a:r>
              <a:rPr lang="en-US" b="1" dirty="0" err="1"/>
              <a:t>i</a:t>
            </a:r>
            <a:r>
              <a:rPr lang="en-US" b="1" dirty="0"/>
              <a:t> &lt;= 10; ++</a:t>
            </a:r>
            <a:r>
              <a:rPr lang="en-US" b="1" dirty="0" err="1"/>
              <a:t>i</a:t>
            </a:r>
            <a:r>
              <a:rPr lang="en-US" b="1" dirty="0"/>
              <a:t>) {</a:t>
            </a:r>
          </a:p>
          <a:p>
            <a:r>
              <a:rPr lang="en-US" b="1" dirty="0"/>
              <a:t>      </a:t>
            </a:r>
            <a:r>
              <a:rPr lang="en-US" b="1" dirty="0" err="1"/>
              <a:t>printf</a:t>
            </a:r>
            <a:r>
              <a:rPr lang="en-US" b="1" dirty="0"/>
              <a:t>("Enter </a:t>
            </a:r>
            <a:r>
              <a:rPr lang="en-US" b="1" dirty="0" err="1"/>
              <a:t>n%d</a:t>
            </a:r>
            <a:r>
              <a:rPr lang="en-US" b="1" dirty="0"/>
              <a:t>: ", </a:t>
            </a:r>
            <a:r>
              <a:rPr lang="en-US" b="1" dirty="0" err="1"/>
              <a:t>i</a:t>
            </a:r>
            <a:r>
              <a:rPr lang="en-US" b="1" dirty="0"/>
              <a:t>);</a:t>
            </a:r>
          </a:p>
          <a:p>
            <a:r>
              <a:rPr lang="en-US" b="1" dirty="0"/>
              <a:t>      </a:t>
            </a:r>
            <a:r>
              <a:rPr lang="en-US" b="1" dirty="0" err="1"/>
              <a:t>scanf</a:t>
            </a:r>
            <a:r>
              <a:rPr lang="en-US" b="1" dirty="0"/>
              <a:t>("%</a:t>
            </a:r>
            <a:r>
              <a:rPr lang="en-US" b="1" dirty="0" err="1"/>
              <a:t>lf</a:t>
            </a:r>
            <a:r>
              <a:rPr lang="en-US" b="1" dirty="0"/>
              <a:t>", &amp;number);</a:t>
            </a:r>
          </a:p>
          <a:p>
            <a:endParaRPr lang="en-US" b="1" dirty="0"/>
          </a:p>
          <a:p>
            <a:r>
              <a:rPr lang="en-US" b="1" dirty="0"/>
              <a:t>      // if the user enters a negative number, break the loop</a:t>
            </a:r>
          </a:p>
          <a:p>
            <a:r>
              <a:rPr lang="en-US" b="1" dirty="0"/>
              <a:t>      if (number &lt; 0.0) {</a:t>
            </a:r>
          </a:p>
          <a:p>
            <a:r>
              <a:rPr lang="en-US" b="1" dirty="0"/>
              <a:t>         continue;</a:t>
            </a:r>
          </a:p>
          <a:p>
            <a:r>
              <a:rPr lang="en-US" b="1" dirty="0"/>
              <a:t>  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9F37E-50B7-E632-FEC3-57E647CC59FC}"/>
              </a:ext>
            </a:extLst>
          </p:cNvPr>
          <p:cNvSpPr txBox="1"/>
          <p:nvPr/>
        </p:nvSpPr>
        <p:spPr>
          <a:xfrm>
            <a:off x="6769450" y="3107874"/>
            <a:ext cx="4841358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 sum += number; // sum = sum + number;</a:t>
            </a:r>
          </a:p>
          <a:p>
            <a:r>
              <a:rPr lang="en-US" b="1" dirty="0"/>
              <a:t>   }</a:t>
            </a:r>
          </a:p>
          <a:p>
            <a:endParaRPr lang="en-US" b="1" dirty="0"/>
          </a:p>
          <a:p>
            <a:r>
              <a:rPr lang="en-US" b="1" dirty="0"/>
              <a:t>   </a:t>
            </a:r>
            <a:r>
              <a:rPr lang="en-US" b="1" dirty="0" err="1"/>
              <a:t>printf</a:t>
            </a:r>
            <a:r>
              <a:rPr lang="en-US" b="1" dirty="0"/>
              <a:t>("Sum = %.2lf", sum);</a:t>
            </a:r>
          </a:p>
          <a:p>
            <a:endParaRPr lang="en-US" b="1" dirty="0"/>
          </a:p>
          <a:p>
            <a:r>
              <a:rPr lang="en-US" b="1" dirty="0"/>
              <a:t>   return 0;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272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815851-FBE9-4F05-A3BA-A01AF1A3E9F6}"/>
              </a:ext>
            </a:extLst>
          </p:cNvPr>
          <p:cNvSpPr txBox="1"/>
          <p:nvPr/>
        </p:nvSpPr>
        <p:spPr>
          <a:xfrm>
            <a:off x="812408" y="969559"/>
            <a:ext cx="4659923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#include&lt;stdio.h&gt;  </a:t>
            </a:r>
          </a:p>
          <a:p>
            <a:r>
              <a:rPr lang="en-US" sz="2400" dirty="0"/>
              <a:t>void main ()  </a:t>
            </a:r>
          </a:p>
          <a:p>
            <a:r>
              <a:rPr lang="en-US" sz="2400" dirty="0"/>
              <a:t>{  </a:t>
            </a:r>
          </a:p>
          <a:p>
            <a:r>
              <a:rPr lang="en-US" sz="2400" dirty="0"/>
              <a:t>    int </a:t>
            </a:r>
            <a:r>
              <a:rPr lang="en-US" sz="2400" dirty="0" err="1"/>
              <a:t>i</a:t>
            </a:r>
            <a:r>
              <a:rPr lang="en-US" sz="2400" dirty="0"/>
              <a:t> = 0;   </a:t>
            </a:r>
          </a:p>
          <a:p>
            <a:r>
              <a:rPr lang="en-US" sz="2400" dirty="0"/>
              <a:t>    while(</a:t>
            </a:r>
            <a:r>
              <a:rPr lang="en-US" sz="2400" dirty="0" err="1"/>
              <a:t>i</a:t>
            </a:r>
            <a:r>
              <a:rPr lang="en-US" sz="2400" dirty="0"/>
              <a:t>!=10)  </a:t>
            </a:r>
          </a:p>
          <a:p>
            <a:r>
              <a:rPr lang="en-US" sz="2400" dirty="0"/>
              <a:t>    {  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printf</a:t>
            </a:r>
            <a:r>
              <a:rPr lang="en-US" sz="2400" dirty="0"/>
              <a:t>("%d", </a:t>
            </a:r>
            <a:r>
              <a:rPr lang="en-US" sz="2400" dirty="0" err="1"/>
              <a:t>i</a:t>
            </a:r>
            <a:r>
              <a:rPr lang="en-US" sz="2400" dirty="0"/>
              <a:t>);   </a:t>
            </a:r>
          </a:p>
          <a:p>
            <a:r>
              <a:rPr lang="en-US" sz="2400" dirty="0"/>
              <a:t>        continue;   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i</a:t>
            </a:r>
            <a:r>
              <a:rPr lang="en-US" sz="2400" dirty="0"/>
              <a:t>++;  </a:t>
            </a:r>
          </a:p>
          <a:p>
            <a:r>
              <a:rPr lang="en-US" sz="2400" dirty="0"/>
              <a:t>    }  </a:t>
            </a:r>
          </a:p>
          <a:p>
            <a:r>
              <a:rPr lang="en-US" sz="2400" dirty="0"/>
              <a:t>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F8BBB1-A058-9DCD-B53C-E585FD45D480}"/>
              </a:ext>
            </a:extLst>
          </p:cNvPr>
          <p:cNvSpPr txBox="1"/>
          <p:nvPr/>
        </p:nvSpPr>
        <p:spPr>
          <a:xfrm>
            <a:off x="671731" y="5863767"/>
            <a:ext cx="219807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i="1" dirty="0"/>
              <a:t>infinite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D71FB-6944-41A4-FE46-1CEED699DEC5}"/>
              </a:ext>
            </a:extLst>
          </p:cNvPr>
          <p:cNvSpPr txBox="1"/>
          <p:nvPr/>
        </p:nvSpPr>
        <p:spPr>
          <a:xfrm>
            <a:off x="388619" y="5474008"/>
            <a:ext cx="1382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OUTPUT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3B3D74-DF75-1C52-2C62-152AEE972858}"/>
              </a:ext>
            </a:extLst>
          </p:cNvPr>
          <p:cNvSpPr txBox="1"/>
          <p:nvPr/>
        </p:nvSpPr>
        <p:spPr>
          <a:xfrm>
            <a:off x="5918981" y="1332358"/>
            <a:ext cx="4533314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int </a:t>
            </a:r>
            <a:r>
              <a:rPr lang="en-US" sz="2400" dirty="0" err="1">
                <a:latin typeface="Arial Rounded MT Bold" panose="020F0704030504030204" pitchFamily="34" charset="0"/>
              </a:rPr>
              <a:t>i</a:t>
            </a:r>
            <a:r>
              <a:rPr lang="en-US" sz="2400" dirty="0">
                <a:latin typeface="Arial Rounded MT Bold" panose="020F0704030504030204" pitchFamily="34" charset="0"/>
              </a:rPr>
              <a:t>=1;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for(</a:t>
            </a:r>
            <a:r>
              <a:rPr lang="en-US" sz="2400" dirty="0" err="1">
                <a:latin typeface="Arial Rounded MT Bold" panose="020F0704030504030204" pitchFamily="34" charset="0"/>
              </a:rPr>
              <a:t>i</a:t>
            </a:r>
            <a:r>
              <a:rPr lang="en-US" sz="2400" dirty="0">
                <a:latin typeface="Arial Rounded MT Bold" panose="020F0704030504030204" pitchFamily="34" charset="0"/>
              </a:rPr>
              <a:t>=1;i&lt;=10;i++){      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if(</a:t>
            </a:r>
            <a:r>
              <a:rPr lang="en-US" sz="2400" dirty="0" err="1">
                <a:latin typeface="Arial Rounded MT Bold" panose="020F0704030504030204" pitchFamily="34" charset="0"/>
              </a:rPr>
              <a:t>i</a:t>
            </a:r>
            <a:r>
              <a:rPr lang="en-US" sz="2400" dirty="0">
                <a:latin typeface="Arial Rounded MT Bold" panose="020F0704030504030204" pitchFamily="34" charset="0"/>
              </a:rPr>
              <a:t>==5){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continue;    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}    </a:t>
            </a:r>
          </a:p>
          <a:p>
            <a:r>
              <a:rPr lang="en-US" sz="2400" dirty="0" err="1">
                <a:latin typeface="Arial Rounded MT Bold" panose="020F0704030504030204" pitchFamily="34" charset="0"/>
              </a:rPr>
              <a:t>printf</a:t>
            </a:r>
            <a:r>
              <a:rPr lang="en-US" sz="2400" dirty="0">
                <a:latin typeface="Arial Rounded MT Bold" panose="020F0704030504030204" pitchFamily="34" charset="0"/>
              </a:rPr>
              <a:t>("%d ",</a:t>
            </a:r>
            <a:r>
              <a:rPr lang="en-US" sz="2400" dirty="0" err="1">
                <a:latin typeface="Arial Rounded MT Bold" panose="020F0704030504030204" pitchFamily="34" charset="0"/>
              </a:rPr>
              <a:t>i</a:t>
            </a:r>
            <a:r>
              <a:rPr lang="en-US" sz="2400" dirty="0">
                <a:latin typeface="Arial Rounded MT Bold" panose="020F0704030504030204" pitchFamily="34" charset="0"/>
              </a:rPr>
              <a:t>);    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2BDC7F-5C1F-5B71-6777-91FD06FDCE4C}"/>
              </a:ext>
            </a:extLst>
          </p:cNvPr>
          <p:cNvSpPr txBox="1"/>
          <p:nvPr/>
        </p:nvSpPr>
        <p:spPr>
          <a:xfrm>
            <a:off x="6719671" y="4792278"/>
            <a:ext cx="3155849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i="1" dirty="0"/>
              <a:t>1 2 3 4 6 7 8 9 10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431E24-864E-B79E-888F-C505A86FADA7}"/>
              </a:ext>
            </a:extLst>
          </p:cNvPr>
          <p:cNvSpPr txBox="1"/>
          <p:nvPr/>
        </p:nvSpPr>
        <p:spPr>
          <a:xfrm>
            <a:off x="6436559" y="4402519"/>
            <a:ext cx="1382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3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3" grpId="0" animBg="1"/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30C8DD-5A9F-0A57-00DB-EC0F8B411084}"/>
              </a:ext>
            </a:extLst>
          </p:cNvPr>
          <p:cNvSpPr txBox="1"/>
          <p:nvPr/>
        </p:nvSpPr>
        <p:spPr>
          <a:xfrm>
            <a:off x="796899" y="1150901"/>
            <a:ext cx="5299101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#include&lt;stdio.h&gt;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main(){  </a:t>
            </a:r>
          </a:p>
          <a:p>
            <a:pPr algn="just"/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=1,j=1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=1;i&lt;=3;i++){      </a:t>
            </a:r>
          </a:p>
          <a:p>
            <a:pPr lvl="1"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(j=1;j&lt;=3;j++){  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"%d %d\n"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i,j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	        if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==2 &amp;&amp; j==2){    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		       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continue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;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		}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  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} 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  <a:endParaRPr lang="en-US" sz="2000" dirty="0">
              <a:solidFill>
                <a:srgbClr val="008200"/>
              </a:solidFill>
              <a:latin typeface="inter-regular"/>
            </a:endParaRP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0;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BAD83-2876-A1CE-E57D-DE9E00D54859}"/>
              </a:ext>
            </a:extLst>
          </p:cNvPr>
          <p:cNvSpPr txBox="1"/>
          <p:nvPr/>
        </p:nvSpPr>
        <p:spPr>
          <a:xfrm>
            <a:off x="7663375" y="2637080"/>
            <a:ext cx="1691640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1 1</a:t>
            </a:r>
          </a:p>
          <a:p>
            <a:r>
              <a:rPr lang="en-US" dirty="0"/>
              <a:t>1 2</a:t>
            </a:r>
          </a:p>
          <a:p>
            <a:r>
              <a:rPr lang="en-US" dirty="0"/>
              <a:t>1 3</a:t>
            </a:r>
          </a:p>
          <a:p>
            <a:r>
              <a:rPr lang="en-US" dirty="0"/>
              <a:t>2 1</a:t>
            </a:r>
          </a:p>
          <a:p>
            <a:r>
              <a:rPr lang="en-US" dirty="0"/>
              <a:t>2 3</a:t>
            </a:r>
          </a:p>
          <a:p>
            <a:r>
              <a:rPr lang="en-US" dirty="0"/>
              <a:t>3 1</a:t>
            </a:r>
          </a:p>
          <a:p>
            <a:r>
              <a:rPr lang="en-US" dirty="0"/>
              <a:t>3 2</a:t>
            </a:r>
          </a:p>
          <a:p>
            <a:r>
              <a:rPr lang="en-US" dirty="0"/>
              <a:t>3 3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54F50-C300-517C-0748-0ECBC171970C}"/>
              </a:ext>
            </a:extLst>
          </p:cNvPr>
          <p:cNvSpPr txBox="1"/>
          <p:nvPr/>
        </p:nvSpPr>
        <p:spPr>
          <a:xfrm>
            <a:off x="7535006" y="2154032"/>
            <a:ext cx="1382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5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180D-E8EB-FBB6-3459-92452F06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BDFC55-694B-B323-BDDC-4F15782CE541}"/>
              </a:ext>
            </a:extLst>
          </p:cNvPr>
          <p:cNvSpPr txBox="1"/>
          <p:nvPr/>
        </p:nvSpPr>
        <p:spPr>
          <a:xfrm>
            <a:off x="1178169" y="2505670"/>
            <a:ext cx="60983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do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rgbClr val="008200"/>
                </a:solidFill>
                <a:effectLst/>
                <a:latin typeface="inter-regular"/>
              </a:rPr>
              <a:t>//code to be executed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while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(condition); 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7D43E-0D5C-E277-8510-0A7314F29B12}"/>
              </a:ext>
            </a:extLst>
          </p:cNvPr>
          <p:cNvSpPr txBox="1"/>
          <p:nvPr/>
        </p:nvSpPr>
        <p:spPr>
          <a:xfrm>
            <a:off x="5651695" y="2505670"/>
            <a:ext cx="5067887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Post tested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Cases where we need to execute the loop at least 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inter-regular"/>
              </a:rPr>
              <a:t>Used in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menu-driven programs</a:t>
            </a:r>
            <a:r>
              <a:rPr lang="en-US" sz="24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 termination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Initialization inside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non-zero value as the conditional expression.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338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180D-E8EB-FBB6-3459-92452F06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BDFC55-694B-B323-BDDC-4F15782CE541}"/>
              </a:ext>
            </a:extLst>
          </p:cNvPr>
          <p:cNvSpPr txBox="1"/>
          <p:nvPr/>
        </p:nvSpPr>
        <p:spPr>
          <a:xfrm>
            <a:off x="1178169" y="2505670"/>
            <a:ext cx="60983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do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rgbClr val="008200"/>
                </a:solidFill>
                <a:effectLst/>
                <a:latin typeface="inter-regular"/>
              </a:rPr>
              <a:t>//code to be executed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while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(condition); 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AF966A-3CA1-02CD-EA47-6F70FFA3B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279" y="1925955"/>
            <a:ext cx="4169459" cy="447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6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A83A-4ECF-812D-7D7B-DB5A6014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36944-E0D8-D9B7-2251-CCE529475273}"/>
              </a:ext>
            </a:extLst>
          </p:cNvPr>
          <p:cNvSpPr txBox="1"/>
          <p:nvPr/>
        </p:nvSpPr>
        <p:spPr>
          <a:xfrm>
            <a:off x="1529860" y="2185526"/>
            <a:ext cx="38158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rgbClr val="0000FF"/>
                </a:solidFill>
                <a:effectLst/>
                <a:latin typeface="inter-regular"/>
              </a:rPr>
              <a:t>#include&lt;stdio.h&gt;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8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main(){    </a:t>
            </a:r>
          </a:p>
          <a:p>
            <a:pPr algn="just">
              <a:buFont typeface="+mj-lt"/>
              <a:buAutoNum type="arabicPeriod"/>
            </a:pPr>
            <a:r>
              <a:rPr lang="en-US" sz="28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=1;      </a:t>
            </a:r>
          </a:p>
          <a:p>
            <a:pPr algn="just">
              <a:buFont typeface="+mj-lt"/>
              <a:buAutoNum type="arabicPeriod"/>
            </a:pP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do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{    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800" b="0" i="0" dirty="0">
                <a:solidFill>
                  <a:srgbClr val="0000FF"/>
                </a:solidFill>
                <a:effectLst/>
                <a:latin typeface="inter-regular"/>
              </a:rPr>
              <a:t>"%d \n"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++;    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while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&lt;=10);   </a:t>
            </a:r>
          </a:p>
          <a:p>
            <a:pPr algn="just">
              <a:buFont typeface="+mj-lt"/>
              <a:buAutoNum type="arabicPeriod"/>
            </a:pP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0;  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}   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51D346-14F7-3301-E882-073349024069}"/>
              </a:ext>
            </a:extLst>
          </p:cNvPr>
          <p:cNvSpPr txBox="1"/>
          <p:nvPr/>
        </p:nvSpPr>
        <p:spPr>
          <a:xfrm>
            <a:off x="6298809" y="3709020"/>
            <a:ext cx="226841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FOR LOOP?</a:t>
            </a:r>
          </a:p>
        </p:txBody>
      </p:sp>
    </p:spTree>
    <p:extLst>
      <p:ext uri="{BB962C8B-B14F-4D97-AF65-F5344CB8AC3E}">
        <p14:creationId xmlns:p14="http://schemas.microsoft.com/office/powerpoint/2010/main" val="403588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9463-505F-571D-E391-5AB5FD6C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757C9-D4AA-1452-83D9-07350B03A82F}"/>
              </a:ext>
            </a:extLst>
          </p:cNvPr>
          <p:cNvSpPr txBox="1"/>
          <p:nvPr/>
        </p:nvSpPr>
        <p:spPr>
          <a:xfrm>
            <a:off x="826476" y="3022285"/>
            <a:ext cx="96680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600" b="0" i="0" dirty="0">
                <a:solidFill>
                  <a:srgbClr val="610B4B"/>
                </a:solidFill>
                <a:effectLst/>
                <a:latin typeface="erdana"/>
              </a:rPr>
              <a:t>Write a Program to print table for the given number using do while loop.</a:t>
            </a:r>
          </a:p>
        </p:txBody>
      </p:sp>
    </p:spTree>
    <p:extLst>
      <p:ext uri="{BB962C8B-B14F-4D97-AF65-F5344CB8AC3E}">
        <p14:creationId xmlns:p14="http://schemas.microsoft.com/office/powerpoint/2010/main" val="211603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9F37E3-7EB4-5B1C-06FD-E4C9F536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Break and continue statements</a:t>
            </a:r>
          </a:p>
        </p:txBody>
      </p:sp>
    </p:spTree>
    <p:extLst>
      <p:ext uri="{BB962C8B-B14F-4D97-AF65-F5344CB8AC3E}">
        <p14:creationId xmlns:p14="http://schemas.microsoft.com/office/powerpoint/2010/main" val="326553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DAC7D4-1C7C-2E49-C0E7-B345465C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81E63-E502-4A33-41D1-4F45620B2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49" y="2165106"/>
            <a:ext cx="6854485" cy="3371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585EFF-BFD1-9D64-367E-2B5EB0EA22B5}"/>
              </a:ext>
            </a:extLst>
          </p:cNvPr>
          <p:cNvSpPr txBox="1"/>
          <p:nvPr/>
        </p:nvSpPr>
        <p:spPr>
          <a:xfrm>
            <a:off x="8534402" y="3556838"/>
            <a:ext cx="29014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Ends the loop immediately when it is encountered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3D1E2D5-A066-944D-D09F-21FA0D58B334}"/>
              </a:ext>
            </a:extLst>
          </p:cNvPr>
          <p:cNvSpPr/>
          <p:nvPr/>
        </p:nvSpPr>
        <p:spPr>
          <a:xfrm>
            <a:off x="7467602" y="3953020"/>
            <a:ext cx="689315" cy="4079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2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388D-E2F2-EB6A-57D5-9E511A81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42035-924A-42C6-5AC4-FAD4DCC33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937" y="1927274"/>
            <a:ext cx="5144358" cy="459270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= 0;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&lt;10;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++)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"%d 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== 5)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break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"came outside of loop 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 = %d"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>
              <a:buNone/>
            </a:pPr>
            <a:endParaRPr lang="en-US" sz="1600" dirty="0">
              <a:latin typeface="Dorid Sans Man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4A2D5-7D8C-D291-191C-C074AED63140}"/>
              </a:ext>
            </a:extLst>
          </p:cNvPr>
          <p:cNvSpPr txBox="1"/>
          <p:nvPr/>
        </p:nvSpPr>
        <p:spPr>
          <a:xfrm>
            <a:off x="6311706" y="2515467"/>
            <a:ext cx="5299101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#include&lt;stdio.h&gt;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main(){  </a:t>
            </a:r>
          </a:p>
          <a:p>
            <a:pPr algn="just"/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=1,j=1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=1;i&lt;=3;i++){      </a:t>
            </a:r>
          </a:p>
          <a:p>
            <a:pPr lvl="1"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(j=1;j&lt;=3;j++){  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"%d %d\n"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i,j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	        if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==2 &amp;&amp; j==2){    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		       break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;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		}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  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} 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  <a:endParaRPr lang="en-US" sz="2000" dirty="0">
              <a:solidFill>
                <a:srgbClr val="008200"/>
              </a:solidFill>
              <a:latin typeface="inter-regular"/>
            </a:endParaRP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0;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338826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E17B-D610-C6B6-85C7-38E0D1D8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Program to calculate the sum of numbers (10 numbers max)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lang="en-US" altLang="en-US" cap="none" dirty="0">
                <a:solidFill>
                  <a:srgbClr val="FFDDBE"/>
                </a:solidFill>
                <a:latin typeface="Droid Sans Mono"/>
              </a:rPr>
              <a:t>[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If the user enters a negative number, the loop terminates ]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7F495-83F7-EE59-0875-839D1B87B9B0}"/>
              </a:ext>
            </a:extLst>
          </p:cNvPr>
          <p:cNvSpPr txBox="1"/>
          <p:nvPr/>
        </p:nvSpPr>
        <p:spPr>
          <a:xfrm>
            <a:off x="485609" y="2075291"/>
            <a:ext cx="6098344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r>
              <a:rPr lang="en-US" b="1" dirty="0"/>
              <a:t>int main() {</a:t>
            </a:r>
          </a:p>
          <a:p>
            <a:r>
              <a:rPr lang="en-US" b="1" dirty="0"/>
              <a:t>   int </a:t>
            </a:r>
            <a:r>
              <a:rPr lang="en-US" b="1" dirty="0" err="1"/>
              <a:t>i</a:t>
            </a:r>
            <a:r>
              <a:rPr lang="en-US" b="1" dirty="0"/>
              <a:t>;</a:t>
            </a:r>
          </a:p>
          <a:p>
            <a:r>
              <a:rPr lang="en-US" b="1" dirty="0"/>
              <a:t>   double number, sum = 0.0;</a:t>
            </a:r>
          </a:p>
          <a:p>
            <a:endParaRPr lang="en-US" b="1" dirty="0"/>
          </a:p>
          <a:p>
            <a:r>
              <a:rPr lang="en-US" b="1" dirty="0"/>
              <a:t>   for (</a:t>
            </a:r>
            <a:r>
              <a:rPr lang="en-US" b="1" dirty="0" err="1"/>
              <a:t>i</a:t>
            </a:r>
            <a:r>
              <a:rPr lang="en-US" b="1" dirty="0"/>
              <a:t> = 1; </a:t>
            </a:r>
            <a:r>
              <a:rPr lang="en-US" b="1" dirty="0" err="1"/>
              <a:t>i</a:t>
            </a:r>
            <a:r>
              <a:rPr lang="en-US" b="1" dirty="0"/>
              <a:t> &lt;= 10; ++</a:t>
            </a:r>
            <a:r>
              <a:rPr lang="en-US" b="1" dirty="0" err="1"/>
              <a:t>i</a:t>
            </a:r>
            <a:r>
              <a:rPr lang="en-US" b="1" dirty="0"/>
              <a:t>) {</a:t>
            </a:r>
          </a:p>
          <a:p>
            <a:r>
              <a:rPr lang="en-US" b="1" dirty="0"/>
              <a:t>      </a:t>
            </a:r>
            <a:r>
              <a:rPr lang="en-US" b="1" dirty="0" err="1"/>
              <a:t>printf</a:t>
            </a:r>
            <a:r>
              <a:rPr lang="en-US" b="1" dirty="0"/>
              <a:t>("Enter </a:t>
            </a:r>
            <a:r>
              <a:rPr lang="en-US" b="1" dirty="0" err="1"/>
              <a:t>n%d</a:t>
            </a:r>
            <a:r>
              <a:rPr lang="en-US" b="1" dirty="0"/>
              <a:t>: ", </a:t>
            </a:r>
            <a:r>
              <a:rPr lang="en-US" b="1" dirty="0" err="1"/>
              <a:t>i</a:t>
            </a:r>
            <a:r>
              <a:rPr lang="en-US" b="1" dirty="0"/>
              <a:t>);</a:t>
            </a:r>
          </a:p>
          <a:p>
            <a:r>
              <a:rPr lang="en-US" b="1" dirty="0"/>
              <a:t>      </a:t>
            </a:r>
            <a:r>
              <a:rPr lang="en-US" b="1" dirty="0" err="1"/>
              <a:t>scanf</a:t>
            </a:r>
            <a:r>
              <a:rPr lang="en-US" b="1" dirty="0"/>
              <a:t>("%</a:t>
            </a:r>
            <a:r>
              <a:rPr lang="en-US" b="1" dirty="0" err="1"/>
              <a:t>lf</a:t>
            </a:r>
            <a:r>
              <a:rPr lang="en-US" b="1" dirty="0"/>
              <a:t>", &amp;number);</a:t>
            </a:r>
          </a:p>
          <a:p>
            <a:endParaRPr lang="en-US" b="1" dirty="0"/>
          </a:p>
          <a:p>
            <a:r>
              <a:rPr lang="en-US" b="1" dirty="0"/>
              <a:t>      // if the user enters a negative number, break the loop</a:t>
            </a:r>
          </a:p>
          <a:p>
            <a:r>
              <a:rPr lang="en-US" b="1" dirty="0"/>
              <a:t>      if (number &lt; 0.0) {</a:t>
            </a:r>
          </a:p>
          <a:p>
            <a:r>
              <a:rPr lang="en-US" b="1" dirty="0"/>
              <a:t>         break;</a:t>
            </a:r>
          </a:p>
          <a:p>
            <a:r>
              <a:rPr lang="en-US" b="1" dirty="0"/>
              <a:t>     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2CE72-31C3-FE04-E90E-FDE98672D7FD}"/>
              </a:ext>
            </a:extLst>
          </p:cNvPr>
          <p:cNvSpPr txBox="1"/>
          <p:nvPr/>
        </p:nvSpPr>
        <p:spPr>
          <a:xfrm>
            <a:off x="6769450" y="3107874"/>
            <a:ext cx="4841358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 sum += number; // sum = sum + number;</a:t>
            </a:r>
          </a:p>
          <a:p>
            <a:r>
              <a:rPr lang="en-US" b="1" dirty="0"/>
              <a:t>   }</a:t>
            </a:r>
          </a:p>
          <a:p>
            <a:endParaRPr lang="en-US" b="1" dirty="0"/>
          </a:p>
          <a:p>
            <a:r>
              <a:rPr lang="en-US" b="1" dirty="0"/>
              <a:t>   </a:t>
            </a:r>
            <a:r>
              <a:rPr lang="en-US" b="1" dirty="0" err="1"/>
              <a:t>printf</a:t>
            </a:r>
            <a:r>
              <a:rPr lang="en-US" b="1" dirty="0"/>
              <a:t>("Sum = %.2lf", sum);</a:t>
            </a:r>
          </a:p>
          <a:p>
            <a:endParaRPr lang="en-US" b="1" dirty="0"/>
          </a:p>
          <a:p>
            <a:r>
              <a:rPr lang="en-US" b="1" dirty="0"/>
              <a:t>   return 0;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54465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39</TotalTime>
  <Words>1014</Words>
  <Application>Microsoft Office PowerPoint</Application>
  <PresentationFormat>Widescreen</PresentationFormat>
  <Paragraphs>184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Arial Black</vt:lpstr>
      <vt:lpstr>Arial Rounded MT Bold</vt:lpstr>
      <vt:lpstr>Dorid Sans Mano</vt:lpstr>
      <vt:lpstr>Droid Sans Mono</vt:lpstr>
      <vt:lpstr>erdana</vt:lpstr>
      <vt:lpstr>euclid_circular_a</vt:lpstr>
      <vt:lpstr>Gill Sans MT</vt:lpstr>
      <vt:lpstr>inter-regular</vt:lpstr>
      <vt:lpstr>Wingdings 2</vt:lpstr>
      <vt:lpstr>Dividend</vt:lpstr>
      <vt:lpstr>Do..While LOOP</vt:lpstr>
      <vt:lpstr>SYNTAX</vt:lpstr>
      <vt:lpstr>SYNTAX</vt:lpstr>
      <vt:lpstr>Example</vt:lpstr>
      <vt:lpstr>PROBLEMS</vt:lpstr>
      <vt:lpstr>Break and continue statements</vt:lpstr>
      <vt:lpstr>break</vt:lpstr>
      <vt:lpstr>Example</vt:lpstr>
      <vt:lpstr>Program to calculate the sum of numbers (10 numbers max)  [ If the user enters a negative number, the loop terminates ]</vt:lpstr>
      <vt:lpstr>PowerPoint Presentation</vt:lpstr>
      <vt:lpstr>PowerPoint Presentation</vt:lpstr>
      <vt:lpstr>continue</vt:lpstr>
      <vt:lpstr>Program to calculate the sum of numbers (10 numbers max) [ If the user enters a negative number, it's not added to the result ]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Do..While LOOP</dc:title>
  <dc:creator>Nadia Binte Asif</dc:creator>
  <cp:lastModifiedBy>Nadia Binte Asif</cp:lastModifiedBy>
  <cp:revision>2</cp:revision>
  <dcterms:created xsi:type="dcterms:W3CDTF">2023-08-08T02:19:59Z</dcterms:created>
  <dcterms:modified xsi:type="dcterms:W3CDTF">2023-08-08T03:01:26Z</dcterms:modified>
</cp:coreProperties>
</file>