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2" r:id="rId3"/>
    <p:sldId id="272" r:id="rId4"/>
    <p:sldId id="263" r:id="rId5"/>
    <p:sldId id="265" r:id="rId6"/>
    <p:sldId id="269" r:id="rId7"/>
    <p:sldId id="268" r:id="rId8"/>
    <p:sldId id="260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FECEA-D922-4BFD-A9DA-6AA5A25EA1B5}" type="datetimeFigureOut">
              <a:rPr lang="zh-CN" altLang="en-US" smtClean="0"/>
              <a:t>2020/5/30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FDCA8-D610-4F30-81DB-DA3F04486F7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FECEA-D922-4BFD-A9DA-6AA5A25EA1B5}" type="datetimeFigureOut">
              <a:rPr lang="zh-CN" altLang="en-US" smtClean="0"/>
              <a:t>2020/5/30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FDCA8-D610-4F30-81DB-DA3F04486F7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FECEA-D922-4BFD-A9DA-6AA5A25EA1B5}" type="datetimeFigureOut">
              <a:rPr lang="zh-CN" altLang="en-US" smtClean="0"/>
              <a:t>2020/5/30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FDCA8-D610-4F30-81DB-DA3F04486F7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FECEA-D922-4BFD-A9DA-6AA5A25EA1B5}" type="datetimeFigureOut">
              <a:rPr lang="zh-CN" altLang="en-US" smtClean="0"/>
              <a:t>2020/5/30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FDCA8-D610-4F30-81DB-DA3F04486F7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FECEA-D922-4BFD-A9DA-6AA5A25EA1B5}" type="datetimeFigureOut">
              <a:rPr lang="zh-CN" altLang="en-US" smtClean="0"/>
              <a:t>2020/5/30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FDCA8-D610-4F30-81DB-DA3F04486F7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FECEA-D922-4BFD-A9DA-6AA5A25EA1B5}" type="datetimeFigureOut">
              <a:rPr lang="zh-CN" altLang="en-US" smtClean="0"/>
              <a:t>2020/5/30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FDCA8-D610-4F30-81DB-DA3F04486F7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FECEA-D922-4BFD-A9DA-6AA5A25EA1B5}" type="datetimeFigureOut">
              <a:rPr lang="zh-CN" altLang="en-US" smtClean="0"/>
              <a:t>2020/5/30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FDCA8-D610-4F30-81DB-DA3F04486F7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FECEA-D922-4BFD-A9DA-6AA5A25EA1B5}" type="datetimeFigureOut">
              <a:rPr lang="zh-CN" altLang="en-US" smtClean="0"/>
              <a:t>2020/5/30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FDCA8-D610-4F30-81DB-DA3F04486F7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FECEA-D922-4BFD-A9DA-6AA5A25EA1B5}" type="datetimeFigureOut">
              <a:rPr lang="zh-CN" altLang="en-US" smtClean="0"/>
              <a:t>2020/5/30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FDCA8-D610-4F30-81DB-DA3F04486F7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FECEA-D922-4BFD-A9DA-6AA5A25EA1B5}" type="datetimeFigureOut">
              <a:rPr lang="zh-CN" altLang="en-US" smtClean="0"/>
              <a:t>2020/5/30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FDCA8-D610-4F30-81DB-DA3F04486F7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FECEA-D922-4BFD-A9DA-6AA5A25EA1B5}" type="datetimeFigureOut">
              <a:rPr lang="zh-CN" altLang="en-US" smtClean="0"/>
              <a:t>2020/5/30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FDCA8-D610-4F30-81DB-DA3F04486F7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FECEA-D922-4BFD-A9DA-6AA5A25EA1B5}" type="datetimeFigureOut">
              <a:rPr lang="zh-CN" altLang="en-US" smtClean="0"/>
              <a:t>2020/5/30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8FDCA8-D610-4F30-81DB-DA3F04486F7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tags" Target="../tags/tag3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中小学班级管理系统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莫玮 陆泽宇 杜瑾 卢宇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8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1134" y="1253331"/>
            <a:ext cx="9916357" cy="4351338"/>
          </a:xfrm>
        </p:spPr>
        <p:txBody>
          <a:bodyPr/>
          <a:lstStyle/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cxnSp>
        <p:nvCxnSpPr>
          <p:cNvPr id="5" name="直接连接符 4"/>
          <p:cNvCxnSpPr/>
          <p:nvPr>
            <p:custDataLst>
              <p:tags r:id="rId1"/>
            </p:custDataLst>
          </p:nvPr>
        </p:nvCxnSpPr>
        <p:spPr>
          <a:xfrm>
            <a:off x="6067985" y="3003067"/>
            <a:ext cx="0" cy="1092777"/>
          </a:xfrm>
          <a:prstGeom prst="line">
            <a:avLst/>
          </a:prstGeom>
          <a:noFill/>
          <a:ln w="19050" cap="flat" cmpd="sng" algn="ctr">
            <a:solidFill>
              <a:srgbClr val="6D6E72">
                <a:lumMod val="20000"/>
                <a:lumOff val="80000"/>
              </a:srgbClr>
            </a:solidFill>
            <a:prstDash val="solid"/>
            <a:miter lim="800000"/>
          </a:ln>
          <a:effectLst/>
        </p:spPr>
      </p:cxnSp>
      <p:cxnSp>
        <p:nvCxnSpPr>
          <p:cNvPr id="6" name="直接连接符 5"/>
          <p:cNvCxnSpPr/>
          <p:nvPr>
            <p:custDataLst>
              <p:tags r:id="rId2"/>
            </p:custDataLst>
          </p:nvPr>
        </p:nvCxnSpPr>
        <p:spPr>
          <a:xfrm>
            <a:off x="2340991" y="4083775"/>
            <a:ext cx="7449625" cy="0"/>
          </a:xfrm>
          <a:prstGeom prst="line">
            <a:avLst/>
          </a:prstGeom>
          <a:noFill/>
          <a:ln w="19050" cap="flat" cmpd="sng" algn="ctr">
            <a:solidFill>
              <a:srgbClr val="6D6E72">
                <a:lumMod val="20000"/>
                <a:lumOff val="80000"/>
              </a:srgbClr>
            </a:solidFill>
            <a:prstDash val="solid"/>
            <a:miter lim="800000"/>
          </a:ln>
          <a:effectLst/>
        </p:spPr>
      </p:cxnSp>
      <p:sp>
        <p:nvSpPr>
          <p:cNvPr id="11" name="矩形 10"/>
          <p:cNvSpPr/>
          <p:nvPr>
            <p:custDataLst>
              <p:tags r:id="rId3"/>
            </p:custDataLst>
          </p:nvPr>
        </p:nvSpPr>
        <p:spPr>
          <a:xfrm>
            <a:off x="5341014" y="1737569"/>
            <a:ext cx="1458439" cy="528807"/>
          </a:xfrm>
          <a:prstGeom prst="rect">
            <a:avLst/>
          </a:prstGeom>
          <a:noFill/>
        </p:spPr>
        <p:txBody>
          <a:bodyPr wrap="square" anchor="ctr" anchorCtr="0">
            <a:normAutofit/>
          </a:bodyPr>
          <a:lstStyle/>
          <a:p>
            <a:pPr algn="ctr">
              <a:lnSpc>
                <a:spcPct val="120000"/>
              </a:lnSpc>
              <a:spcAft>
                <a:spcPts val="0"/>
              </a:spcAft>
            </a:pPr>
            <a:r>
              <a:rPr lang="zh-CN" altLang="zh-CN" b="1" spc="300">
                <a:latin typeface="微软雅黑" panose="020B0503020204020204" charset="-122"/>
                <a:ea typeface="微软雅黑" panose="020B0503020204020204" charset="-122"/>
              </a:rPr>
              <a:t>添加标题</a:t>
            </a:r>
          </a:p>
        </p:txBody>
      </p:sp>
      <p:cxnSp>
        <p:nvCxnSpPr>
          <p:cNvPr id="24" name="直接连接符 23"/>
          <p:cNvCxnSpPr/>
          <p:nvPr>
            <p:custDataLst>
              <p:tags r:id="rId4"/>
            </p:custDataLst>
          </p:nvPr>
        </p:nvCxnSpPr>
        <p:spPr>
          <a:xfrm>
            <a:off x="2363510" y="4083775"/>
            <a:ext cx="0" cy="1649599"/>
          </a:xfrm>
          <a:prstGeom prst="line">
            <a:avLst/>
          </a:prstGeom>
          <a:noFill/>
          <a:ln w="19050" cap="flat" cmpd="sng" algn="ctr">
            <a:solidFill>
              <a:srgbClr val="6D6E72">
                <a:lumMod val="20000"/>
                <a:lumOff val="80000"/>
              </a:srgbClr>
            </a:solidFill>
            <a:prstDash val="solid"/>
            <a:miter lim="800000"/>
          </a:ln>
          <a:effectLst/>
        </p:spPr>
      </p:cxnSp>
      <p:cxnSp>
        <p:nvCxnSpPr>
          <p:cNvPr id="20" name="直接连接符 19"/>
          <p:cNvCxnSpPr/>
          <p:nvPr>
            <p:custDataLst>
              <p:tags r:id="rId5"/>
            </p:custDataLst>
          </p:nvPr>
        </p:nvCxnSpPr>
        <p:spPr>
          <a:xfrm>
            <a:off x="6067985" y="4083775"/>
            <a:ext cx="0" cy="1649599"/>
          </a:xfrm>
          <a:prstGeom prst="line">
            <a:avLst/>
          </a:prstGeom>
          <a:noFill/>
          <a:ln w="19050" cap="flat" cmpd="sng" algn="ctr">
            <a:solidFill>
              <a:srgbClr val="6D6E72">
                <a:lumMod val="20000"/>
                <a:lumOff val="80000"/>
              </a:srgbClr>
            </a:solidFill>
            <a:prstDash val="solid"/>
            <a:miter lim="800000"/>
          </a:ln>
          <a:effectLst/>
        </p:spPr>
      </p:cxnSp>
      <p:cxnSp>
        <p:nvCxnSpPr>
          <p:cNvPr id="16" name="直接连接符 15"/>
          <p:cNvCxnSpPr/>
          <p:nvPr>
            <p:custDataLst>
              <p:tags r:id="rId6"/>
            </p:custDataLst>
          </p:nvPr>
        </p:nvCxnSpPr>
        <p:spPr>
          <a:xfrm>
            <a:off x="9783718" y="4083775"/>
            <a:ext cx="0" cy="1659714"/>
          </a:xfrm>
          <a:prstGeom prst="line">
            <a:avLst/>
          </a:prstGeom>
          <a:noFill/>
          <a:ln w="19050" cap="flat" cmpd="sng" algn="ctr">
            <a:solidFill>
              <a:srgbClr val="6D6E72">
                <a:lumMod val="20000"/>
                <a:lumOff val="80000"/>
              </a:srgbClr>
            </a:solidFill>
            <a:prstDash val="solid"/>
            <a:miter lim="800000"/>
          </a:ln>
          <a:effectLst/>
        </p:spPr>
      </p:cxnSp>
      <p:sp>
        <p:nvSpPr>
          <p:cNvPr id="2" name="文本框 1"/>
          <p:cNvSpPr txBox="1"/>
          <p:nvPr/>
        </p:nvSpPr>
        <p:spPr>
          <a:xfrm>
            <a:off x="5129530" y="2435225"/>
            <a:ext cx="2162175" cy="5219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  </a:t>
            </a:r>
            <a:r>
              <a:rPr lang="zh-CN" altLang="en-US" sz="2800">
                <a:latin typeface="楷体" panose="02010609060101010101" charset="-122"/>
                <a:ea typeface="楷体" panose="02010609060101010101" charset="-122"/>
              </a:rPr>
              <a:t> 主页面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590675" y="5144770"/>
            <a:ext cx="1545590" cy="4603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作业界面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5069840" y="5144770"/>
            <a:ext cx="1991995" cy="4603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>
                <a:latin typeface="楷体" panose="02010609060101010101" charset="-122"/>
                <a:ea typeface="楷体" panose="02010609060101010101" charset="-122"/>
              </a:rPr>
              <a:t>  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作业录入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8759190" y="5144770"/>
            <a:ext cx="1739900" cy="4603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>
                <a:latin typeface="楷体" panose="02010609060101010101" charset="-122"/>
                <a:ea typeface="楷体" panose="02010609060101010101" charset="-122"/>
              </a:rPr>
              <a:t>  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课程表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861060" y="520065"/>
            <a:ext cx="516890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dirty="0">
                <a:sym typeface="+mn-ea"/>
              </a:rPr>
              <a:t>该管理系统使用</a:t>
            </a:r>
            <a:r>
              <a:rPr lang="en-US" altLang="zh-CN" dirty="0">
                <a:sym typeface="+mn-ea"/>
              </a:rPr>
              <a:t>Qt Creator</a:t>
            </a:r>
            <a:r>
              <a:rPr lang="zh-CN" altLang="en-US" dirty="0">
                <a:sym typeface="+mn-ea"/>
              </a:rPr>
              <a:t>制作，使用</a:t>
            </a:r>
            <a:r>
              <a:rPr lang="en-US" altLang="zh-CN" dirty="0" err="1">
                <a:sym typeface="+mn-ea"/>
              </a:rPr>
              <a:t>sqlite</a:t>
            </a:r>
            <a:r>
              <a:rPr lang="zh-CN" altLang="en-US" dirty="0">
                <a:sym typeface="+mn-ea"/>
              </a:rPr>
              <a:t>数据库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大作业-首页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134870" y="1606550"/>
            <a:ext cx="7378700" cy="4585970"/>
          </a:xfrm>
          <a:prstGeom prst="rect">
            <a:avLst/>
          </a:prstGeom>
        </p:spPr>
      </p:pic>
      <p:sp>
        <p:nvSpPr>
          <p:cNvPr id="6" name="标注: 弯曲线形(无边框) 5"/>
          <p:cNvSpPr/>
          <p:nvPr/>
        </p:nvSpPr>
        <p:spPr>
          <a:xfrm>
            <a:off x="0" y="4882718"/>
            <a:ext cx="1464816" cy="843379"/>
          </a:xfrm>
          <a:prstGeom prst="callout2">
            <a:avLst>
              <a:gd name="adj1" fmla="val 22548"/>
              <a:gd name="adj2" fmla="val 95437"/>
              <a:gd name="adj3" fmla="val 22548"/>
              <a:gd name="adj4" fmla="val 130984"/>
              <a:gd name="adj5" fmla="val 65864"/>
              <a:gd name="adj6" fmla="val 17509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“自习”按钮切换至回家作业界面</a:t>
            </a:r>
          </a:p>
        </p:txBody>
      </p:sp>
      <p:sp>
        <p:nvSpPr>
          <p:cNvPr id="7" name="标注: 弯曲线形(无边框) 6"/>
          <p:cNvSpPr/>
          <p:nvPr/>
        </p:nvSpPr>
        <p:spPr>
          <a:xfrm>
            <a:off x="9894162" y="1997475"/>
            <a:ext cx="1464816" cy="843379"/>
          </a:xfrm>
          <a:prstGeom prst="callout2">
            <a:avLst>
              <a:gd name="adj1" fmla="val 23601"/>
              <a:gd name="adj2" fmla="val 5134"/>
              <a:gd name="adj3" fmla="val 23601"/>
              <a:gd name="adj4" fmla="val -9016"/>
              <a:gd name="adj5" fmla="val 91127"/>
              <a:gd name="adj6" fmla="val -4127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起止时间</a:t>
            </a:r>
            <a:r>
              <a:rPr lang="zh-CN" altLang="en-US"/>
              <a:t>及课程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818640" y="407670"/>
            <a:ext cx="7498080" cy="11988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en-US" sz="7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主页面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大作业-自习课界面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540" y="1606550"/>
            <a:ext cx="8183880" cy="4651375"/>
          </a:xfrm>
          <a:prstGeom prst="rect">
            <a:avLst/>
          </a:prstGeom>
        </p:spPr>
      </p:pic>
      <p:sp>
        <p:nvSpPr>
          <p:cNvPr id="7" name="标注: 弯曲线形(无边框) 6"/>
          <p:cNvSpPr/>
          <p:nvPr/>
        </p:nvSpPr>
        <p:spPr>
          <a:xfrm>
            <a:off x="0" y="1322773"/>
            <a:ext cx="1651247" cy="568171"/>
          </a:xfrm>
          <a:prstGeom prst="callout2">
            <a:avLst>
              <a:gd name="adj1" fmla="val 50000"/>
              <a:gd name="adj2" fmla="val 91840"/>
              <a:gd name="adj3" fmla="val 51562"/>
              <a:gd name="adj4" fmla="val 121231"/>
              <a:gd name="adj5" fmla="val 128125"/>
              <a:gd name="adj6" fmla="val 1614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显示日期时间</a:t>
            </a:r>
          </a:p>
        </p:txBody>
      </p:sp>
      <p:sp>
        <p:nvSpPr>
          <p:cNvPr id="8" name="标注: 弯曲线形(无边框) 7"/>
          <p:cNvSpPr/>
          <p:nvPr/>
        </p:nvSpPr>
        <p:spPr>
          <a:xfrm>
            <a:off x="93215" y="2814221"/>
            <a:ext cx="1464816" cy="843379"/>
          </a:xfrm>
          <a:prstGeom prst="callout2">
            <a:avLst>
              <a:gd name="adj1" fmla="val 22548"/>
              <a:gd name="adj2" fmla="val 95437"/>
              <a:gd name="adj3" fmla="val 22548"/>
              <a:gd name="adj4" fmla="val 130984"/>
              <a:gd name="adj5" fmla="val 65864"/>
              <a:gd name="adj6" fmla="val 17509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读取数据库显示当天值日生分工</a:t>
            </a:r>
          </a:p>
        </p:txBody>
      </p:sp>
      <p:sp>
        <p:nvSpPr>
          <p:cNvPr id="9" name="标注: 弯曲线形(无边框) 8"/>
          <p:cNvSpPr/>
          <p:nvPr/>
        </p:nvSpPr>
        <p:spPr>
          <a:xfrm>
            <a:off x="93215" y="4830932"/>
            <a:ext cx="1464816" cy="843379"/>
          </a:xfrm>
          <a:prstGeom prst="callout2">
            <a:avLst>
              <a:gd name="adj1" fmla="val 22548"/>
              <a:gd name="adj2" fmla="val 95437"/>
              <a:gd name="adj3" fmla="val 22548"/>
              <a:gd name="adj4" fmla="val 130984"/>
              <a:gd name="adj5" fmla="val 65864"/>
              <a:gd name="adj6" fmla="val 17509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“上课”切换至课程表界面，“录入作业”切换至作业录入界面，“退出”关闭窗口</a:t>
            </a:r>
          </a:p>
        </p:txBody>
      </p:sp>
      <p:sp>
        <p:nvSpPr>
          <p:cNvPr id="10" name="标注: 弯曲线形(无边框) 9"/>
          <p:cNvSpPr/>
          <p:nvPr/>
        </p:nvSpPr>
        <p:spPr>
          <a:xfrm>
            <a:off x="10090950" y="1606858"/>
            <a:ext cx="1689717" cy="843379"/>
          </a:xfrm>
          <a:prstGeom prst="callout2">
            <a:avLst>
              <a:gd name="adj1" fmla="val 50969"/>
              <a:gd name="adj2" fmla="val 2265"/>
              <a:gd name="adj3" fmla="val 49916"/>
              <a:gd name="adj4" fmla="val -15563"/>
              <a:gd name="adj5" fmla="val 92180"/>
              <a:gd name="adj6" fmla="val -6793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显示当天作业</a:t>
            </a:r>
          </a:p>
        </p:txBody>
      </p:sp>
      <p:sp>
        <p:nvSpPr>
          <p:cNvPr id="5" name="矩形 4"/>
          <p:cNvSpPr/>
          <p:nvPr/>
        </p:nvSpPr>
        <p:spPr>
          <a:xfrm>
            <a:off x="3950970" y="501650"/>
            <a:ext cx="384048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7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作业界面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大作业-录入作业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970280" y="1387475"/>
            <a:ext cx="7115175" cy="4773295"/>
          </a:xfrm>
          <a:prstGeom prst="rect">
            <a:avLst/>
          </a:prstGeom>
        </p:spPr>
      </p:pic>
      <p:sp>
        <p:nvSpPr>
          <p:cNvPr id="5" name="标注: 弯曲线形(无边框) 4"/>
          <p:cNvSpPr/>
          <p:nvPr/>
        </p:nvSpPr>
        <p:spPr>
          <a:xfrm>
            <a:off x="8141015" y="1559560"/>
            <a:ext cx="2240280" cy="552450"/>
          </a:xfrm>
          <a:prstGeom prst="callout2">
            <a:avLst>
              <a:gd name="adj1" fmla="val 46759"/>
              <a:gd name="adj2" fmla="val 6347"/>
              <a:gd name="adj3" fmla="val 46758"/>
              <a:gd name="adj4" fmla="val -22349"/>
              <a:gd name="adj5" fmla="val 290446"/>
              <a:gd name="adj6" fmla="val -14264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下拉菜单</a:t>
            </a:r>
          </a:p>
        </p:txBody>
      </p:sp>
      <p:sp>
        <p:nvSpPr>
          <p:cNvPr id="6" name="标注: 弯曲线形(无边框) 5"/>
          <p:cNvSpPr/>
          <p:nvPr/>
        </p:nvSpPr>
        <p:spPr>
          <a:xfrm>
            <a:off x="1901789" y="2840854"/>
            <a:ext cx="1261110" cy="1379436"/>
          </a:xfrm>
          <a:prstGeom prst="callout2">
            <a:avLst>
              <a:gd name="adj1" fmla="val 22548"/>
              <a:gd name="adj2" fmla="val 95437"/>
              <a:gd name="adj3" fmla="val 22548"/>
              <a:gd name="adj4" fmla="val 130984"/>
              <a:gd name="adj5" fmla="val 65864"/>
              <a:gd name="adj6" fmla="val 17509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输入作业，将存入数据库（一天可多次更新）</a:t>
            </a:r>
          </a:p>
        </p:txBody>
      </p:sp>
      <p:sp>
        <p:nvSpPr>
          <p:cNvPr id="7" name="标注: 弯曲线形(无边框) 6"/>
          <p:cNvSpPr/>
          <p:nvPr/>
        </p:nvSpPr>
        <p:spPr>
          <a:xfrm>
            <a:off x="8082052" y="3722370"/>
            <a:ext cx="1464816" cy="843379"/>
          </a:xfrm>
          <a:prstGeom prst="callout2">
            <a:avLst>
              <a:gd name="adj1" fmla="val 21495"/>
              <a:gd name="adj2" fmla="val 2710"/>
              <a:gd name="adj3" fmla="val 21495"/>
              <a:gd name="adj4" fmla="val -16895"/>
              <a:gd name="adj5" fmla="val 137443"/>
              <a:gd name="adj6" fmla="val -19581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“下一门”进入下一科目，“录入”关闭对话框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097960" y="2155326"/>
            <a:ext cx="256667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ym typeface="+mn-ea"/>
              </a:rPr>
              <a:t>“录入作业”按钮跳出作业对话框：</a:t>
            </a:r>
            <a:endParaRPr lang="en-US" altLang="zh-CN" dirty="0"/>
          </a:p>
          <a:p>
            <a:pPr lvl="1"/>
            <a:r>
              <a:rPr lang="zh-CN" altLang="en-US" dirty="0">
                <a:sym typeface="+mn-ea"/>
              </a:rPr>
              <a:t>选择科目，输入作业内容</a:t>
            </a:r>
            <a:endParaRPr lang="en-US" altLang="zh-CN" dirty="0"/>
          </a:p>
          <a:p>
            <a:pPr lvl="1"/>
            <a:r>
              <a:rPr lang="zh-CN" altLang="en-US" dirty="0">
                <a:sym typeface="+mn-ea"/>
              </a:rPr>
              <a:t>“下一门”按钮，重新选择科目，输入内容（可以还是刚才的那门</a:t>
            </a:r>
            <a:endParaRPr lang="en-US" altLang="zh-CN" dirty="0"/>
          </a:p>
          <a:p>
            <a:pPr lvl="1"/>
            <a:r>
              <a:rPr lang="zh-CN" altLang="en-US" dirty="0">
                <a:sym typeface="+mn-ea"/>
              </a:rPr>
              <a:t>“录入”按钮将输入内容写入数据库，关闭对话框</a:t>
            </a:r>
            <a:endParaRPr lang="en-US" altLang="zh-CN" dirty="0"/>
          </a:p>
          <a:p>
            <a:pPr lvl="1"/>
            <a:r>
              <a:rPr lang="zh-CN" altLang="en-US" dirty="0">
                <a:sym typeface="+mn-ea"/>
              </a:rPr>
              <a:t>可多次录入，覆盖原有记录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244975" y="360680"/>
            <a:ext cx="384048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7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作业录入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待改进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再次录入作业时可单独修改某一门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sym typeface="+mn-ea"/>
              </a:rPr>
              <a:t>工具栏“切换</a:t>
            </a:r>
            <a:r>
              <a:rPr lang="en-US" altLang="zh-CN" dirty="0">
                <a:sym typeface="+mn-ea"/>
              </a:rPr>
              <a:t>-</a:t>
            </a:r>
            <a:r>
              <a:rPr lang="zh-CN" altLang="en-US" dirty="0">
                <a:sym typeface="+mn-ea"/>
              </a:rPr>
              <a:t>联系老师”实现与教师端的连接，能向老师发送消息</a:t>
            </a:r>
            <a:endParaRPr lang="en-US" altLang="zh-CN" dirty="0"/>
          </a:p>
          <a:p>
            <a:r>
              <a:rPr lang="zh-CN" altLang="en-US" dirty="0">
                <a:sym typeface="+mn-ea"/>
              </a:rPr>
              <a:t>连接同一局域网的教师能向教室一体机发送文件</a:t>
            </a:r>
            <a:endParaRPr lang="en-US" altLang="zh-CN" dirty="0"/>
          </a:p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大作业-查看完整课程表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6790" y="1627505"/>
            <a:ext cx="7891780" cy="443992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739640" y="428625"/>
            <a:ext cx="292608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7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课程表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系统设置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7:00</a:t>
            </a:r>
            <a:r>
              <a:rPr lang="zh-CN" altLang="en-US" dirty="0"/>
              <a:t>显示课程表</a:t>
            </a:r>
            <a:endParaRPr lang="en-US" altLang="zh-CN" dirty="0"/>
          </a:p>
          <a:p>
            <a:r>
              <a:rPr lang="zh-CN" altLang="en-US" dirty="0"/>
              <a:t>下午 </a:t>
            </a:r>
            <a:r>
              <a:rPr lang="en-US" altLang="zh-CN" dirty="0"/>
              <a:t>17:00</a:t>
            </a:r>
            <a:r>
              <a:rPr lang="zh-CN" altLang="en-US" dirty="0"/>
              <a:t>切换至作业界面</a:t>
            </a:r>
            <a:endParaRPr lang="en-US" altLang="zh-CN" dirty="0"/>
          </a:p>
          <a:p>
            <a:r>
              <a:rPr lang="en-US" altLang="zh-CN" dirty="0"/>
              <a:t>21:30</a:t>
            </a:r>
            <a:r>
              <a:rPr lang="zh-CN" altLang="en-US"/>
              <a:t>关闭程序</a:t>
            </a:r>
            <a:endParaRPr lang="en-US" altLang="zh-CN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65062"/>
  <p:tag name="KSO_WM_TAG_VERSION" val="1.0"/>
  <p:tag name="KSO_WM_BEAUTIFY_FLAG" val="#wm#"/>
  <p:tag name="KSO_WM_UNIT_TYPE" val="p_i"/>
  <p:tag name="KSO_WM_UNIT_INDEX" val="1_5"/>
  <p:tag name="KSO_WM_UNIT_ID" val="diagram20165062_1*p_i*1_5"/>
  <p:tag name="KSO_WM_UNIT_LAYERLEVEL" val="1_1"/>
  <p:tag name="KSO_WM_DIAGRAM_GROUP_CODE" val="p1-1"/>
  <p:tag name="KSO_WM_UNIT_HIGHLIGHT" val="0"/>
  <p:tag name="KSO_WM_UNIT_COMPATIBLE" val="0"/>
  <p:tag name="KSO_WM_UNIT_DIAGRAM_ISNUMVISUAL" val="0"/>
  <p:tag name="KSO_WM_UNIT_DIAGRAM_ISREFERUNIT" val="0"/>
  <p:tag name="KSO_WM_UNIT_LINE_FORE_SCHEMECOLOR_INDEX" val="8"/>
  <p:tag name="KSO_WM_UNIT_LINE_FILL_TYPE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65062"/>
  <p:tag name="KSO_WM_TAG_VERSION" val="1.0"/>
  <p:tag name="KSO_WM_BEAUTIFY_FLAG" val="#wm#"/>
  <p:tag name="KSO_WM_UNIT_TYPE" val="p_i"/>
  <p:tag name="KSO_WM_UNIT_INDEX" val="1_2"/>
  <p:tag name="KSO_WM_UNIT_ID" val="diagram20165062_1*p_i*1_2"/>
  <p:tag name="KSO_WM_UNIT_LAYERLEVEL" val="1_1"/>
  <p:tag name="KSO_WM_DIAGRAM_GROUP_CODE" val="p1-1"/>
  <p:tag name="KSO_WM_UNIT_HIGHLIGHT" val="0"/>
  <p:tag name="KSO_WM_UNIT_COMPATIBLE" val="0"/>
  <p:tag name="KSO_WM_UNIT_DIAGRAM_ISNUMVISUAL" val="0"/>
  <p:tag name="KSO_WM_UNIT_DIAGRAM_ISREFERUNIT" val="0"/>
  <p:tag name="KSO_WM_UNIT_LINE_FORE_SCHEMECOLOR_INDEX" val="8"/>
  <p:tag name="KSO_WM_UNIT_LINE_FILL_TYPE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65062"/>
  <p:tag name="KSO_WM_TAG_VERSION" val="1.0"/>
  <p:tag name="KSO_WM_BEAUTIFY_FLAG" val="#wm#"/>
  <p:tag name="KSO_WM_UNIT_TYPE" val="p_h_f"/>
  <p:tag name="KSO_WM_UNIT_INDEX" val="1_1_1"/>
  <p:tag name="KSO_WM_UNIT_ID" val="diagram20165062_1*p_h_f*1_1_1"/>
  <p:tag name="KSO_WM_UNIT_LAYERLEVEL" val="1_1_1"/>
  <p:tag name="KSO_WM_UNIT_VALUE" val="12"/>
  <p:tag name="KSO_WM_UNIT_HIGHLIGHT" val="0"/>
  <p:tag name="KSO_WM_UNIT_COMPATIBLE" val="0"/>
  <p:tag name="KSO_WM_DIAGRAM_GROUP_CODE" val="p1-1"/>
  <p:tag name="KSO_WM_UNIT_PRESET_TEXT" val="添加标题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65062"/>
  <p:tag name="KSO_WM_TAG_VERSION" val="1.0"/>
  <p:tag name="KSO_WM_BEAUTIFY_FLAG" val="#wm#"/>
  <p:tag name="KSO_WM_UNIT_TYPE" val="p_i"/>
  <p:tag name="KSO_WM_UNIT_INDEX" val="1_1"/>
  <p:tag name="KSO_WM_UNIT_ID" val="diagram20165062_1*p_i*1_1"/>
  <p:tag name="KSO_WM_UNIT_LAYERLEVEL" val="1_1"/>
  <p:tag name="KSO_WM_DIAGRAM_GROUP_CODE" val="p1-1"/>
  <p:tag name="KSO_WM_UNIT_HIGHLIGHT" val="0"/>
  <p:tag name="KSO_WM_UNIT_COMPATIBLE" val="0"/>
  <p:tag name="KSO_WM_UNIT_DIAGRAM_ISNUMVISUAL" val="0"/>
  <p:tag name="KSO_WM_UNIT_DIAGRAM_ISREFERUNIT" val="0"/>
  <p:tag name="KSO_WM_UNIT_LINE_FORE_SCHEMECOLOR_INDEX" val="8"/>
  <p:tag name="KSO_WM_UNIT_LINE_FILL_TYPE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65062"/>
  <p:tag name="KSO_WM_TAG_VERSION" val="1.0"/>
  <p:tag name="KSO_WM_BEAUTIFY_FLAG" val="#wm#"/>
  <p:tag name="KSO_WM_UNIT_TYPE" val="p_i"/>
  <p:tag name="KSO_WM_UNIT_INDEX" val="1_4"/>
  <p:tag name="KSO_WM_UNIT_ID" val="diagram20165062_1*p_i*1_4"/>
  <p:tag name="KSO_WM_UNIT_LAYERLEVEL" val="1_1"/>
  <p:tag name="KSO_WM_DIAGRAM_GROUP_CODE" val="p1-1"/>
  <p:tag name="KSO_WM_UNIT_HIGHLIGHT" val="0"/>
  <p:tag name="KSO_WM_UNIT_COMPATIBLE" val="0"/>
  <p:tag name="KSO_WM_UNIT_DIAGRAM_ISNUMVISUAL" val="0"/>
  <p:tag name="KSO_WM_UNIT_DIAGRAM_ISREFERUNIT" val="0"/>
  <p:tag name="KSO_WM_UNIT_LINE_FORE_SCHEMECOLOR_INDEX" val="8"/>
  <p:tag name="KSO_WM_UNIT_LINE_FILL_TYPE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65062"/>
  <p:tag name="KSO_WM_TAG_VERSION" val="1.0"/>
  <p:tag name="KSO_WM_BEAUTIFY_FLAG" val="#wm#"/>
  <p:tag name="KSO_WM_UNIT_TYPE" val="p_i"/>
  <p:tag name="KSO_WM_UNIT_INDEX" val="1_3"/>
  <p:tag name="KSO_WM_UNIT_ID" val="diagram20165062_1*p_i*1_3"/>
  <p:tag name="KSO_WM_UNIT_LAYERLEVEL" val="1_1"/>
  <p:tag name="KSO_WM_DIAGRAM_GROUP_CODE" val="p1-1"/>
  <p:tag name="KSO_WM_UNIT_HIGHLIGHT" val="0"/>
  <p:tag name="KSO_WM_UNIT_COMPATIBLE" val="0"/>
  <p:tag name="KSO_WM_UNIT_DIAGRAM_ISNUMVISUAL" val="0"/>
  <p:tag name="KSO_WM_UNIT_DIAGRAM_ISREFERUNIT" val="0"/>
  <p:tag name="KSO_WM_UNIT_LINE_FORE_SCHEMECOLOR_INDEX" val="8"/>
  <p:tag name="KSO_WM_UNIT_LINE_FILL_TYPE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480150356"/>
  <p:tag name="KSO_WM_UNIT_PLACING_PICTURE_USER_VIEWPORT" val="{&quot;height&quot;:8910,&quot;width&quot;:15840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863803140"/>
  <p:tag name="KSO_WM_UNIT_PLACING_PICTURE_USER_VIEWPORT" val="{&quot;height&quot;:8910,&quot;width&quot;:15840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200</Words>
  <Application>Microsoft Office PowerPoint</Application>
  <PresentationFormat>宽屏</PresentationFormat>
  <Paragraphs>35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等线</vt:lpstr>
      <vt:lpstr>等线 Light</vt:lpstr>
      <vt:lpstr>楷体</vt:lpstr>
      <vt:lpstr>宋体</vt:lpstr>
      <vt:lpstr>微软雅黑</vt:lpstr>
      <vt:lpstr>Arial</vt:lpstr>
      <vt:lpstr>Office 主题​​</vt:lpstr>
      <vt:lpstr>中小学班级管理系统</vt:lpstr>
      <vt:lpstr>PowerPoint 演示文稿</vt:lpstr>
      <vt:lpstr>PowerPoint 演示文稿</vt:lpstr>
      <vt:lpstr>PowerPoint 演示文稿</vt:lpstr>
      <vt:lpstr>PowerPoint 演示文稿</vt:lpstr>
      <vt:lpstr>待改进</vt:lpstr>
      <vt:lpstr>PowerPoint 演示文稿</vt:lpstr>
      <vt:lpstr>系统设置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中小学班级管理系统</dc:title>
  <dc:creator>Mo Wei</dc:creator>
  <cp:lastModifiedBy>Mo Wei</cp:lastModifiedBy>
  <cp:revision>47</cp:revision>
  <dcterms:created xsi:type="dcterms:W3CDTF">2020-03-31T00:01:00Z</dcterms:created>
  <dcterms:modified xsi:type="dcterms:W3CDTF">2020-05-30T09:20:45Z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