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56" r:id="rId6"/>
    <p:sldId id="257" r:id="rId7"/>
    <p:sldId id="258" r:id="rId8"/>
    <p:sldId id="259" r:id="rId9"/>
    <p:sldId id="260" r:id="rId10"/>
    <p:sldId id="265" r:id="rId11"/>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52" d="100"/>
          <a:sy n="52" d="100"/>
        </p:scale>
        <p:origin x="73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6A6C-6F04-4718-912A-ED498B833C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B37CA6D9-DA38-444E-987E-E475208BEC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9C6B6249-CCF7-454D-AE53-109B002B5FF7}"/>
              </a:ext>
            </a:extLst>
          </p:cNvPr>
          <p:cNvSpPr>
            <a:spLocks noGrp="1"/>
          </p:cNvSpPr>
          <p:nvPr>
            <p:ph type="dt" sz="half" idx="10"/>
          </p:nvPr>
        </p:nvSpPr>
        <p:spPr/>
        <p:txBody>
          <a:bodyPr/>
          <a:lstStyle/>
          <a:p>
            <a:fld id="{6C4DB2CB-3EC9-4338-AE24-58C5B5A36F29}" type="datetimeFigureOut">
              <a:rPr lang="en-IE" smtClean="0"/>
              <a:t>05/11/2019</a:t>
            </a:fld>
            <a:endParaRPr lang="en-IE"/>
          </a:p>
        </p:txBody>
      </p:sp>
      <p:sp>
        <p:nvSpPr>
          <p:cNvPr id="5" name="Footer Placeholder 4">
            <a:extLst>
              <a:ext uri="{FF2B5EF4-FFF2-40B4-BE49-F238E27FC236}">
                <a16:creationId xmlns:a16="http://schemas.microsoft.com/office/drawing/2014/main" id="{97D914D5-1C88-4E24-926F-4F3F4560957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245B79E-0E40-4AEB-BCA2-1E91F75C46FD}"/>
              </a:ext>
            </a:extLst>
          </p:cNvPr>
          <p:cNvSpPr>
            <a:spLocks noGrp="1"/>
          </p:cNvSpPr>
          <p:nvPr>
            <p:ph type="sldNum" sz="quarter" idx="12"/>
          </p:nvPr>
        </p:nvSpPr>
        <p:spPr/>
        <p:txBody>
          <a:bodyPr/>
          <a:lstStyle/>
          <a:p>
            <a:fld id="{9FCD15B4-B59E-48AC-A457-628FCD96E877}" type="slidenum">
              <a:rPr lang="en-IE" smtClean="0"/>
              <a:t>‹#›</a:t>
            </a:fld>
            <a:endParaRPr lang="en-IE"/>
          </a:p>
        </p:txBody>
      </p:sp>
    </p:spTree>
    <p:extLst>
      <p:ext uri="{BB962C8B-B14F-4D97-AF65-F5344CB8AC3E}">
        <p14:creationId xmlns:p14="http://schemas.microsoft.com/office/powerpoint/2010/main" val="294488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BF46-3B46-4547-8104-74BA8A88F032}"/>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A5DD102-FD20-4417-8D3C-878C06550E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919526F-221B-456B-B2EF-0D02B4EFACA4}"/>
              </a:ext>
            </a:extLst>
          </p:cNvPr>
          <p:cNvSpPr>
            <a:spLocks noGrp="1"/>
          </p:cNvSpPr>
          <p:nvPr>
            <p:ph type="dt" sz="half" idx="10"/>
          </p:nvPr>
        </p:nvSpPr>
        <p:spPr/>
        <p:txBody>
          <a:bodyPr/>
          <a:lstStyle/>
          <a:p>
            <a:fld id="{6C4DB2CB-3EC9-4338-AE24-58C5B5A36F29}" type="datetimeFigureOut">
              <a:rPr lang="en-IE" smtClean="0"/>
              <a:t>05/11/2019</a:t>
            </a:fld>
            <a:endParaRPr lang="en-IE"/>
          </a:p>
        </p:txBody>
      </p:sp>
      <p:sp>
        <p:nvSpPr>
          <p:cNvPr id="5" name="Footer Placeholder 4">
            <a:extLst>
              <a:ext uri="{FF2B5EF4-FFF2-40B4-BE49-F238E27FC236}">
                <a16:creationId xmlns:a16="http://schemas.microsoft.com/office/drawing/2014/main" id="{D975E481-2B12-44C4-8ABD-4BA6902333E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FB46D98-222B-45A1-82C4-EAD5F4F9A006}"/>
              </a:ext>
            </a:extLst>
          </p:cNvPr>
          <p:cNvSpPr>
            <a:spLocks noGrp="1"/>
          </p:cNvSpPr>
          <p:nvPr>
            <p:ph type="sldNum" sz="quarter" idx="12"/>
          </p:nvPr>
        </p:nvSpPr>
        <p:spPr/>
        <p:txBody>
          <a:bodyPr/>
          <a:lstStyle/>
          <a:p>
            <a:fld id="{9FCD15B4-B59E-48AC-A457-628FCD96E877}" type="slidenum">
              <a:rPr lang="en-IE" smtClean="0"/>
              <a:t>‹#›</a:t>
            </a:fld>
            <a:endParaRPr lang="en-IE"/>
          </a:p>
        </p:txBody>
      </p:sp>
    </p:spTree>
    <p:extLst>
      <p:ext uri="{BB962C8B-B14F-4D97-AF65-F5344CB8AC3E}">
        <p14:creationId xmlns:p14="http://schemas.microsoft.com/office/powerpoint/2010/main" val="3010626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3BF907-190C-41FB-B713-8083E8F4C9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A9A61CA6-1321-4F41-AE70-1078F002F3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A7E2BC2-DCF0-4302-B2FB-E3484E08628C}"/>
              </a:ext>
            </a:extLst>
          </p:cNvPr>
          <p:cNvSpPr>
            <a:spLocks noGrp="1"/>
          </p:cNvSpPr>
          <p:nvPr>
            <p:ph type="dt" sz="half" idx="10"/>
          </p:nvPr>
        </p:nvSpPr>
        <p:spPr/>
        <p:txBody>
          <a:bodyPr/>
          <a:lstStyle/>
          <a:p>
            <a:fld id="{6C4DB2CB-3EC9-4338-AE24-58C5B5A36F29}" type="datetimeFigureOut">
              <a:rPr lang="en-IE" smtClean="0"/>
              <a:t>05/11/2019</a:t>
            </a:fld>
            <a:endParaRPr lang="en-IE"/>
          </a:p>
        </p:txBody>
      </p:sp>
      <p:sp>
        <p:nvSpPr>
          <p:cNvPr id="5" name="Footer Placeholder 4">
            <a:extLst>
              <a:ext uri="{FF2B5EF4-FFF2-40B4-BE49-F238E27FC236}">
                <a16:creationId xmlns:a16="http://schemas.microsoft.com/office/drawing/2014/main" id="{842E4560-0EBE-4D2F-A790-F18A0EDD379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3C389AF-4778-4070-A4DD-714F03E2934C}"/>
              </a:ext>
            </a:extLst>
          </p:cNvPr>
          <p:cNvSpPr>
            <a:spLocks noGrp="1"/>
          </p:cNvSpPr>
          <p:nvPr>
            <p:ph type="sldNum" sz="quarter" idx="12"/>
          </p:nvPr>
        </p:nvSpPr>
        <p:spPr/>
        <p:txBody>
          <a:bodyPr/>
          <a:lstStyle/>
          <a:p>
            <a:fld id="{9FCD15B4-B59E-48AC-A457-628FCD96E877}" type="slidenum">
              <a:rPr lang="en-IE" smtClean="0"/>
              <a:t>‹#›</a:t>
            </a:fld>
            <a:endParaRPr lang="en-IE"/>
          </a:p>
        </p:txBody>
      </p:sp>
    </p:spTree>
    <p:extLst>
      <p:ext uri="{BB962C8B-B14F-4D97-AF65-F5344CB8AC3E}">
        <p14:creationId xmlns:p14="http://schemas.microsoft.com/office/powerpoint/2010/main" val="1813707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864A-B91B-425B-BE6F-D011D7334A55}"/>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44D44FB7-5C5B-4488-A127-D2EF8158D2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62A02B7-129C-4FF4-B25D-07AFE23DBA73}"/>
              </a:ext>
            </a:extLst>
          </p:cNvPr>
          <p:cNvSpPr>
            <a:spLocks noGrp="1"/>
          </p:cNvSpPr>
          <p:nvPr>
            <p:ph type="dt" sz="half" idx="10"/>
          </p:nvPr>
        </p:nvSpPr>
        <p:spPr/>
        <p:txBody>
          <a:bodyPr/>
          <a:lstStyle/>
          <a:p>
            <a:fld id="{6C4DB2CB-3EC9-4338-AE24-58C5B5A36F29}" type="datetimeFigureOut">
              <a:rPr lang="en-IE" smtClean="0"/>
              <a:t>05/11/2019</a:t>
            </a:fld>
            <a:endParaRPr lang="en-IE"/>
          </a:p>
        </p:txBody>
      </p:sp>
      <p:sp>
        <p:nvSpPr>
          <p:cNvPr id="5" name="Footer Placeholder 4">
            <a:extLst>
              <a:ext uri="{FF2B5EF4-FFF2-40B4-BE49-F238E27FC236}">
                <a16:creationId xmlns:a16="http://schemas.microsoft.com/office/drawing/2014/main" id="{750E3F83-5E71-43AB-A57D-C37928B89C5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F4C314E-72D3-497C-ABCC-1FA845490232}"/>
              </a:ext>
            </a:extLst>
          </p:cNvPr>
          <p:cNvSpPr>
            <a:spLocks noGrp="1"/>
          </p:cNvSpPr>
          <p:nvPr>
            <p:ph type="sldNum" sz="quarter" idx="12"/>
          </p:nvPr>
        </p:nvSpPr>
        <p:spPr/>
        <p:txBody>
          <a:bodyPr/>
          <a:lstStyle/>
          <a:p>
            <a:fld id="{9FCD15B4-B59E-48AC-A457-628FCD96E877}" type="slidenum">
              <a:rPr lang="en-IE" smtClean="0"/>
              <a:t>‹#›</a:t>
            </a:fld>
            <a:endParaRPr lang="en-IE"/>
          </a:p>
        </p:txBody>
      </p:sp>
    </p:spTree>
    <p:extLst>
      <p:ext uri="{BB962C8B-B14F-4D97-AF65-F5344CB8AC3E}">
        <p14:creationId xmlns:p14="http://schemas.microsoft.com/office/powerpoint/2010/main" val="234535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D24FD-CF87-4FF5-868C-59DCA6CB8D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245D4F79-FF14-4ECD-97EC-FA05BAABF9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9C5FB3-4236-46BB-A170-038D9801C05F}"/>
              </a:ext>
            </a:extLst>
          </p:cNvPr>
          <p:cNvSpPr>
            <a:spLocks noGrp="1"/>
          </p:cNvSpPr>
          <p:nvPr>
            <p:ph type="dt" sz="half" idx="10"/>
          </p:nvPr>
        </p:nvSpPr>
        <p:spPr/>
        <p:txBody>
          <a:bodyPr/>
          <a:lstStyle/>
          <a:p>
            <a:fld id="{6C4DB2CB-3EC9-4338-AE24-58C5B5A36F29}" type="datetimeFigureOut">
              <a:rPr lang="en-IE" smtClean="0"/>
              <a:t>05/11/2019</a:t>
            </a:fld>
            <a:endParaRPr lang="en-IE"/>
          </a:p>
        </p:txBody>
      </p:sp>
      <p:sp>
        <p:nvSpPr>
          <p:cNvPr id="5" name="Footer Placeholder 4">
            <a:extLst>
              <a:ext uri="{FF2B5EF4-FFF2-40B4-BE49-F238E27FC236}">
                <a16:creationId xmlns:a16="http://schemas.microsoft.com/office/drawing/2014/main" id="{CB061B1B-536C-4100-9161-8B0E0869551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BBFDB10-FB74-412C-8913-2CD6EBD8FD09}"/>
              </a:ext>
            </a:extLst>
          </p:cNvPr>
          <p:cNvSpPr>
            <a:spLocks noGrp="1"/>
          </p:cNvSpPr>
          <p:nvPr>
            <p:ph type="sldNum" sz="quarter" idx="12"/>
          </p:nvPr>
        </p:nvSpPr>
        <p:spPr/>
        <p:txBody>
          <a:bodyPr/>
          <a:lstStyle/>
          <a:p>
            <a:fld id="{9FCD15B4-B59E-48AC-A457-628FCD96E877}" type="slidenum">
              <a:rPr lang="en-IE" smtClean="0"/>
              <a:t>‹#›</a:t>
            </a:fld>
            <a:endParaRPr lang="en-IE"/>
          </a:p>
        </p:txBody>
      </p:sp>
    </p:spTree>
    <p:extLst>
      <p:ext uri="{BB962C8B-B14F-4D97-AF65-F5344CB8AC3E}">
        <p14:creationId xmlns:p14="http://schemas.microsoft.com/office/powerpoint/2010/main" val="76780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97DD-C5E6-48ED-B334-DE0E7E886180}"/>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0CBA2BB-B049-47EA-8449-40A679EE56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CCA19539-65D3-4F89-849D-1E7FB3959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7009215E-AD41-4E42-8792-1CA696C629A8}"/>
              </a:ext>
            </a:extLst>
          </p:cNvPr>
          <p:cNvSpPr>
            <a:spLocks noGrp="1"/>
          </p:cNvSpPr>
          <p:nvPr>
            <p:ph type="dt" sz="half" idx="10"/>
          </p:nvPr>
        </p:nvSpPr>
        <p:spPr/>
        <p:txBody>
          <a:bodyPr/>
          <a:lstStyle/>
          <a:p>
            <a:fld id="{6C4DB2CB-3EC9-4338-AE24-58C5B5A36F29}" type="datetimeFigureOut">
              <a:rPr lang="en-IE" smtClean="0"/>
              <a:t>05/11/2019</a:t>
            </a:fld>
            <a:endParaRPr lang="en-IE"/>
          </a:p>
        </p:txBody>
      </p:sp>
      <p:sp>
        <p:nvSpPr>
          <p:cNvPr id="6" name="Footer Placeholder 5">
            <a:extLst>
              <a:ext uri="{FF2B5EF4-FFF2-40B4-BE49-F238E27FC236}">
                <a16:creationId xmlns:a16="http://schemas.microsoft.com/office/drawing/2014/main" id="{ED7B6267-E42A-42F4-B690-DC7A81B4897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5BC29E9E-F929-419E-B2D9-3C3950966515}"/>
              </a:ext>
            </a:extLst>
          </p:cNvPr>
          <p:cNvSpPr>
            <a:spLocks noGrp="1"/>
          </p:cNvSpPr>
          <p:nvPr>
            <p:ph type="sldNum" sz="quarter" idx="12"/>
          </p:nvPr>
        </p:nvSpPr>
        <p:spPr/>
        <p:txBody>
          <a:bodyPr/>
          <a:lstStyle/>
          <a:p>
            <a:fld id="{9FCD15B4-B59E-48AC-A457-628FCD96E877}" type="slidenum">
              <a:rPr lang="en-IE" smtClean="0"/>
              <a:t>‹#›</a:t>
            </a:fld>
            <a:endParaRPr lang="en-IE"/>
          </a:p>
        </p:txBody>
      </p:sp>
    </p:spTree>
    <p:extLst>
      <p:ext uri="{BB962C8B-B14F-4D97-AF65-F5344CB8AC3E}">
        <p14:creationId xmlns:p14="http://schemas.microsoft.com/office/powerpoint/2010/main" val="204906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C893-3822-4021-BC44-5B48C73C045C}"/>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5D78C88A-C611-4F93-A139-3D180A0DC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78369B-E1AB-4C3A-8E03-3048809CA8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516D151B-D919-470A-9C72-B7C0E89122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D537B-56B4-4B8A-950E-E4851B0CC5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485BDDB2-946B-42D1-AE5B-50A49379101D}"/>
              </a:ext>
            </a:extLst>
          </p:cNvPr>
          <p:cNvSpPr>
            <a:spLocks noGrp="1"/>
          </p:cNvSpPr>
          <p:nvPr>
            <p:ph type="dt" sz="half" idx="10"/>
          </p:nvPr>
        </p:nvSpPr>
        <p:spPr/>
        <p:txBody>
          <a:bodyPr/>
          <a:lstStyle/>
          <a:p>
            <a:fld id="{6C4DB2CB-3EC9-4338-AE24-58C5B5A36F29}" type="datetimeFigureOut">
              <a:rPr lang="en-IE" smtClean="0"/>
              <a:t>05/11/2019</a:t>
            </a:fld>
            <a:endParaRPr lang="en-IE"/>
          </a:p>
        </p:txBody>
      </p:sp>
      <p:sp>
        <p:nvSpPr>
          <p:cNvPr id="8" name="Footer Placeholder 7">
            <a:extLst>
              <a:ext uri="{FF2B5EF4-FFF2-40B4-BE49-F238E27FC236}">
                <a16:creationId xmlns:a16="http://schemas.microsoft.com/office/drawing/2014/main" id="{1FBD3138-6EDF-45B2-8642-3F6F8B880808}"/>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7244430C-6A97-43ED-B453-7CEC14C2E9DD}"/>
              </a:ext>
            </a:extLst>
          </p:cNvPr>
          <p:cNvSpPr>
            <a:spLocks noGrp="1"/>
          </p:cNvSpPr>
          <p:nvPr>
            <p:ph type="sldNum" sz="quarter" idx="12"/>
          </p:nvPr>
        </p:nvSpPr>
        <p:spPr/>
        <p:txBody>
          <a:bodyPr/>
          <a:lstStyle/>
          <a:p>
            <a:fld id="{9FCD15B4-B59E-48AC-A457-628FCD96E877}" type="slidenum">
              <a:rPr lang="en-IE" smtClean="0"/>
              <a:t>‹#›</a:t>
            </a:fld>
            <a:endParaRPr lang="en-IE"/>
          </a:p>
        </p:txBody>
      </p:sp>
    </p:spTree>
    <p:extLst>
      <p:ext uri="{BB962C8B-B14F-4D97-AF65-F5344CB8AC3E}">
        <p14:creationId xmlns:p14="http://schemas.microsoft.com/office/powerpoint/2010/main" val="993284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22FC-4A99-46D9-B7CC-7278A3388F2A}"/>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FF98639D-831D-4B7F-B05E-2A257C1ED263}"/>
              </a:ext>
            </a:extLst>
          </p:cNvPr>
          <p:cNvSpPr>
            <a:spLocks noGrp="1"/>
          </p:cNvSpPr>
          <p:nvPr>
            <p:ph type="dt" sz="half" idx="10"/>
          </p:nvPr>
        </p:nvSpPr>
        <p:spPr/>
        <p:txBody>
          <a:bodyPr/>
          <a:lstStyle/>
          <a:p>
            <a:fld id="{6C4DB2CB-3EC9-4338-AE24-58C5B5A36F29}" type="datetimeFigureOut">
              <a:rPr lang="en-IE" smtClean="0"/>
              <a:t>05/11/2019</a:t>
            </a:fld>
            <a:endParaRPr lang="en-IE"/>
          </a:p>
        </p:txBody>
      </p:sp>
      <p:sp>
        <p:nvSpPr>
          <p:cNvPr id="4" name="Footer Placeholder 3">
            <a:extLst>
              <a:ext uri="{FF2B5EF4-FFF2-40B4-BE49-F238E27FC236}">
                <a16:creationId xmlns:a16="http://schemas.microsoft.com/office/drawing/2014/main" id="{3F3153D7-59D8-4894-8E89-56EE0093CF47}"/>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47249CAB-4B2C-4D9E-8341-1F7EB47D2437}"/>
              </a:ext>
            </a:extLst>
          </p:cNvPr>
          <p:cNvSpPr>
            <a:spLocks noGrp="1"/>
          </p:cNvSpPr>
          <p:nvPr>
            <p:ph type="sldNum" sz="quarter" idx="12"/>
          </p:nvPr>
        </p:nvSpPr>
        <p:spPr/>
        <p:txBody>
          <a:bodyPr/>
          <a:lstStyle/>
          <a:p>
            <a:fld id="{9FCD15B4-B59E-48AC-A457-628FCD96E877}" type="slidenum">
              <a:rPr lang="en-IE" smtClean="0"/>
              <a:t>‹#›</a:t>
            </a:fld>
            <a:endParaRPr lang="en-IE"/>
          </a:p>
        </p:txBody>
      </p:sp>
    </p:spTree>
    <p:extLst>
      <p:ext uri="{BB962C8B-B14F-4D97-AF65-F5344CB8AC3E}">
        <p14:creationId xmlns:p14="http://schemas.microsoft.com/office/powerpoint/2010/main" val="265914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280D2F-9120-4E25-8B51-34F5932D5C9B}"/>
              </a:ext>
            </a:extLst>
          </p:cNvPr>
          <p:cNvSpPr>
            <a:spLocks noGrp="1"/>
          </p:cNvSpPr>
          <p:nvPr>
            <p:ph type="dt" sz="half" idx="10"/>
          </p:nvPr>
        </p:nvSpPr>
        <p:spPr/>
        <p:txBody>
          <a:bodyPr/>
          <a:lstStyle/>
          <a:p>
            <a:fld id="{6C4DB2CB-3EC9-4338-AE24-58C5B5A36F29}" type="datetimeFigureOut">
              <a:rPr lang="en-IE" smtClean="0"/>
              <a:t>05/11/2019</a:t>
            </a:fld>
            <a:endParaRPr lang="en-IE"/>
          </a:p>
        </p:txBody>
      </p:sp>
      <p:sp>
        <p:nvSpPr>
          <p:cNvPr id="3" name="Footer Placeholder 2">
            <a:extLst>
              <a:ext uri="{FF2B5EF4-FFF2-40B4-BE49-F238E27FC236}">
                <a16:creationId xmlns:a16="http://schemas.microsoft.com/office/drawing/2014/main" id="{9D19D03A-630E-4EF4-82D6-FAC9DD9D6D47}"/>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40E1196B-1F52-457E-9768-0A37EDEA69AB}"/>
              </a:ext>
            </a:extLst>
          </p:cNvPr>
          <p:cNvSpPr>
            <a:spLocks noGrp="1"/>
          </p:cNvSpPr>
          <p:nvPr>
            <p:ph type="sldNum" sz="quarter" idx="12"/>
          </p:nvPr>
        </p:nvSpPr>
        <p:spPr/>
        <p:txBody>
          <a:bodyPr/>
          <a:lstStyle/>
          <a:p>
            <a:fld id="{9FCD15B4-B59E-48AC-A457-628FCD96E877}" type="slidenum">
              <a:rPr lang="en-IE" smtClean="0"/>
              <a:t>‹#›</a:t>
            </a:fld>
            <a:endParaRPr lang="en-IE"/>
          </a:p>
        </p:txBody>
      </p:sp>
    </p:spTree>
    <p:extLst>
      <p:ext uri="{BB962C8B-B14F-4D97-AF65-F5344CB8AC3E}">
        <p14:creationId xmlns:p14="http://schemas.microsoft.com/office/powerpoint/2010/main" val="22152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6B70-C80D-4529-868E-7DA901673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C2C5215A-230B-44A8-A315-79E83A9459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718AB98A-9234-4279-A493-780725BB2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FF41BB-1035-4E05-AA02-DCEAD0F16479}"/>
              </a:ext>
            </a:extLst>
          </p:cNvPr>
          <p:cNvSpPr>
            <a:spLocks noGrp="1"/>
          </p:cNvSpPr>
          <p:nvPr>
            <p:ph type="dt" sz="half" idx="10"/>
          </p:nvPr>
        </p:nvSpPr>
        <p:spPr/>
        <p:txBody>
          <a:bodyPr/>
          <a:lstStyle/>
          <a:p>
            <a:fld id="{6C4DB2CB-3EC9-4338-AE24-58C5B5A36F29}" type="datetimeFigureOut">
              <a:rPr lang="en-IE" smtClean="0"/>
              <a:t>05/11/2019</a:t>
            </a:fld>
            <a:endParaRPr lang="en-IE"/>
          </a:p>
        </p:txBody>
      </p:sp>
      <p:sp>
        <p:nvSpPr>
          <p:cNvPr id="6" name="Footer Placeholder 5">
            <a:extLst>
              <a:ext uri="{FF2B5EF4-FFF2-40B4-BE49-F238E27FC236}">
                <a16:creationId xmlns:a16="http://schemas.microsoft.com/office/drawing/2014/main" id="{3F88630B-D3A6-4CCD-B530-614A61DE85AF}"/>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520AFBB-2B7F-42E1-B9F9-F97489487FA0}"/>
              </a:ext>
            </a:extLst>
          </p:cNvPr>
          <p:cNvSpPr>
            <a:spLocks noGrp="1"/>
          </p:cNvSpPr>
          <p:nvPr>
            <p:ph type="sldNum" sz="quarter" idx="12"/>
          </p:nvPr>
        </p:nvSpPr>
        <p:spPr/>
        <p:txBody>
          <a:bodyPr/>
          <a:lstStyle/>
          <a:p>
            <a:fld id="{9FCD15B4-B59E-48AC-A457-628FCD96E877}" type="slidenum">
              <a:rPr lang="en-IE" smtClean="0"/>
              <a:t>‹#›</a:t>
            </a:fld>
            <a:endParaRPr lang="en-IE"/>
          </a:p>
        </p:txBody>
      </p:sp>
    </p:spTree>
    <p:extLst>
      <p:ext uri="{BB962C8B-B14F-4D97-AF65-F5344CB8AC3E}">
        <p14:creationId xmlns:p14="http://schemas.microsoft.com/office/powerpoint/2010/main" val="84746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6E60-AEEF-4BB1-88B1-75C1F3D011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6EF92F99-58C0-4643-A32F-2F202FECAD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97C5610E-C2B4-486F-8946-9C2683536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32EF6A-9C0B-4B06-9332-22645F2B8567}"/>
              </a:ext>
            </a:extLst>
          </p:cNvPr>
          <p:cNvSpPr>
            <a:spLocks noGrp="1"/>
          </p:cNvSpPr>
          <p:nvPr>
            <p:ph type="dt" sz="half" idx="10"/>
          </p:nvPr>
        </p:nvSpPr>
        <p:spPr/>
        <p:txBody>
          <a:bodyPr/>
          <a:lstStyle/>
          <a:p>
            <a:fld id="{6C4DB2CB-3EC9-4338-AE24-58C5B5A36F29}" type="datetimeFigureOut">
              <a:rPr lang="en-IE" smtClean="0"/>
              <a:t>05/11/2019</a:t>
            </a:fld>
            <a:endParaRPr lang="en-IE"/>
          </a:p>
        </p:txBody>
      </p:sp>
      <p:sp>
        <p:nvSpPr>
          <p:cNvPr id="6" name="Footer Placeholder 5">
            <a:extLst>
              <a:ext uri="{FF2B5EF4-FFF2-40B4-BE49-F238E27FC236}">
                <a16:creationId xmlns:a16="http://schemas.microsoft.com/office/drawing/2014/main" id="{C0F9CAFC-34CB-43DF-A52B-736DC3576F7D}"/>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8B20ECCF-C41E-4EA4-A89C-01911D20CDD9}"/>
              </a:ext>
            </a:extLst>
          </p:cNvPr>
          <p:cNvSpPr>
            <a:spLocks noGrp="1"/>
          </p:cNvSpPr>
          <p:nvPr>
            <p:ph type="sldNum" sz="quarter" idx="12"/>
          </p:nvPr>
        </p:nvSpPr>
        <p:spPr/>
        <p:txBody>
          <a:bodyPr/>
          <a:lstStyle/>
          <a:p>
            <a:fld id="{9FCD15B4-B59E-48AC-A457-628FCD96E877}" type="slidenum">
              <a:rPr lang="en-IE" smtClean="0"/>
              <a:t>‹#›</a:t>
            </a:fld>
            <a:endParaRPr lang="en-IE"/>
          </a:p>
        </p:txBody>
      </p:sp>
    </p:spTree>
    <p:extLst>
      <p:ext uri="{BB962C8B-B14F-4D97-AF65-F5344CB8AC3E}">
        <p14:creationId xmlns:p14="http://schemas.microsoft.com/office/powerpoint/2010/main" val="147632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880EA7-53DD-4D0B-8132-5D8D5C2C76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51A343F4-052E-45E3-836A-04C5212F1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D3152A5-BE77-40A2-A534-11B77D02D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DB2CB-3EC9-4338-AE24-58C5B5A36F29}" type="datetimeFigureOut">
              <a:rPr lang="en-IE" smtClean="0"/>
              <a:t>05/11/2019</a:t>
            </a:fld>
            <a:endParaRPr lang="en-IE"/>
          </a:p>
        </p:txBody>
      </p:sp>
      <p:sp>
        <p:nvSpPr>
          <p:cNvPr id="5" name="Footer Placeholder 4">
            <a:extLst>
              <a:ext uri="{FF2B5EF4-FFF2-40B4-BE49-F238E27FC236}">
                <a16:creationId xmlns:a16="http://schemas.microsoft.com/office/drawing/2014/main" id="{DAE73223-4CC2-433A-A974-11578E95D5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455285CA-0988-4570-B221-7B1AC781C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D15B4-B59E-48AC-A457-628FCD96E877}" type="slidenum">
              <a:rPr lang="en-IE" smtClean="0"/>
              <a:t>‹#›</a:t>
            </a:fld>
            <a:endParaRPr lang="en-IE"/>
          </a:p>
        </p:txBody>
      </p:sp>
    </p:spTree>
    <p:extLst>
      <p:ext uri="{BB962C8B-B14F-4D97-AF65-F5344CB8AC3E}">
        <p14:creationId xmlns:p14="http://schemas.microsoft.com/office/powerpoint/2010/main" val="3202967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person, woman, young, girl&#10;&#10;Description automatically generated">
            <a:extLst>
              <a:ext uri="{FF2B5EF4-FFF2-40B4-BE49-F238E27FC236}">
                <a16:creationId xmlns:a16="http://schemas.microsoft.com/office/drawing/2014/main" id="{3F04E141-EDEB-4970-A9BE-1564158C5879}"/>
              </a:ext>
            </a:extLst>
          </p:cNvPr>
          <p:cNvPicPr>
            <a:picLocks noChangeAspect="1"/>
          </p:cNvPicPr>
          <p:nvPr/>
        </p:nvPicPr>
        <p:blipFill rotWithShape="1">
          <a:blip r:embed="rId2">
            <a:extLst>
              <a:ext uri="{28A0092B-C50C-407E-A947-70E740481C1C}">
                <a14:useLocalDpi xmlns:a14="http://schemas.microsoft.com/office/drawing/2010/main" val="0"/>
              </a:ext>
            </a:extLst>
          </a:blip>
          <a:srcRect t="1747"/>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extBox 1">
            <a:extLst>
              <a:ext uri="{FF2B5EF4-FFF2-40B4-BE49-F238E27FC236}">
                <a16:creationId xmlns:a16="http://schemas.microsoft.com/office/drawing/2014/main" id="{8F0AF55B-3586-424C-9C4F-09D1BF8351D3}"/>
              </a:ext>
            </a:extLst>
          </p:cNvPr>
          <p:cNvSpPr txBox="1"/>
          <p:nvPr/>
        </p:nvSpPr>
        <p:spPr>
          <a:xfrm>
            <a:off x="8022021" y="3231931"/>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a:solidFill>
                  <a:schemeClr val="tx1"/>
                </a:solidFill>
                <a:latin typeface="+mj-lt"/>
                <a:ea typeface="+mj-ea"/>
                <a:cs typeface="+mj-cs"/>
              </a:rPr>
              <a:t>The Project</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260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907EE5-672B-4A41-964C-925D3E8D1D9F}"/>
              </a:ext>
            </a:extLst>
          </p:cNvPr>
          <p:cNvSpPr/>
          <p:nvPr/>
        </p:nvSpPr>
        <p:spPr>
          <a:xfrm>
            <a:off x="894735" y="769682"/>
            <a:ext cx="10402529" cy="5318635"/>
          </a:xfrm>
          <a:prstGeom prst="rect">
            <a:avLst/>
          </a:prstGeom>
        </p:spPr>
        <p:txBody>
          <a:bodyPr wrap="square">
            <a:spAutoFit/>
          </a:bodyPr>
          <a:lstStyle/>
          <a:p>
            <a:pPr marL="457200" lvl="0" indent="-457200" algn="just">
              <a:lnSpc>
                <a:spcPct val="107000"/>
              </a:lnSpc>
              <a:spcAft>
                <a:spcPts val="800"/>
              </a:spcAft>
              <a:buFont typeface="+mj-lt"/>
              <a:buAutoNum type="arabicPeriod" startAt="9"/>
            </a:pPr>
            <a:r>
              <a:rPr lang="en-IE" sz="2400" dirty="0">
                <a:latin typeface="Arial" panose="020B0604020202020204" pitchFamily="34" charset="0"/>
                <a:ea typeface="Calibri" panose="020F0502020204030204" pitchFamily="34" charset="0"/>
                <a:cs typeface="Arial" panose="020B0604020202020204" pitchFamily="34" charset="0"/>
              </a:rPr>
              <a:t>Each group will produce their webpages etc and a 20 minute presentation given by three members of the group. Everyone will also submit an individual 3-5 page report, describing their responsibilities, achievements and suggestions for future work.</a:t>
            </a:r>
          </a:p>
          <a:p>
            <a:pPr marL="457200" lvl="0" indent="-457200" algn="just">
              <a:lnSpc>
                <a:spcPct val="107000"/>
              </a:lnSpc>
              <a:spcAft>
                <a:spcPts val="800"/>
              </a:spcAft>
              <a:buFont typeface="+mj-lt"/>
              <a:buAutoNum type="arabicPeriod" startAt="9"/>
            </a:pPr>
            <a:endParaRPr lang="en-IE" sz="2400" dirty="0">
              <a:latin typeface="Arial" panose="020B0604020202020204" pitchFamily="34" charset="0"/>
              <a:ea typeface="Calibri" panose="020F0502020204030204" pitchFamily="34" charset="0"/>
              <a:cs typeface="Arial" panose="020B0604020202020204" pitchFamily="34" charset="0"/>
            </a:endParaRPr>
          </a:p>
          <a:p>
            <a:pPr marL="457200" lvl="0" indent="-457200" algn="just">
              <a:lnSpc>
                <a:spcPct val="107000"/>
              </a:lnSpc>
              <a:spcAft>
                <a:spcPts val="800"/>
              </a:spcAft>
              <a:buFont typeface="+mj-lt"/>
              <a:buAutoNum type="arabicPeriod" startAt="9"/>
            </a:pPr>
            <a:r>
              <a:rPr lang="en-IE" sz="2400" dirty="0">
                <a:latin typeface="Arial" panose="020B0604020202020204" pitchFamily="34" charset="0"/>
                <a:ea typeface="Calibri" panose="020F0502020204030204" pitchFamily="34" charset="0"/>
                <a:cs typeface="Arial" panose="020B0604020202020204" pitchFamily="34" charset="0"/>
              </a:rPr>
              <a:t>Enjoy, use your imagination and be creative</a:t>
            </a:r>
          </a:p>
          <a:p>
            <a:pPr marL="457200" lvl="0" indent="-457200" algn="just">
              <a:lnSpc>
                <a:spcPct val="107000"/>
              </a:lnSpc>
              <a:spcAft>
                <a:spcPts val="800"/>
              </a:spcAft>
              <a:buFont typeface="+mj-lt"/>
              <a:buAutoNum type="arabicPeriod" startAt="9"/>
            </a:pPr>
            <a:endParaRPr lang="en-IE" sz="2400" dirty="0">
              <a:latin typeface="Arial" panose="020B0604020202020204" pitchFamily="34" charset="0"/>
              <a:ea typeface="Calibri" panose="020F0502020204030204" pitchFamily="34" charset="0"/>
              <a:cs typeface="Arial" panose="020B0604020202020204" pitchFamily="34" charset="0"/>
            </a:endParaRPr>
          </a:p>
          <a:p>
            <a:pPr marL="457200" lvl="0" indent="-457200" algn="just">
              <a:lnSpc>
                <a:spcPct val="107000"/>
              </a:lnSpc>
              <a:spcAft>
                <a:spcPts val="800"/>
              </a:spcAft>
              <a:buFont typeface="+mj-lt"/>
              <a:buAutoNum type="arabicPeriod" startAt="9"/>
            </a:pPr>
            <a:endParaRPr lang="en-IE" sz="2400" dirty="0">
              <a:latin typeface="Arial" panose="020B0604020202020204" pitchFamily="34" charset="0"/>
              <a:ea typeface="Calibri" panose="020F0502020204030204" pitchFamily="34" charset="0"/>
              <a:cs typeface="Arial" panose="020B0604020202020204" pitchFamily="34" charset="0"/>
            </a:endParaRPr>
          </a:p>
          <a:p>
            <a:pPr lvl="0" algn="just">
              <a:lnSpc>
                <a:spcPct val="107000"/>
              </a:lnSpc>
              <a:spcAft>
                <a:spcPts val="800"/>
              </a:spcAft>
            </a:pPr>
            <a:r>
              <a:rPr lang="en-IE" sz="2400" dirty="0">
                <a:solidFill>
                  <a:srgbClr val="0070C0"/>
                </a:solidFill>
                <a:latin typeface="Arial" panose="020B0604020202020204" pitchFamily="34" charset="0"/>
                <a:ea typeface="Calibri" panose="020F0502020204030204" pitchFamily="34" charset="0"/>
                <a:cs typeface="Arial" panose="020B0604020202020204" pitchFamily="34" charset="0"/>
              </a:rPr>
              <a:t>Students have a choice to continue their project, or start a new one in the elective module Enviro Tech Bootcamp Comp 30840. This module is all team project based and involves no exam (see details in module descriptor).</a:t>
            </a:r>
          </a:p>
        </p:txBody>
      </p:sp>
    </p:spTree>
    <p:extLst>
      <p:ext uri="{BB962C8B-B14F-4D97-AF65-F5344CB8AC3E}">
        <p14:creationId xmlns:p14="http://schemas.microsoft.com/office/powerpoint/2010/main" val="75685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book&#10;&#10;Description automatically generated">
            <a:extLst>
              <a:ext uri="{FF2B5EF4-FFF2-40B4-BE49-F238E27FC236}">
                <a16:creationId xmlns:a16="http://schemas.microsoft.com/office/drawing/2014/main" id="{EFC5C245-44C0-448E-906A-D398E44D2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692" y="64547"/>
            <a:ext cx="3488051" cy="4789094"/>
          </a:xfrm>
          <a:prstGeom prst="rect">
            <a:avLst/>
          </a:prstGeom>
        </p:spPr>
      </p:pic>
      <p:pic>
        <p:nvPicPr>
          <p:cNvPr id="6" name="Picture 5" descr="A picture containing looking, sitting, cellphone, phone&#10;&#10;Description automatically generated">
            <a:extLst>
              <a:ext uri="{FF2B5EF4-FFF2-40B4-BE49-F238E27FC236}">
                <a16:creationId xmlns:a16="http://schemas.microsoft.com/office/drawing/2014/main" id="{43A7442B-4E8A-4A0F-BC5F-D2771A6A5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5212" y="2056118"/>
            <a:ext cx="3199106" cy="4158838"/>
          </a:xfrm>
          <a:prstGeom prst="rect">
            <a:avLst/>
          </a:prstGeom>
        </p:spPr>
      </p:pic>
      <p:sp>
        <p:nvSpPr>
          <p:cNvPr id="2" name="Rectangle 1">
            <a:extLst>
              <a:ext uri="{FF2B5EF4-FFF2-40B4-BE49-F238E27FC236}">
                <a16:creationId xmlns:a16="http://schemas.microsoft.com/office/drawing/2014/main" id="{8B21F9B5-660C-4265-80C9-8C3A2696EE6B}"/>
              </a:ext>
            </a:extLst>
          </p:cNvPr>
          <p:cNvSpPr/>
          <p:nvPr/>
        </p:nvSpPr>
        <p:spPr>
          <a:xfrm>
            <a:off x="213360" y="499795"/>
            <a:ext cx="8138159" cy="1631216"/>
          </a:xfrm>
          <a:prstGeom prst="rect">
            <a:avLst/>
          </a:prstGeom>
        </p:spPr>
        <p:txBody>
          <a:bodyPr wrap="square">
            <a:spAutoFit/>
          </a:bodyPr>
          <a:lstStyle/>
          <a:p>
            <a:r>
              <a:rPr lang="en-IE" sz="2400" i="1" dirty="0">
                <a:latin typeface="Arial" panose="020B0604020202020204" pitchFamily="34" charset="0"/>
                <a:cs typeface="Arial" panose="020B0604020202020204" pitchFamily="34" charset="0"/>
              </a:rPr>
              <a:t>To develop a complete mind: Study the science of art; Study the art of science. Learn how to see. Realize that everything connects to everything else</a:t>
            </a:r>
          </a:p>
          <a:p>
            <a:r>
              <a:rPr lang="en-IE" sz="2800" dirty="0"/>
              <a:t>Leonardo Da Vinci</a:t>
            </a:r>
          </a:p>
        </p:txBody>
      </p:sp>
      <p:pic>
        <p:nvPicPr>
          <p:cNvPr id="1026" name="Picture 2" descr="Image result for Mona Lisa">
            <a:extLst>
              <a:ext uri="{FF2B5EF4-FFF2-40B4-BE49-F238E27FC236}">
                <a16:creationId xmlns:a16="http://schemas.microsoft.com/office/drawing/2014/main" id="{FB469009-A871-4836-9620-3325484F1E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226" y="2260863"/>
            <a:ext cx="2727839" cy="41588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EAAE763-F7BE-475A-A553-D0E04F3B218F}"/>
              </a:ext>
            </a:extLst>
          </p:cNvPr>
          <p:cNvPicPr>
            <a:picLocks noChangeAspect="1"/>
          </p:cNvPicPr>
          <p:nvPr/>
        </p:nvPicPr>
        <p:blipFill>
          <a:blip r:embed="rId5"/>
          <a:stretch>
            <a:fillRect/>
          </a:stretch>
        </p:blipFill>
        <p:spPr>
          <a:xfrm>
            <a:off x="7248989" y="3599355"/>
            <a:ext cx="4676775" cy="2638425"/>
          </a:xfrm>
          <a:prstGeom prst="rect">
            <a:avLst/>
          </a:prstGeom>
        </p:spPr>
      </p:pic>
    </p:spTree>
    <p:extLst>
      <p:ext uri="{BB962C8B-B14F-4D97-AF65-F5344CB8AC3E}">
        <p14:creationId xmlns:p14="http://schemas.microsoft.com/office/powerpoint/2010/main" val="171664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itting, dark, monitor, black&#10;&#10;Description automatically generated">
            <a:extLst>
              <a:ext uri="{FF2B5EF4-FFF2-40B4-BE49-F238E27FC236}">
                <a16:creationId xmlns:a16="http://schemas.microsoft.com/office/drawing/2014/main" id="{2999C217-C526-488D-8B0D-7304CA671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59666"/>
          </a:xfrm>
          <a:prstGeom prst="rect">
            <a:avLst/>
          </a:prstGeom>
        </p:spPr>
      </p:pic>
      <p:sp>
        <p:nvSpPr>
          <p:cNvPr id="2" name="TextBox 1">
            <a:extLst>
              <a:ext uri="{FF2B5EF4-FFF2-40B4-BE49-F238E27FC236}">
                <a16:creationId xmlns:a16="http://schemas.microsoft.com/office/drawing/2014/main" id="{F00BD190-976E-4D08-AFAB-A8F365E2A859}"/>
              </a:ext>
            </a:extLst>
          </p:cNvPr>
          <p:cNvSpPr txBox="1"/>
          <p:nvPr/>
        </p:nvSpPr>
        <p:spPr>
          <a:xfrm>
            <a:off x="1414273" y="811160"/>
            <a:ext cx="9936900" cy="1200329"/>
          </a:xfrm>
          <a:prstGeom prst="rect">
            <a:avLst/>
          </a:prstGeom>
          <a:noFill/>
        </p:spPr>
        <p:txBody>
          <a:bodyPr wrap="square" rtlCol="0">
            <a:spAutoFit/>
          </a:bodyPr>
          <a:lstStyle/>
          <a:p>
            <a:r>
              <a:rPr lang="en-IE" sz="3600" dirty="0">
                <a:solidFill>
                  <a:schemeClr val="bg1"/>
                </a:solidFill>
              </a:rPr>
              <a:t>Sustainability: </a:t>
            </a:r>
          </a:p>
          <a:p>
            <a:r>
              <a:rPr lang="en-IE" sz="3600" dirty="0">
                <a:solidFill>
                  <a:schemeClr val="bg1"/>
                </a:solidFill>
              </a:rPr>
              <a:t>We are all connected in time, space and life.</a:t>
            </a:r>
          </a:p>
        </p:txBody>
      </p:sp>
    </p:spTree>
    <p:extLst>
      <p:ext uri="{BB962C8B-B14F-4D97-AF65-F5344CB8AC3E}">
        <p14:creationId xmlns:p14="http://schemas.microsoft.com/office/powerpoint/2010/main" val="171193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488D73-CD5D-478B-81A4-F4994F559B88}"/>
              </a:ext>
            </a:extLst>
          </p:cNvPr>
          <p:cNvSpPr txBox="1"/>
          <p:nvPr/>
        </p:nvSpPr>
        <p:spPr>
          <a:xfrm>
            <a:off x="3799489" y="2105561"/>
            <a:ext cx="6716111" cy="1323439"/>
          </a:xfrm>
          <a:prstGeom prst="rect">
            <a:avLst/>
          </a:prstGeom>
          <a:noFill/>
        </p:spPr>
        <p:txBody>
          <a:bodyPr wrap="square" rtlCol="0">
            <a:spAutoFit/>
          </a:bodyPr>
          <a:lstStyle/>
          <a:p>
            <a:r>
              <a:rPr lang="en-IE" sz="8000" dirty="0">
                <a:solidFill>
                  <a:schemeClr val="accent6">
                    <a:lumMod val="75000"/>
                  </a:schemeClr>
                </a:solidFill>
                <a:latin typeface="Arial" panose="020B0604020202020204" pitchFamily="34" charset="0"/>
                <a:cs typeface="Arial" panose="020B0604020202020204" pitchFamily="34" charset="0"/>
              </a:rPr>
              <a:t>The Hub</a:t>
            </a:r>
          </a:p>
        </p:txBody>
      </p:sp>
    </p:spTree>
    <p:extLst>
      <p:ext uri="{BB962C8B-B14F-4D97-AF65-F5344CB8AC3E}">
        <p14:creationId xmlns:p14="http://schemas.microsoft.com/office/powerpoint/2010/main" val="1137732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62D916-D21E-4AD8-9B27-B45A507B0D6C}"/>
              </a:ext>
            </a:extLst>
          </p:cNvPr>
          <p:cNvGrpSpPr/>
          <p:nvPr/>
        </p:nvGrpSpPr>
        <p:grpSpPr>
          <a:xfrm>
            <a:off x="239457" y="14748"/>
            <a:ext cx="12440051" cy="7235864"/>
            <a:chOff x="239457" y="14748"/>
            <a:chExt cx="12440051" cy="7235864"/>
          </a:xfrm>
        </p:grpSpPr>
        <p:sp>
          <p:nvSpPr>
            <p:cNvPr id="30" name="Oval 29">
              <a:extLst>
                <a:ext uri="{FF2B5EF4-FFF2-40B4-BE49-F238E27FC236}">
                  <a16:creationId xmlns:a16="http://schemas.microsoft.com/office/drawing/2014/main" id="{BD36EBA1-7D89-4899-AA5D-D22727D77180}"/>
                </a:ext>
              </a:extLst>
            </p:cNvPr>
            <p:cNvSpPr/>
            <p:nvPr/>
          </p:nvSpPr>
          <p:spPr>
            <a:xfrm>
              <a:off x="7754660" y="14748"/>
              <a:ext cx="4360594" cy="284857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27" name="Group 26">
              <a:extLst>
                <a:ext uri="{FF2B5EF4-FFF2-40B4-BE49-F238E27FC236}">
                  <a16:creationId xmlns:a16="http://schemas.microsoft.com/office/drawing/2014/main" id="{4E2015E7-1684-44FD-9A5F-3FA1A8525BA0}"/>
                </a:ext>
              </a:extLst>
            </p:cNvPr>
            <p:cNvGrpSpPr/>
            <p:nvPr/>
          </p:nvGrpSpPr>
          <p:grpSpPr>
            <a:xfrm>
              <a:off x="239457" y="3901444"/>
              <a:ext cx="4149210" cy="3349168"/>
              <a:chOff x="1796367" y="445178"/>
              <a:chExt cx="3268073" cy="2392945"/>
            </a:xfrm>
          </p:grpSpPr>
          <p:sp>
            <p:nvSpPr>
              <p:cNvPr id="28" name="Oval 27">
                <a:extLst>
                  <a:ext uri="{FF2B5EF4-FFF2-40B4-BE49-F238E27FC236}">
                    <a16:creationId xmlns:a16="http://schemas.microsoft.com/office/drawing/2014/main" id="{EA0CA824-C132-4C60-8F71-353893F44335}"/>
                  </a:ext>
                </a:extLst>
              </p:cNvPr>
              <p:cNvSpPr/>
              <p:nvPr/>
            </p:nvSpPr>
            <p:spPr>
              <a:xfrm>
                <a:off x="1796367" y="445178"/>
                <a:ext cx="3163529" cy="203527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TextBox 28">
                <a:extLst>
                  <a:ext uri="{FF2B5EF4-FFF2-40B4-BE49-F238E27FC236}">
                    <a16:creationId xmlns:a16="http://schemas.microsoft.com/office/drawing/2014/main" id="{15804892-3673-4A8F-885C-DDDE623D892D}"/>
                  </a:ext>
                </a:extLst>
              </p:cNvPr>
              <p:cNvSpPr txBox="1"/>
              <p:nvPr/>
            </p:nvSpPr>
            <p:spPr>
              <a:xfrm>
                <a:off x="2085266" y="793025"/>
                <a:ext cx="2979174" cy="2045098"/>
              </a:xfrm>
              <a:prstGeom prst="rect">
                <a:avLst/>
              </a:prstGeom>
              <a:noFill/>
            </p:spPr>
            <p:txBody>
              <a:bodyPr wrap="square" rtlCol="0">
                <a:spAutoFit/>
              </a:bodyPr>
              <a:lstStyle/>
              <a:p>
                <a:r>
                  <a:rPr lang="en-IE" sz="2000" b="1" dirty="0"/>
                  <a:t>One Million Tree Project</a:t>
                </a:r>
              </a:p>
              <a:p>
                <a:pPr marL="342900" indent="-342900">
                  <a:buFont typeface="Arial" panose="020B0604020202020204" pitchFamily="34" charset="0"/>
                  <a:buChar char="•"/>
                </a:pPr>
                <a:r>
                  <a:rPr lang="en-IE" sz="2000" dirty="0"/>
                  <a:t>Project background</a:t>
                </a:r>
              </a:p>
              <a:p>
                <a:pPr marL="342900" indent="-342900">
                  <a:buFont typeface="Arial" panose="020B0604020202020204" pitchFamily="34" charset="0"/>
                  <a:buChar char="•"/>
                </a:pPr>
                <a:r>
                  <a:rPr lang="en-IE" sz="2000" dirty="0"/>
                  <a:t>Registration &amp; Members</a:t>
                </a:r>
              </a:p>
              <a:p>
                <a:pPr marL="342900" indent="-342900">
                  <a:buFont typeface="Arial" panose="020B0604020202020204" pitchFamily="34" charset="0"/>
                  <a:buChar char="•"/>
                </a:pPr>
                <a:r>
                  <a:rPr lang="en-IE" sz="2000" dirty="0"/>
                  <a:t>Target update</a:t>
                </a:r>
              </a:p>
              <a:p>
                <a:pPr marL="342900" indent="-342900">
                  <a:buFont typeface="Arial" panose="020B0604020202020204" pitchFamily="34" charset="0"/>
                  <a:buChar char="•"/>
                </a:pPr>
                <a:r>
                  <a:rPr lang="en-IE" sz="2000" dirty="0"/>
                  <a:t>Social impact</a:t>
                </a:r>
              </a:p>
              <a:p>
                <a:pPr marL="342900" indent="-342900">
                  <a:buFont typeface="Arial" panose="020B0604020202020204" pitchFamily="34" charset="0"/>
                  <a:buChar char="•"/>
                </a:pPr>
                <a:r>
                  <a:rPr lang="en-IE" sz="2000" dirty="0"/>
                  <a:t>Environmental/Ecological   </a:t>
                </a:r>
              </a:p>
              <a:p>
                <a:r>
                  <a:rPr lang="en-IE" sz="2000" dirty="0"/>
                  <a:t>         impact</a:t>
                </a:r>
              </a:p>
              <a:p>
                <a:pPr marL="342900" indent="-342900">
                  <a:buFont typeface="Arial" panose="020B0604020202020204" pitchFamily="34" charset="0"/>
                  <a:buChar char="•"/>
                </a:pPr>
                <a:endParaRPr lang="en-IE" sz="2000" dirty="0"/>
              </a:p>
              <a:p>
                <a:pPr marL="342900" indent="-342900">
                  <a:buFont typeface="Arial" panose="020B0604020202020204" pitchFamily="34" charset="0"/>
                  <a:buChar char="•"/>
                </a:pPr>
                <a:endParaRPr lang="en-IE" sz="2000" dirty="0"/>
              </a:p>
            </p:txBody>
          </p:sp>
        </p:grpSp>
        <p:sp>
          <p:nvSpPr>
            <p:cNvPr id="4" name="Oval 3">
              <a:extLst>
                <a:ext uri="{FF2B5EF4-FFF2-40B4-BE49-F238E27FC236}">
                  <a16:creationId xmlns:a16="http://schemas.microsoft.com/office/drawing/2014/main" id="{291FA24F-F6DB-4101-908A-1E8B81CA0E33}"/>
                </a:ext>
              </a:extLst>
            </p:cNvPr>
            <p:cNvSpPr/>
            <p:nvPr/>
          </p:nvSpPr>
          <p:spPr>
            <a:xfrm>
              <a:off x="4790255" y="2452827"/>
              <a:ext cx="1866161" cy="17357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TextBox 4">
              <a:extLst>
                <a:ext uri="{FF2B5EF4-FFF2-40B4-BE49-F238E27FC236}">
                  <a16:creationId xmlns:a16="http://schemas.microsoft.com/office/drawing/2014/main" id="{91AEA622-DF0C-41BB-B14E-A655FC03BCAF}"/>
                </a:ext>
              </a:extLst>
            </p:cNvPr>
            <p:cNvSpPr txBox="1"/>
            <p:nvPr/>
          </p:nvSpPr>
          <p:spPr>
            <a:xfrm>
              <a:off x="4951072" y="2966774"/>
              <a:ext cx="2050027" cy="707886"/>
            </a:xfrm>
            <a:prstGeom prst="rect">
              <a:avLst/>
            </a:prstGeom>
            <a:noFill/>
          </p:spPr>
          <p:txBody>
            <a:bodyPr wrap="square" rtlCol="0">
              <a:spAutoFit/>
            </a:bodyPr>
            <a:lstStyle/>
            <a:p>
              <a:r>
                <a:rPr lang="en-IE" sz="2000" b="1" dirty="0"/>
                <a:t>Sustainability </a:t>
              </a:r>
            </a:p>
            <a:p>
              <a:r>
                <a:rPr lang="en-IE" sz="2000" b="1" dirty="0"/>
                <a:t>Hub Website</a:t>
              </a:r>
            </a:p>
          </p:txBody>
        </p:sp>
        <p:grpSp>
          <p:nvGrpSpPr>
            <p:cNvPr id="8" name="Group 7">
              <a:extLst>
                <a:ext uri="{FF2B5EF4-FFF2-40B4-BE49-F238E27FC236}">
                  <a16:creationId xmlns:a16="http://schemas.microsoft.com/office/drawing/2014/main" id="{DBE9DE5B-3C18-48AB-8C34-03B6CB071B56}"/>
                </a:ext>
              </a:extLst>
            </p:cNvPr>
            <p:cNvGrpSpPr/>
            <p:nvPr/>
          </p:nvGrpSpPr>
          <p:grpSpPr>
            <a:xfrm>
              <a:off x="1673933" y="486690"/>
              <a:ext cx="3163529" cy="2035277"/>
              <a:chOff x="2721066" y="327246"/>
              <a:chExt cx="3163529" cy="2035277"/>
            </a:xfrm>
          </p:grpSpPr>
          <p:sp>
            <p:nvSpPr>
              <p:cNvPr id="6" name="Oval 5">
                <a:extLst>
                  <a:ext uri="{FF2B5EF4-FFF2-40B4-BE49-F238E27FC236}">
                    <a16:creationId xmlns:a16="http://schemas.microsoft.com/office/drawing/2014/main" id="{DBD70BC4-EEDE-4A2A-8AF3-8015E29F75C3}"/>
                  </a:ext>
                </a:extLst>
              </p:cNvPr>
              <p:cNvSpPr/>
              <p:nvPr/>
            </p:nvSpPr>
            <p:spPr>
              <a:xfrm>
                <a:off x="2721066" y="327246"/>
                <a:ext cx="3163529" cy="203527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TextBox 6">
                <a:extLst>
                  <a:ext uri="{FF2B5EF4-FFF2-40B4-BE49-F238E27FC236}">
                    <a16:creationId xmlns:a16="http://schemas.microsoft.com/office/drawing/2014/main" id="{8015ABF9-2A00-4829-BBE1-387BBDF35129}"/>
                  </a:ext>
                </a:extLst>
              </p:cNvPr>
              <p:cNvSpPr txBox="1"/>
              <p:nvPr/>
            </p:nvSpPr>
            <p:spPr>
              <a:xfrm>
                <a:off x="2905421" y="645598"/>
                <a:ext cx="2979174" cy="1631216"/>
              </a:xfrm>
              <a:prstGeom prst="rect">
                <a:avLst/>
              </a:prstGeom>
              <a:noFill/>
            </p:spPr>
            <p:txBody>
              <a:bodyPr wrap="square" rtlCol="0">
                <a:spAutoFit/>
              </a:bodyPr>
              <a:lstStyle/>
              <a:p>
                <a:r>
                  <a:rPr lang="en-IE" sz="2000" b="1" dirty="0"/>
                  <a:t>Weekly/Monthly Events</a:t>
                </a:r>
              </a:p>
              <a:p>
                <a:pPr marL="800100" lvl="1" indent="-342900">
                  <a:buFont typeface="Arial" panose="020B0604020202020204" pitchFamily="34" charset="0"/>
                  <a:buChar char="•"/>
                </a:pPr>
                <a:r>
                  <a:rPr lang="en-IE" sz="2000" dirty="0"/>
                  <a:t>Local news</a:t>
                </a:r>
              </a:p>
              <a:p>
                <a:pPr marL="800100" lvl="1" indent="-342900">
                  <a:buFont typeface="Arial" panose="020B0604020202020204" pitchFamily="34" charset="0"/>
                  <a:buChar char="•"/>
                </a:pPr>
                <a:r>
                  <a:rPr lang="en-IE" sz="2000" dirty="0"/>
                  <a:t>National</a:t>
                </a:r>
              </a:p>
              <a:p>
                <a:pPr marL="800100" lvl="1" indent="-342900">
                  <a:buFont typeface="Arial" panose="020B0604020202020204" pitchFamily="34" charset="0"/>
                  <a:buChar char="•"/>
                </a:pPr>
                <a:r>
                  <a:rPr lang="en-IE" sz="2000" dirty="0"/>
                  <a:t>International</a:t>
                </a:r>
              </a:p>
              <a:p>
                <a:endParaRPr lang="en-IE" sz="2000" dirty="0"/>
              </a:p>
            </p:txBody>
          </p:sp>
        </p:grpSp>
        <p:grpSp>
          <p:nvGrpSpPr>
            <p:cNvPr id="9" name="Group 8">
              <a:extLst>
                <a:ext uri="{FF2B5EF4-FFF2-40B4-BE49-F238E27FC236}">
                  <a16:creationId xmlns:a16="http://schemas.microsoft.com/office/drawing/2014/main" id="{F623AD0B-0191-4C9E-97B5-856F01D17E62}"/>
                </a:ext>
              </a:extLst>
            </p:cNvPr>
            <p:cNvGrpSpPr/>
            <p:nvPr/>
          </p:nvGrpSpPr>
          <p:grpSpPr>
            <a:xfrm>
              <a:off x="1629693" y="2377562"/>
              <a:ext cx="3163529" cy="2035277"/>
              <a:chOff x="1703439" y="666458"/>
              <a:chExt cx="3163529" cy="2035277"/>
            </a:xfrm>
          </p:grpSpPr>
          <p:sp>
            <p:nvSpPr>
              <p:cNvPr id="10" name="Oval 9">
                <a:extLst>
                  <a:ext uri="{FF2B5EF4-FFF2-40B4-BE49-F238E27FC236}">
                    <a16:creationId xmlns:a16="http://schemas.microsoft.com/office/drawing/2014/main" id="{4D796695-E0FA-4423-879E-DD21B32DC31E}"/>
                  </a:ext>
                </a:extLst>
              </p:cNvPr>
              <p:cNvSpPr/>
              <p:nvPr/>
            </p:nvSpPr>
            <p:spPr>
              <a:xfrm>
                <a:off x="1703439" y="666458"/>
                <a:ext cx="3163529" cy="203527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TextBox 10">
                <a:extLst>
                  <a:ext uri="{FF2B5EF4-FFF2-40B4-BE49-F238E27FC236}">
                    <a16:creationId xmlns:a16="http://schemas.microsoft.com/office/drawing/2014/main" id="{399B6DF1-6EC3-454B-A4C7-69481D4BACD6}"/>
                  </a:ext>
                </a:extLst>
              </p:cNvPr>
              <p:cNvSpPr txBox="1"/>
              <p:nvPr/>
            </p:nvSpPr>
            <p:spPr>
              <a:xfrm>
                <a:off x="1887794" y="1014306"/>
                <a:ext cx="2979174" cy="1631216"/>
              </a:xfrm>
              <a:prstGeom prst="rect">
                <a:avLst/>
              </a:prstGeom>
              <a:noFill/>
            </p:spPr>
            <p:txBody>
              <a:bodyPr wrap="square" rtlCol="0">
                <a:spAutoFit/>
              </a:bodyPr>
              <a:lstStyle/>
              <a:p>
                <a:r>
                  <a:rPr lang="en-IE" sz="2000" b="1" dirty="0"/>
                  <a:t>Sustainability App store </a:t>
                </a:r>
              </a:p>
              <a:p>
                <a:pPr marL="800100" lvl="1" indent="-342900">
                  <a:buFont typeface="Arial" panose="020B0604020202020204" pitchFamily="34" charset="0"/>
                  <a:buChar char="•"/>
                </a:pPr>
                <a:r>
                  <a:rPr lang="en-IE" sz="2000" dirty="0"/>
                  <a:t>Download/Upload</a:t>
                </a:r>
              </a:p>
              <a:p>
                <a:pPr marL="800100" lvl="1" indent="-342900">
                  <a:buFont typeface="Arial" panose="020B0604020202020204" pitchFamily="34" charset="0"/>
                  <a:buChar char="•"/>
                </a:pPr>
                <a:r>
                  <a:rPr lang="en-IE" sz="2000" dirty="0"/>
                  <a:t>App Description</a:t>
                </a:r>
              </a:p>
              <a:p>
                <a:pPr marL="800100" lvl="1" indent="-342900">
                  <a:buFont typeface="Arial" panose="020B0604020202020204" pitchFamily="34" charset="0"/>
                  <a:buChar char="•"/>
                </a:pPr>
                <a:r>
                  <a:rPr lang="en-IE" sz="2000" dirty="0"/>
                  <a:t>User registration</a:t>
                </a:r>
              </a:p>
              <a:p>
                <a:endParaRPr lang="en-IE" sz="2000" dirty="0"/>
              </a:p>
            </p:txBody>
          </p:sp>
        </p:grpSp>
        <p:grpSp>
          <p:nvGrpSpPr>
            <p:cNvPr id="12" name="Group 11">
              <a:extLst>
                <a:ext uri="{FF2B5EF4-FFF2-40B4-BE49-F238E27FC236}">
                  <a16:creationId xmlns:a16="http://schemas.microsoft.com/office/drawing/2014/main" id="{CC59A487-06DD-4979-B015-33C9B499F66B}"/>
                </a:ext>
              </a:extLst>
            </p:cNvPr>
            <p:cNvGrpSpPr/>
            <p:nvPr/>
          </p:nvGrpSpPr>
          <p:grpSpPr>
            <a:xfrm>
              <a:off x="4528247" y="381784"/>
              <a:ext cx="3163529" cy="2286840"/>
              <a:chOff x="1703439" y="666458"/>
              <a:chExt cx="3163529" cy="2286840"/>
            </a:xfrm>
          </p:grpSpPr>
          <p:sp>
            <p:nvSpPr>
              <p:cNvPr id="13" name="Oval 12">
                <a:extLst>
                  <a:ext uri="{FF2B5EF4-FFF2-40B4-BE49-F238E27FC236}">
                    <a16:creationId xmlns:a16="http://schemas.microsoft.com/office/drawing/2014/main" id="{EA8E769B-0844-4082-B14E-80B6EA9BB59A}"/>
                  </a:ext>
                </a:extLst>
              </p:cNvPr>
              <p:cNvSpPr/>
              <p:nvPr/>
            </p:nvSpPr>
            <p:spPr>
              <a:xfrm>
                <a:off x="1703439" y="666458"/>
                <a:ext cx="3163529" cy="203527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TextBox 13">
                <a:extLst>
                  <a:ext uri="{FF2B5EF4-FFF2-40B4-BE49-F238E27FC236}">
                    <a16:creationId xmlns:a16="http://schemas.microsoft.com/office/drawing/2014/main" id="{CE794501-7D94-47F0-86C1-839AACE3EAE3}"/>
                  </a:ext>
                </a:extLst>
              </p:cNvPr>
              <p:cNvSpPr txBox="1"/>
              <p:nvPr/>
            </p:nvSpPr>
            <p:spPr>
              <a:xfrm>
                <a:off x="1887794" y="1014306"/>
                <a:ext cx="2979174" cy="1938992"/>
              </a:xfrm>
              <a:prstGeom prst="rect">
                <a:avLst/>
              </a:prstGeom>
              <a:noFill/>
            </p:spPr>
            <p:txBody>
              <a:bodyPr wrap="square" rtlCol="0">
                <a:spAutoFit/>
              </a:bodyPr>
              <a:lstStyle/>
              <a:p>
                <a:r>
                  <a:rPr lang="en-IE" sz="2000" b="1" dirty="0"/>
                  <a:t>Sustainability Education</a:t>
                </a:r>
              </a:p>
              <a:p>
                <a:r>
                  <a:rPr lang="en-IE" sz="2000" b="1" dirty="0"/>
                  <a:t>Materials (Categorised)</a:t>
                </a:r>
              </a:p>
              <a:p>
                <a:pPr marL="800100" lvl="1" indent="-342900">
                  <a:buFont typeface="Arial" panose="020B0604020202020204" pitchFamily="34" charset="0"/>
                  <a:buChar char="•"/>
                </a:pPr>
                <a:r>
                  <a:rPr lang="en-IE" sz="2000" dirty="0"/>
                  <a:t>Videos/Interviews</a:t>
                </a:r>
              </a:p>
              <a:p>
                <a:pPr marL="800100" lvl="1" indent="-342900">
                  <a:buFont typeface="Arial" panose="020B0604020202020204" pitchFamily="34" charset="0"/>
                  <a:buChar char="•"/>
                </a:pPr>
                <a:r>
                  <a:rPr lang="en-IE" sz="2000" dirty="0"/>
                  <a:t>Links</a:t>
                </a:r>
              </a:p>
              <a:p>
                <a:pPr marL="800100" lvl="1" indent="-342900">
                  <a:buFont typeface="Arial" panose="020B0604020202020204" pitchFamily="34" charset="0"/>
                  <a:buChar char="•"/>
                </a:pPr>
                <a:r>
                  <a:rPr lang="en-IE" sz="2000" dirty="0"/>
                  <a:t>Games</a:t>
                </a:r>
              </a:p>
              <a:p>
                <a:endParaRPr lang="en-IE" sz="2000" dirty="0"/>
              </a:p>
            </p:txBody>
          </p:sp>
        </p:grpSp>
        <p:grpSp>
          <p:nvGrpSpPr>
            <p:cNvPr id="18" name="Group 17">
              <a:extLst>
                <a:ext uri="{FF2B5EF4-FFF2-40B4-BE49-F238E27FC236}">
                  <a16:creationId xmlns:a16="http://schemas.microsoft.com/office/drawing/2014/main" id="{F13A9037-1CE5-48CA-96BE-C3DEB91A8D54}"/>
                </a:ext>
              </a:extLst>
            </p:cNvPr>
            <p:cNvGrpSpPr/>
            <p:nvPr/>
          </p:nvGrpSpPr>
          <p:grpSpPr>
            <a:xfrm>
              <a:off x="6779370" y="1335689"/>
              <a:ext cx="4771630" cy="2848576"/>
              <a:chOff x="1668591" y="666458"/>
              <a:chExt cx="3758314" cy="2035277"/>
            </a:xfrm>
          </p:grpSpPr>
          <p:sp>
            <p:nvSpPr>
              <p:cNvPr id="19" name="Oval 18">
                <a:extLst>
                  <a:ext uri="{FF2B5EF4-FFF2-40B4-BE49-F238E27FC236}">
                    <a16:creationId xmlns:a16="http://schemas.microsoft.com/office/drawing/2014/main" id="{AB174566-2F4E-4811-907F-1D0646F3DF75}"/>
                  </a:ext>
                </a:extLst>
              </p:cNvPr>
              <p:cNvSpPr/>
              <p:nvPr/>
            </p:nvSpPr>
            <p:spPr>
              <a:xfrm>
                <a:off x="1668591" y="666458"/>
                <a:ext cx="3604936" cy="203527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TextBox 19">
                <a:extLst>
                  <a:ext uri="{FF2B5EF4-FFF2-40B4-BE49-F238E27FC236}">
                    <a16:creationId xmlns:a16="http://schemas.microsoft.com/office/drawing/2014/main" id="{25AD54FE-A412-460C-A14A-0D43F5001462}"/>
                  </a:ext>
                </a:extLst>
              </p:cNvPr>
              <p:cNvSpPr txBox="1"/>
              <p:nvPr/>
            </p:nvSpPr>
            <p:spPr>
              <a:xfrm>
                <a:off x="1992338" y="1014306"/>
                <a:ext cx="3434567" cy="1385389"/>
              </a:xfrm>
              <a:prstGeom prst="rect">
                <a:avLst/>
              </a:prstGeom>
              <a:noFill/>
            </p:spPr>
            <p:txBody>
              <a:bodyPr wrap="square" rtlCol="0">
                <a:spAutoFit/>
              </a:bodyPr>
              <a:lstStyle/>
              <a:p>
                <a:r>
                  <a:rPr lang="en-IE" sz="2000" b="1" dirty="0"/>
                  <a:t>Sustainable/Social Global Action</a:t>
                </a:r>
              </a:p>
              <a:p>
                <a:pPr marL="342900" indent="-342900">
                  <a:buFont typeface="Arial" panose="020B0604020202020204" pitchFamily="34" charset="0"/>
                  <a:buChar char="•"/>
                </a:pPr>
                <a:r>
                  <a:rPr lang="en-IE" sz="2000" dirty="0"/>
                  <a:t>Link to Global partners with local sustainability/social issues</a:t>
                </a:r>
              </a:p>
              <a:p>
                <a:pPr marL="800100" lvl="1" indent="-342900">
                  <a:buFont typeface="Arial" panose="020B0604020202020204" pitchFamily="34" charset="0"/>
                  <a:buChar char="•"/>
                </a:pPr>
                <a:r>
                  <a:rPr lang="en-IE" sz="2000" dirty="0"/>
                  <a:t>Monthly updates</a:t>
                </a:r>
              </a:p>
              <a:p>
                <a:pPr marL="800100" lvl="1" indent="-342900">
                  <a:buFont typeface="Arial" panose="020B0604020202020204" pitchFamily="34" charset="0"/>
                  <a:buChar char="•"/>
                </a:pPr>
                <a:r>
                  <a:rPr lang="en-IE" sz="2000" dirty="0"/>
                  <a:t>Videos/Interviews</a:t>
                </a:r>
              </a:p>
              <a:p>
                <a:pPr marL="342900" indent="-342900">
                  <a:buFont typeface="Arial" panose="020B0604020202020204" pitchFamily="34" charset="0"/>
                  <a:buChar char="•"/>
                </a:pPr>
                <a:r>
                  <a:rPr lang="en-IE" sz="2000" dirty="0"/>
                  <a:t>Registration for new members</a:t>
                </a:r>
              </a:p>
            </p:txBody>
          </p:sp>
        </p:grpSp>
        <p:grpSp>
          <p:nvGrpSpPr>
            <p:cNvPr id="21" name="Group 20">
              <a:extLst>
                <a:ext uri="{FF2B5EF4-FFF2-40B4-BE49-F238E27FC236}">
                  <a16:creationId xmlns:a16="http://schemas.microsoft.com/office/drawing/2014/main" id="{9B72C296-00BA-45D1-B6F6-ECD23399547C}"/>
                </a:ext>
              </a:extLst>
            </p:cNvPr>
            <p:cNvGrpSpPr/>
            <p:nvPr/>
          </p:nvGrpSpPr>
          <p:grpSpPr>
            <a:xfrm>
              <a:off x="7411567" y="3761162"/>
              <a:ext cx="4136439" cy="2848576"/>
              <a:chOff x="1703439" y="666458"/>
              <a:chExt cx="3258015" cy="2035277"/>
            </a:xfrm>
          </p:grpSpPr>
          <p:sp>
            <p:nvSpPr>
              <p:cNvPr id="22" name="Oval 21">
                <a:extLst>
                  <a:ext uri="{FF2B5EF4-FFF2-40B4-BE49-F238E27FC236}">
                    <a16:creationId xmlns:a16="http://schemas.microsoft.com/office/drawing/2014/main" id="{A8B1091E-6112-4B3B-B948-97CE2F2C9E41}"/>
                  </a:ext>
                </a:extLst>
              </p:cNvPr>
              <p:cNvSpPr/>
              <p:nvPr/>
            </p:nvSpPr>
            <p:spPr>
              <a:xfrm>
                <a:off x="1703439" y="666458"/>
                <a:ext cx="3163529" cy="203527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TextBox 22">
                <a:extLst>
                  <a:ext uri="{FF2B5EF4-FFF2-40B4-BE49-F238E27FC236}">
                    <a16:creationId xmlns:a16="http://schemas.microsoft.com/office/drawing/2014/main" id="{5BC1F835-6261-4B62-977A-93D06E18D957}"/>
                  </a:ext>
                </a:extLst>
              </p:cNvPr>
              <p:cNvSpPr txBox="1"/>
              <p:nvPr/>
            </p:nvSpPr>
            <p:spPr>
              <a:xfrm>
                <a:off x="1982280" y="968064"/>
                <a:ext cx="2979174" cy="1385389"/>
              </a:xfrm>
              <a:prstGeom prst="rect">
                <a:avLst/>
              </a:prstGeom>
              <a:noFill/>
            </p:spPr>
            <p:txBody>
              <a:bodyPr wrap="square" rtlCol="0">
                <a:spAutoFit/>
              </a:bodyPr>
              <a:lstStyle/>
              <a:p>
                <a:r>
                  <a:rPr lang="en-IE" sz="2000" b="1" dirty="0"/>
                  <a:t>Sustainable Action Success</a:t>
                </a:r>
              </a:p>
              <a:p>
                <a:pPr marL="342900" indent="-342900">
                  <a:buFont typeface="Arial" panose="020B0604020202020204" pitchFamily="34" charset="0"/>
                  <a:buChar char="•"/>
                </a:pPr>
                <a:r>
                  <a:rPr lang="en-IE" sz="2000" dirty="0"/>
                  <a:t>Successful sustainable/Social projects around the world.</a:t>
                </a:r>
              </a:p>
              <a:p>
                <a:pPr marL="342900" indent="-342900">
                  <a:buFont typeface="Arial" panose="020B0604020202020204" pitchFamily="34" charset="0"/>
                  <a:buChar char="•"/>
                </a:pPr>
                <a:r>
                  <a:rPr lang="en-IE" sz="2000" dirty="0"/>
                  <a:t>Aspects/metrics of success</a:t>
                </a:r>
              </a:p>
              <a:p>
                <a:pPr marL="342900" indent="-342900">
                  <a:buFont typeface="Arial" panose="020B0604020202020204" pitchFamily="34" charset="0"/>
                  <a:buChar char="•"/>
                </a:pPr>
                <a:r>
                  <a:rPr lang="en-IE" sz="2000" dirty="0"/>
                  <a:t>Videos/Interviews</a:t>
                </a:r>
              </a:p>
              <a:p>
                <a:pPr marL="342900" indent="-342900">
                  <a:buFont typeface="Arial" panose="020B0604020202020204" pitchFamily="34" charset="0"/>
                  <a:buChar char="•"/>
                </a:pPr>
                <a:r>
                  <a:rPr lang="en-IE" sz="2000" dirty="0"/>
                  <a:t>Articles</a:t>
                </a:r>
              </a:p>
            </p:txBody>
          </p:sp>
        </p:grpSp>
        <p:grpSp>
          <p:nvGrpSpPr>
            <p:cNvPr id="24" name="Group 23">
              <a:extLst>
                <a:ext uri="{FF2B5EF4-FFF2-40B4-BE49-F238E27FC236}">
                  <a16:creationId xmlns:a16="http://schemas.microsoft.com/office/drawing/2014/main" id="{0494DB82-9A14-48D1-9234-608B59E21C7B}"/>
                </a:ext>
              </a:extLst>
            </p:cNvPr>
            <p:cNvGrpSpPr/>
            <p:nvPr/>
          </p:nvGrpSpPr>
          <p:grpSpPr>
            <a:xfrm>
              <a:off x="3693488" y="3788052"/>
              <a:ext cx="4149210" cy="2848576"/>
              <a:chOff x="1796367" y="445178"/>
              <a:chExt cx="3268073" cy="2035277"/>
            </a:xfrm>
          </p:grpSpPr>
          <p:sp>
            <p:nvSpPr>
              <p:cNvPr id="25" name="Oval 24">
                <a:extLst>
                  <a:ext uri="{FF2B5EF4-FFF2-40B4-BE49-F238E27FC236}">
                    <a16:creationId xmlns:a16="http://schemas.microsoft.com/office/drawing/2014/main" id="{EB6FEE0E-3D72-495C-858B-444A1428864D}"/>
                  </a:ext>
                </a:extLst>
              </p:cNvPr>
              <p:cNvSpPr/>
              <p:nvPr/>
            </p:nvSpPr>
            <p:spPr>
              <a:xfrm>
                <a:off x="1796367" y="445178"/>
                <a:ext cx="3163529" cy="203527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TextBox 25">
                <a:extLst>
                  <a:ext uri="{FF2B5EF4-FFF2-40B4-BE49-F238E27FC236}">
                    <a16:creationId xmlns:a16="http://schemas.microsoft.com/office/drawing/2014/main" id="{8E136446-9E4A-45C0-A63C-FDE2798A8FD9}"/>
                  </a:ext>
                </a:extLst>
              </p:cNvPr>
              <p:cNvSpPr txBox="1"/>
              <p:nvPr/>
            </p:nvSpPr>
            <p:spPr>
              <a:xfrm>
                <a:off x="2085266" y="793025"/>
                <a:ext cx="2979174" cy="1605292"/>
              </a:xfrm>
              <a:prstGeom prst="rect">
                <a:avLst/>
              </a:prstGeom>
              <a:noFill/>
            </p:spPr>
            <p:txBody>
              <a:bodyPr wrap="square" rtlCol="0">
                <a:spAutoFit/>
              </a:bodyPr>
              <a:lstStyle/>
              <a:p>
                <a:r>
                  <a:rPr lang="en-IE" sz="2000" b="1" dirty="0"/>
                  <a:t>Sustainable @ Universities &amp; Colleges</a:t>
                </a:r>
              </a:p>
              <a:p>
                <a:pPr marL="342900" indent="-342900">
                  <a:buFont typeface="Arial" panose="020B0604020202020204" pitchFamily="34" charset="0"/>
                  <a:buChar char="•"/>
                </a:pPr>
                <a:r>
                  <a:rPr lang="en-IE" sz="2000" dirty="0"/>
                  <a:t>Student Projects on campus</a:t>
                </a:r>
              </a:p>
              <a:p>
                <a:pPr marL="342900" indent="-342900">
                  <a:buFont typeface="Arial" panose="020B0604020202020204" pitchFamily="34" charset="0"/>
                  <a:buChar char="•"/>
                </a:pPr>
                <a:r>
                  <a:rPr lang="en-IE" sz="2000" dirty="0"/>
                  <a:t>Research (UCD + others)</a:t>
                </a:r>
              </a:p>
              <a:p>
                <a:pPr marL="342900" indent="-342900">
                  <a:buFont typeface="Arial" panose="020B0604020202020204" pitchFamily="34" charset="0"/>
                  <a:buChar char="•"/>
                </a:pPr>
                <a:r>
                  <a:rPr lang="en-IE" sz="2000" dirty="0"/>
                  <a:t>Seminars/Lectures</a:t>
                </a:r>
              </a:p>
              <a:p>
                <a:pPr marL="800100" lvl="1" indent="-342900">
                  <a:buFont typeface="Arial" panose="020B0604020202020204" pitchFamily="34" charset="0"/>
                  <a:buChar char="•"/>
                </a:pPr>
                <a:r>
                  <a:rPr lang="en-IE" sz="2000" dirty="0"/>
                  <a:t>Events</a:t>
                </a:r>
              </a:p>
              <a:p>
                <a:pPr marL="342900" indent="-342900">
                  <a:buFont typeface="Arial" panose="020B0604020202020204" pitchFamily="34" charset="0"/>
                  <a:buChar char="•"/>
                </a:pPr>
                <a:endParaRPr lang="en-IE" sz="2000" dirty="0"/>
              </a:p>
            </p:txBody>
          </p:sp>
        </p:grpSp>
        <p:sp>
          <p:nvSpPr>
            <p:cNvPr id="31" name="TextBox 30">
              <a:extLst>
                <a:ext uri="{FF2B5EF4-FFF2-40B4-BE49-F238E27FC236}">
                  <a16:creationId xmlns:a16="http://schemas.microsoft.com/office/drawing/2014/main" id="{59C3957B-4D94-499A-8B79-AA60CF4B5DA4}"/>
                </a:ext>
              </a:extLst>
            </p:cNvPr>
            <p:cNvSpPr txBox="1"/>
            <p:nvPr/>
          </p:nvSpPr>
          <p:spPr>
            <a:xfrm>
              <a:off x="8897090" y="154529"/>
              <a:ext cx="3782418" cy="2246769"/>
            </a:xfrm>
            <a:prstGeom prst="rect">
              <a:avLst/>
            </a:prstGeom>
            <a:noFill/>
          </p:spPr>
          <p:txBody>
            <a:bodyPr wrap="square" rtlCol="0">
              <a:spAutoFit/>
            </a:bodyPr>
            <a:lstStyle/>
            <a:p>
              <a:r>
                <a:rPr lang="en-IE" sz="2000" b="1" dirty="0"/>
                <a:t>Advertising/Crowd Funding</a:t>
              </a:r>
            </a:p>
            <a:p>
              <a:pPr marL="342900" indent="-342900">
                <a:buFont typeface="Arial" panose="020B0604020202020204" pitchFamily="34" charset="0"/>
                <a:buChar char="•"/>
              </a:pPr>
              <a:r>
                <a:rPr lang="en-IE" sz="2000" dirty="0"/>
                <a:t>Companies etc</a:t>
              </a:r>
            </a:p>
            <a:p>
              <a:pPr marL="342900" indent="-342900">
                <a:buFont typeface="Arial" panose="020B0604020202020204" pitchFamily="34" charset="0"/>
                <a:buChar char="•"/>
              </a:pPr>
              <a:r>
                <a:rPr lang="en-IE" sz="2000" dirty="0"/>
                <a:t>Events</a:t>
              </a:r>
            </a:p>
            <a:p>
              <a:pPr marL="342900" indent="-342900">
                <a:buFont typeface="Arial" panose="020B0604020202020204" pitchFamily="34" charset="0"/>
                <a:buChar char="•"/>
              </a:pPr>
              <a:r>
                <a:rPr lang="en-IE" sz="2000" dirty="0"/>
                <a:t>Products/Services</a:t>
              </a:r>
            </a:p>
            <a:p>
              <a:r>
                <a:rPr lang="en-IE" sz="2000" dirty="0"/>
                <a:t>                              (Sustainable)</a:t>
              </a:r>
            </a:p>
            <a:p>
              <a:pPr marL="342900" indent="-342900">
                <a:buFont typeface="Arial" panose="020B0604020202020204" pitchFamily="34" charset="0"/>
                <a:buChar char="•"/>
              </a:pPr>
              <a:endParaRPr lang="en-IE" sz="2000" dirty="0"/>
            </a:p>
            <a:p>
              <a:pPr marL="342900" indent="-342900">
                <a:buFont typeface="Arial" panose="020B0604020202020204" pitchFamily="34" charset="0"/>
                <a:buChar char="•"/>
              </a:pPr>
              <a:endParaRPr lang="en-IE" sz="2000" dirty="0"/>
            </a:p>
          </p:txBody>
        </p:sp>
      </p:grpSp>
      <p:sp>
        <p:nvSpPr>
          <p:cNvPr id="3" name="TextBox 2">
            <a:extLst>
              <a:ext uri="{FF2B5EF4-FFF2-40B4-BE49-F238E27FC236}">
                <a16:creationId xmlns:a16="http://schemas.microsoft.com/office/drawing/2014/main" id="{B369F78E-FC63-4536-9978-F4F431280F26}"/>
              </a:ext>
            </a:extLst>
          </p:cNvPr>
          <p:cNvSpPr txBox="1"/>
          <p:nvPr/>
        </p:nvSpPr>
        <p:spPr>
          <a:xfrm>
            <a:off x="2905423" y="428052"/>
            <a:ext cx="442452" cy="584775"/>
          </a:xfrm>
          <a:prstGeom prst="rect">
            <a:avLst/>
          </a:prstGeom>
          <a:noFill/>
        </p:spPr>
        <p:txBody>
          <a:bodyPr wrap="square" rtlCol="0">
            <a:spAutoFit/>
          </a:bodyPr>
          <a:lstStyle/>
          <a:p>
            <a:r>
              <a:rPr lang="en-IE" sz="3200" b="1" dirty="0"/>
              <a:t>1</a:t>
            </a:r>
          </a:p>
        </p:txBody>
      </p:sp>
      <p:sp>
        <p:nvSpPr>
          <p:cNvPr id="32" name="TextBox 31">
            <a:extLst>
              <a:ext uri="{FF2B5EF4-FFF2-40B4-BE49-F238E27FC236}">
                <a16:creationId xmlns:a16="http://schemas.microsoft.com/office/drawing/2014/main" id="{8401FA07-A2D3-4360-8BC5-6C3CC90FCE05}"/>
              </a:ext>
            </a:extLst>
          </p:cNvPr>
          <p:cNvSpPr txBox="1"/>
          <p:nvPr/>
        </p:nvSpPr>
        <p:spPr>
          <a:xfrm>
            <a:off x="5918657" y="324998"/>
            <a:ext cx="442452" cy="584775"/>
          </a:xfrm>
          <a:prstGeom prst="rect">
            <a:avLst/>
          </a:prstGeom>
          <a:noFill/>
        </p:spPr>
        <p:txBody>
          <a:bodyPr wrap="square" rtlCol="0">
            <a:spAutoFit/>
          </a:bodyPr>
          <a:lstStyle/>
          <a:p>
            <a:r>
              <a:rPr lang="en-IE" sz="3200" b="1" dirty="0"/>
              <a:t>2</a:t>
            </a:r>
          </a:p>
        </p:txBody>
      </p:sp>
      <p:sp>
        <p:nvSpPr>
          <p:cNvPr id="33" name="TextBox 32">
            <a:extLst>
              <a:ext uri="{FF2B5EF4-FFF2-40B4-BE49-F238E27FC236}">
                <a16:creationId xmlns:a16="http://schemas.microsoft.com/office/drawing/2014/main" id="{E97F7811-0A03-4219-A43B-5CE4265B4C2E}"/>
              </a:ext>
            </a:extLst>
          </p:cNvPr>
          <p:cNvSpPr txBox="1"/>
          <p:nvPr/>
        </p:nvSpPr>
        <p:spPr>
          <a:xfrm>
            <a:off x="8934674" y="1423151"/>
            <a:ext cx="442452" cy="584775"/>
          </a:xfrm>
          <a:prstGeom prst="rect">
            <a:avLst/>
          </a:prstGeom>
          <a:noFill/>
        </p:spPr>
        <p:txBody>
          <a:bodyPr wrap="square" rtlCol="0">
            <a:spAutoFit/>
          </a:bodyPr>
          <a:lstStyle/>
          <a:p>
            <a:r>
              <a:rPr lang="en-IE" sz="3200" b="1" dirty="0"/>
              <a:t>3</a:t>
            </a:r>
          </a:p>
        </p:txBody>
      </p:sp>
      <p:sp>
        <p:nvSpPr>
          <p:cNvPr id="34" name="TextBox 33">
            <a:extLst>
              <a:ext uri="{FF2B5EF4-FFF2-40B4-BE49-F238E27FC236}">
                <a16:creationId xmlns:a16="http://schemas.microsoft.com/office/drawing/2014/main" id="{17B5F0D0-0E6E-4037-8BC6-1A4817B834EA}"/>
              </a:ext>
            </a:extLst>
          </p:cNvPr>
          <p:cNvSpPr txBox="1"/>
          <p:nvPr/>
        </p:nvSpPr>
        <p:spPr>
          <a:xfrm>
            <a:off x="9269211" y="3734265"/>
            <a:ext cx="442452" cy="584775"/>
          </a:xfrm>
          <a:prstGeom prst="rect">
            <a:avLst/>
          </a:prstGeom>
          <a:noFill/>
        </p:spPr>
        <p:txBody>
          <a:bodyPr wrap="square" rtlCol="0">
            <a:spAutoFit/>
          </a:bodyPr>
          <a:lstStyle/>
          <a:p>
            <a:r>
              <a:rPr lang="en-IE" sz="3200" b="1" dirty="0"/>
              <a:t>4</a:t>
            </a:r>
          </a:p>
        </p:txBody>
      </p:sp>
      <p:sp>
        <p:nvSpPr>
          <p:cNvPr id="35" name="TextBox 34">
            <a:extLst>
              <a:ext uri="{FF2B5EF4-FFF2-40B4-BE49-F238E27FC236}">
                <a16:creationId xmlns:a16="http://schemas.microsoft.com/office/drawing/2014/main" id="{8617DE79-B22A-4C1A-AA46-4E0AF0797DD6}"/>
              </a:ext>
            </a:extLst>
          </p:cNvPr>
          <p:cNvSpPr txBox="1"/>
          <p:nvPr/>
        </p:nvSpPr>
        <p:spPr>
          <a:xfrm>
            <a:off x="5518742" y="3774368"/>
            <a:ext cx="442452" cy="584775"/>
          </a:xfrm>
          <a:prstGeom prst="rect">
            <a:avLst/>
          </a:prstGeom>
          <a:noFill/>
        </p:spPr>
        <p:txBody>
          <a:bodyPr wrap="square" rtlCol="0">
            <a:spAutoFit/>
          </a:bodyPr>
          <a:lstStyle/>
          <a:p>
            <a:r>
              <a:rPr lang="en-IE" sz="3200" b="1" dirty="0"/>
              <a:t>5</a:t>
            </a:r>
          </a:p>
        </p:txBody>
      </p:sp>
      <p:sp>
        <p:nvSpPr>
          <p:cNvPr id="36" name="TextBox 35">
            <a:extLst>
              <a:ext uri="{FF2B5EF4-FFF2-40B4-BE49-F238E27FC236}">
                <a16:creationId xmlns:a16="http://schemas.microsoft.com/office/drawing/2014/main" id="{E70CAB13-98FC-4523-BB6F-BC0CC533BEC6}"/>
              </a:ext>
            </a:extLst>
          </p:cNvPr>
          <p:cNvSpPr txBox="1"/>
          <p:nvPr/>
        </p:nvSpPr>
        <p:spPr>
          <a:xfrm>
            <a:off x="3004600" y="2331294"/>
            <a:ext cx="442452" cy="584775"/>
          </a:xfrm>
          <a:prstGeom prst="rect">
            <a:avLst/>
          </a:prstGeom>
          <a:noFill/>
        </p:spPr>
        <p:txBody>
          <a:bodyPr wrap="square" rtlCol="0">
            <a:spAutoFit/>
          </a:bodyPr>
          <a:lstStyle/>
          <a:p>
            <a:r>
              <a:rPr lang="en-IE" sz="3200" b="1" dirty="0"/>
              <a:t>6</a:t>
            </a:r>
          </a:p>
        </p:txBody>
      </p:sp>
      <p:sp>
        <p:nvSpPr>
          <p:cNvPr id="37" name="TextBox 36">
            <a:extLst>
              <a:ext uri="{FF2B5EF4-FFF2-40B4-BE49-F238E27FC236}">
                <a16:creationId xmlns:a16="http://schemas.microsoft.com/office/drawing/2014/main" id="{70D2BB8C-5163-4DDA-9FD4-A607B6655E82}"/>
              </a:ext>
            </a:extLst>
          </p:cNvPr>
          <p:cNvSpPr txBox="1"/>
          <p:nvPr/>
        </p:nvSpPr>
        <p:spPr>
          <a:xfrm>
            <a:off x="1637062" y="3941456"/>
            <a:ext cx="442452" cy="584775"/>
          </a:xfrm>
          <a:prstGeom prst="rect">
            <a:avLst/>
          </a:prstGeom>
          <a:noFill/>
        </p:spPr>
        <p:txBody>
          <a:bodyPr wrap="square" rtlCol="0">
            <a:spAutoFit/>
          </a:bodyPr>
          <a:lstStyle/>
          <a:p>
            <a:r>
              <a:rPr lang="en-IE" sz="3200" b="1" dirty="0"/>
              <a:t>7</a:t>
            </a:r>
          </a:p>
        </p:txBody>
      </p:sp>
      <p:sp>
        <p:nvSpPr>
          <p:cNvPr id="39" name="TextBox 38">
            <a:extLst>
              <a:ext uri="{FF2B5EF4-FFF2-40B4-BE49-F238E27FC236}">
                <a16:creationId xmlns:a16="http://schemas.microsoft.com/office/drawing/2014/main" id="{312337D3-0C7E-4DB5-AC20-9DEB9E7A17CD}"/>
              </a:ext>
            </a:extLst>
          </p:cNvPr>
          <p:cNvSpPr txBox="1"/>
          <p:nvPr/>
        </p:nvSpPr>
        <p:spPr>
          <a:xfrm>
            <a:off x="8518638" y="476098"/>
            <a:ext cx="442452" cy="584775"/>
          </a:xfrm>
          <a:prstGeom prst="rect">
            <a:avLst/>
          </a:prstGeom>
          <a:noFill/>
        </p:spPr>
        <p:txBody>
          <a:bodyPr wrap="square" rtlCol="0">
            <a:spAutoFit/>
          </a:bodyPr>
          <a:lstStyle/>
          <a:p>
            <a:r>
              <a:rPr lang="en-IE" sz="3200" b="1" dirty="0"/>
              <a:t>8</a:t>
            </a:r>
          </a:p>
        </p:txBody>
      </p:sp>
    </p:spTree>
    <p:extLst>
      <p:ext uri="{BB962C8B-B14F-4D97-AF65-F5344CB8AC3E}">
        <p14:creationId xmlns:p14="http://schemas.microsoft.com/office/powerpoint/2010/main" val="92900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B7A5C6-B2CA-4358-A7DB-DDD839F722D3}"/>
              </a:ext>
            </a:extLst>
          </p:cNvPr>
          <p:cNvSpPr/>
          <p:nvPr/>
        </p:nvSpPr>
        <p:spPr>
          <a:xfrm>
            <a:off x="1071716" y="349899"/>
            <a:ext cx="9340645" cy="6393994"/>
          </a:xfrm>
          <a:prstGeom prst="rect">
            <a:avLst/>
          </a:prstGeom>
        </p:spPr>
        <p:txBody>
          <a:bodyPr wrap="square">
            <a:spAutoFit/>
          </a:bodyPr>
          <a:lstStyle/>
          <a:p>
            <a:pPr algn="ctr">
              <a:lnSpc>
                <a:spcPct val="107000"/>
              </a:lnSpc>
              <a:spcAft>
                <a:spcPts val="800"/>
              </a:spcAft>
            </a:pPr>
            <a:r>
              <a:rPr lang="en-IE" sz="3600" dirty="0">
                <a:solidFill>
                  <a:schemeClr val="accent6">
                    <a:lumMod val="75000"/>
                  </a:schemeClr>
                </a:solidFill>
                <a:latin typeface="Arial" panose="020B0604020202020204" pitchFamily="34" charset="0"/>
                <a:ea typeface="Calibri" panose="020F0502020204030204" pitchFamily="34" charset="0"/>
                <a:cs typeface="Arial" panose="020B0604020202020204" pitchFamily="34" charset="0"/>
              </a:rPr>
              <a:t>Sustainability Website Hub</a:t>
            </a:r>
          </a:p>
          <a:p>
            <a:pPr>
              <a:lnSpc>
                <a:spcPct val="107000"/>
              </a:lnSpc>
              <a:spcAft>
                <a:spcPts val="800"/>
              </a:spcAft>
            </a:pPr>
            <a:r>
              <a:rPr lang="en-IE" sz="2400" dirty="0">
                <a:latin typeface="Arial" panose="020B0604020202020204" pitchFamily="34" charset="0"/>
                <a:ea typeface="Calibri" panose="020F0502020204030204" pitchFamily="34" charset="0"/>
                <a:cs typeface="Arial" panose="020B0604020202020204" pitchFamily="34" charset="0"/>
              </a:rPr>
              <a:t>The Hub:</a:t>
            </a:r>
          </a:p>
          <a:p>
            <a:pPr marL="342900" lvl="0" indent="-342900">
              <a:lnSpc>
                <a:spcPct val="107000"/>
              </a:lnSpc>
              <a:spcAft>
                <a:spcPts val="0"/>
              </a:spcAft>
              <a:buFont typeface="Symbol" panose="05050102010706020507" pitchFamily="18" charset="2"/>
              <a:buChar char=""/>
            </a:pPr>
            <a:r>
              <a:rPr lang="en-IE" sz="2400" dirty="0">
                <a:latin typeface="Arial" panose="020B0604020202020204" pitchFamily="34" charset="0"/>
                <a:ea typeface="Calibri" panose="020F0502020204030204" pitchFamily="34" charset="0"/>
                <a:cs typeface="Arial" panose="020B0604020202020204" pitchFamily="34" charset="0"/>
              </a:rPr>
              <a:t>Provides a central website where all sub-projects can be publicised.</a:t>
            </a:r>
          </a:p>
          <a:p>
            <a:pPr marL="342900" lvl="0" indent="-342900">
              <a:lnSpc>
                <a:spcPct val="107000"/>
              </a:lnSpc>
              <a:spcAft>
                <a:spcPts val="0"/>
              </a:spcAft>
              <a:buFont typeface="Symbol" panose="05050102010706020507" pitchFamily="18" charset="2"/>
              <a:buChar char=""/>
            </a:pPr>
            <a:endParaRPr lang="en-IE"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r>
              <a:rPr lang="en-IE" sz="2400" dirty="0">
                <a:latin typeface="Arial" panose="020B0604020202020204" pitchFamily="34" charset="0"/>
                <a:ea typeface="Calibri" panose="020F0502020204030204" pitchFamily="34" charset="0"/>
                <a:cs typeface="Arial" panose="020B0604020202020204" pitchFamily="34" charset="0"/>
              </a:rPr>
              <a:t>Collectively integrates all  projects under a common theme : Sustainability.</a:t>
            </a:r>
          </a:p>
          <a:p>
            <a:pPr marL="342900" lvl="0" indent="-342900">
              <a:lnSpc>
                <a:spcPct val="107000"/>
              </a:lnSpc>
              <a:spcAft>
                <a:spcPts val="0"/>
              </a:spcAft>
              <a:buFont typeface="Symbol" panose="05050102010706020507" pitchFamily="18" charset="2"/>
              <a:buChar char=""/>
            </a:pPr>
            <a:endParaRPr lang="en-IE"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r>
              <a:rPr lang="en-IE" sz="2400" dirty="0">
                <a:latin typeface="Arial" panose="020B0604020202020204" pitchFamily="34" charset="0"/>
                <a:ea typeface="Calibri" panose="020F0502020204030204" pitchFamily="34" charset="0"/>
                <a:cs typeface="Arial" panose="020B0604020202020204" pitchFamily="34" charset="0"/>
              </a:rPr>
              <a:t>All projects become contributors to One project. The Hub amplifies the effort of the individual projects.</a:t>
            </a:r>
          </a:p>
          <a:p>
            <a:pPr marL="342900" lvl="0" indent="-342900">
              <a:lnSpc>
                <a:spcPct val="107000"/>
              </a:lnSpc>
              <a:spcAft>
                <a:spcPts val="0"/>
              </a:spcAft>
              <a:buFont typeface="Symbol" panose="05050102010706020507" pitchFamily="18" charset="2"/>
              <a:buChar char=""/>
            </a:pPr>
            <a:endParaRPr lang="en-IE"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r>
              <a:rPr lang="en-IE" sz="2400" dirty="0">
                <a:latin typeface="Arial" panose="020B0604020202020204" pitchFamily="34" charset="0"/>
                <a:ea typeface="Calibri" panose="020F0502020204030204" pitchFamily="34" charset="0"/>
                <a:cs typeface="Arial" panose="020B0604020202020204" pitchFamily="34" charset="0"/>
              </a:rPr>
              <a:t>Construction and management of The Hub is a project it-self.</a:t>
            </a:r>
          </a:p>
          <a:p>
            <a:pPr lvl="0">
              <a:lnSpc>
                <a:spcPct val="107000"/>
              </a:lnSpc>
              <a:spcAft>
                <a:spcPts val="0"/>
              </a:spcAft>
            </a:pPr>
            <a:endParaRPr lang="en-IE"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Arial" panose="020B0604020202020204" pitchFamily="34" charset="0"/>
              <a:buChar char="•"/>
            </a:pPr>
            <a:r>
              <a:rPr lang="en-IE" sz="2400" dirty="0">
                <a:latin typeface="Arial" panose="020B0604020202020204" pitchFamily="34" charset="0"/>
                <a:ea typeface="Calibri" panose="020F0502020204030204" pitchFamily="34" charset="0"/>
                <a:cs typeface="Arial" panose="020B0604020202020204" pitchFamily="34" charset="0"/>
              </a:rPr>
              <a:t>Serves a communication channel </a:t>
            </a:r>
            <a:r>
              <a:rPr lang="en-IE" sz="2400">
                <a:latin typeface="Arial" panose="020B0604020202020204" pitchFamily="34" charset="0"/>
                <a:ea typeface="Calibri" panose="020F0502020204030204" pitchFamily="34" charset="0"/>
                <a:cs typeface="Arial" panose="020B0604020202020204" pitchFamily="34" charset="0"/>
              </a:rPr>
              <a:t>for all </a:t>
            </a:r>
            <a:r>
              <a:rPr lang="en-IE" sz="2400" dirty="0">
                <a:latin typeface="Arial" panose="020B0604020202020204" pitchFamily="34" charset="0"/>
                <a:ea typeface="Calibri" panose="020F0502020204030204" pitchFamily="34" charset="0"/>
                <a:cs typeface="Arial" panose="020B0604020202020204" pitchFamily="34" charset="0"/>
              </a:rPr>
              <a:t>projects to publicise their activities.</a:t>
            </a:r>
          </a:p>
        </p:txBody>
      </p:sp>
    </p:spTree>
    <p:extLst>
      <p:ext uri="{BB962C8B-B14F-4D97-AF65-F5344CB8AC3E}">
        <p14:creationId xmlns:p14="http://schemas.microsoft.com/office/powerpoint/2010/main" val="2412413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BCB374-9F35-4102-B372-AB6A46BDC04A}"/>
              </a:ext>
            </a:extLst>
          </p:cNvPr>
          <p:cNvSpPr/>
          <p:nvPr/>
        </p:nvSpPr>
        <p:spPr>
          <a:xfrm>
            <a:off x="975851" y="76464"/>
            <a:ext cx="10240297" cy="6781536"/>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IE" sz="2400" dirty="0">
                <a:latin typeface="Arial" panose="020B0604020202020204" pitchFamily="34" charset="0"/>
                <a:ea typeface="Calibri" panose="020F0502020204030204" pitchFamily="34" charset="0"/>
                <a:cs typeface="Arial" panose="020B0604020202020204" pitchFamily="34" charset="0"/>
              </a:rPr>
              <a:t>Consists of the following sub-sections of the Hub website:</a:t>
            </a:r>
          </a:p>
          <a:p>
            <a:pPr marL="1371600" lvl="2" indent="-457200">
              <a:lnSpc>
                <a:spcPct val="107000"/>
              </a:lnSpc>
              <a:buFont typeface="+mj-lt"/>
              <a:buAutoNum type="arabicPeriod"/>
            </a:pPr>
            <a:r>
              <a:rPr lang="en-IE" sz="2400" b="1" dirty="0">
                <a:latin typeface="Arial" panose="020B0604020202020204" pitchFamily="34" charset="0"/>
                <a:ea typeface="Calibri" panose="020F0502020204030204" pitchFamily="34" charset="0"/>
                <a:cs typeface="Arial" panose="020B0604020202020204" pitchFamily="34" charset="0"/>
              </a:rPr>
              <a:t>Weekly/Monthly Events.</a:t>
            </a:r>
          </a:p>
          <a:p>
            <a:pPr marL="1371600" lvl="2" indent="-457200">
              <a:lnSpc>
                <a:spcPct val="107000"/>
              </a:lnSpc>
              <a:buFont typeface="+mj-lt"/>
              <a:buAutoNum type="arabicPeriod"/>
            </a:pPr>
            <a:r>
              <a:rPr lang="en-IE" sz="2400" b="1" dirty="0">
                <a:latin typeface="Arial" panose="020B0604020202020204" pitchFamily="34" charset="0"/>
                <a:ea typeface="Calibri" panose="020F0502020204030204" pitchFamily="34" charset="0"/>
                <a:cs typeface="Arial" panose="020B0604020202020204" pitchFamily="34" charset="0"/>
              </a:rPr>
              <a:t>Sustainability Education Materials.</a:t>
            </a:r>
          </a:p>
          <a:p>
            <a:pPr marL="1371600" lvl="2" indent="-457200">
              <a:lnSpc>
                <a:spcPct val="107000"/>
              </a:lnSpc>
              <a:buFont typeface="+mj-lt"/>
              <a:buAutoNum type="arabicPeriod"/>
            </a:pPr>
            <a:r>
              <a:rPr lang="en-IE" sz="2400" b="1" dirty="0">
                <a:latin typeface="Arial" panose="020B0604020202020204" pitchFamily="34" charset="0"/>
                <a:ea typeface="Calibri" panose="020F0502020204030204" pitchFamily="34" charset="0"/>
                <a:cs typeface="Arial" panose="020B0604020202020204" pitchFamily="34" charset="0"/>
              </a:rPr>
              <a:t>Sustainability/Social Global Action.</a:t>
            </a:r>
          </a:p>
          <a:p>
            <a:pPr marL="1371600" lvl="2" indent="-457200">
              <a:lnSpc>
                <a:spcPct val="107000"/>
              </a:lnSpc>
              <a:buFont typeface="+mj-lt"/>
              <a:buAutoNum type="arabicPeriod"/>
            </a:pPr>
            <a:r>
              <a:rPr lang="en-IE" sz="2400" b="1" dirty="0">
                <a:latin typeface="Arial" panose="020B0604020202020204" pitchFamily="34" charset="0"/>
                <a:ea typeface="Calibri" panose="020F0502020204030204" pitchFamily="34" charset="0"/>
                <a:cs typeface="Arial" panose="020B0604020202020204" pitchFamily="34" charset="0"/>
              </a:rPr>
              <a:t>Sustainable Action Successes.</a:t>
            </a:r>
          </a:p>
          <a:p>
            <a:pPr marL="1371600" lvl="2" indent="-457200">
              <a:lnSpc>
                <a:spcPct val="107000"/>
              </a:lnSpc>
              <a:buFont typeface="+mj-lt"/>
              <a:buAutoNum type="arabicPeriod"/>
            </a:pPr>
            <a:r>
              <a:rPr lang="en-IE" sz="2400" b="1" dirty="0">
                <a:latin typeface="Arial" panose="020B0604020202020204" pitchFamily="34" charset="0"/>
                <a:ea typeface="Calibri" panose="020F0502020204030204" pitchFamily="34" charset="0"/>
                <a:cs typeface="Arial" panose="020B0604020202020204" pitchFamily="34" charset="0"/>
              </a:rPr>
              <a:t>Sustainability @Universities &amp; Colleges.</a:t>
            </a:r>
          </a:p>
          <a:p>
            <a:pPr marL="1371600" lvl="2" indent="-457200">
              <a:lnSpc>
                <a:spcPct val="107000"/>
              </a:lnSpc>
              <a:buFont typeface="+mj-lt"/>
              <a:buAutoNum type="arabicPeriod"/>
            </a:pPr>
            <a:r>
              <a:rPr lang="en-IE" sz="2400" b="1" dirty="0">
                <a:latin typeface="Arial" panose="020B0604020202020204" pitchFamily="34" charset="0"/>
                <a:ea typeface="Calibri" panose="020F0502020204030204" pitchFamily="34" charset="0"/>
                <a:cs typeface="Arial" panose="020B0604020202020204" pitchFamily="34" charset="0"/>
              </a:rPr>
              <a:t>Sustainability App store.</a:t>
            </a:r>
          </a:p>
          <a:p>
            <a:pPr marL="1371600" lvl="2" indent="-457200">
              <a:lnSpc>
                <a:spcPct val="107000"/>
              </a:lnSpc>
              <a:buFont typeface="+mj-lt"/>
              <a:buAutoNum type="arabicPeriod"/>
            </a:pPr>
            <a:r>
              <a:rPr lang="en-IE" sz="2400" b="1" dirty="0">
                <a:latin typeface="Arial" panose="020B0604020202020204" pitchFamily="34" charset="0"/>
                <a:ea typeface="Calibri" panose="020F0502020204030204" pitchFamily="34" charset="0"/>
                <a:cs typeface="Arial" panose="020B0604020202020204" pitchFamily="34" charset="0"/>
              </a:rPr>
              <a:t>One Million Tree campaign</a:t>
            </a:r>
          </a:p>
          <a:p>
            <a:pPr marL="1371600" lvl="2" indent="-457200">
              <a:lnSpc>
                <a:spcPct val="107000"/>
              </a:lnSpc>
              <a:buFont typeface="+mj-lt"/>
              <a:buAutoNum type="arabicPeriod"/>
            </a:pPr>
            <a:r>
              <a:rPr lang="en-IE" sz="2400" b="1" dirty="0">
                <a:latin typeface="Arial" panose="020B0604020202020204" pitchFamily="34" charset="0"/>
                <a:ea typeface="Calibri" panose="020F0502020204030204" pitchFamily="34" charset="0"/>
                <a:cs typeface="Arial" panose="020B0604020202020204" pitchFamily="34" charset="0"/>
              </a:rPr>
              <a:t>Crowd-funding and advertising.</a:t>
            </a:r>
          </a:p>
          <a:p>
            <a:pPr marL="742950" lvl="1" indent="-285750">
              <a:lnSpc>
                <a:spcPct val="107000"/>
              </a:lnSpc>
              <a:spcAft>
                <a:spcPts val="0"/>
              </a:spcAft>
              <a:buFont typeface="Symbol" panose="05050102010706020507" pitchFamily="18" charset="2"/>
              <a:buChar char=""/>
            </a:pPr>
            <a:endParaRPr lang="en-IE" sz="2400" b="1" dirty="0">
              <a:latin typeface="Arial" panose="020B0604020202020204" pitchFamily="34" charset="0"/>
              <a:ea typeface="Calibri" panose="020F0502020204030204" pitchFamily="34" charset="0"/>
              <a:cs typeface="Arial" panose="020B0604020202020204" pitchFamily="34" charset="0"/>
            </a:endParaRPr>
          </a:p>
          <a:p>
            <a:pPr marL="457200" lvl="0" indent="-457200">
              <a:lnSpc>
                <a:spcPct val="107000"/>
              </a:lnSpc>
              <a:spcAft>
                <a:spcPts val="0"/>
              </a:spcAft>
              <a:buFont typeface="+mj-lt"/>
              <a:buAutoNum type="arabicPeriod"/>
            </a:pPr>
            <a:r>
              <a:rPr lang="en-IE" sz="2400" dirty="0">
                <a:latin typeface="Arial" panose="020B0604020202020204" pitchFamily="34" charset="0"/>
                <a:ea typeface="Calibri" panose="020F0502020204030204" pitchFamily="34" charset="0"/>
                <a:cs typeface="Arial" panose="020B0604020202020204" pitchFamily="34" charset="0"/>
              </a:rPr>
              <a:t>Each sub-section  is a student team project  that designs, implements  and manages the content(source) of their sub-section pages. </a:t>
            </a:r>
          </a:p>
          <a:p>
            <a:pPr marL="457200" lvl="0" indent="-457200">
              <a:lnSpc>
                <a:spcPct val="107000"/>
              </a:lnSpc>
              <a:spcAft>
                <a:spcPts val="0"/>
              </a:spcAft>
              <a:buFont typeface="+mj-lt"/>
              <a:buAutoNum type="arabicPeriod"/>
            </a:pPr>
            <a:endParaRPr lang="en-IE" sz="2400" dirty="0">
              <a:latin typeface="Arial" panose="020B0604020202020204" pitchFamily="34" charset="0"/>
              <a:ea typeface="Calibri" panose="020F0502020204030204" pitchFamily="34" charset="0"/>
              <a:cs typeface="Arial" panose="020B0604020202020204" pitchFamily="34" charset="0"/>
            </a:endParaRPr>
          </a:p>
          <a:p>
            <a:pPr marL="457200" lvl="0" indent="-457200">
              <a:lnSpc>
                <a:spcPct val="107000"/>
              </a:lnSpc>
              <a:spcAft>
                <a:spcPts val="0"/>
              </a:spcAft>
              <a:buFont typeface="+mj-lt"/>
              <a:buAutoNum type="arabicPeriod"/>
            </a:pPr>
            <a:r>
              <a:rPr lang="en-IE" sz="2400" dirty="0">
                <a:latin typeface="Arial" panose="020B0604020202020204" pitchFamily="34" charset="0"/>
                <a:ea typeface="Calibri" panose="020F0502020204030204" pitchFamily="34" charset="0"/>
                <a:cs typeface="Arial" panose="020B0604020202020204" pitchFamily="34" charset="0"/>
              </a:rPr>
              <a:t>Each sub-section team can learn and support other groups due to the commonality of objectives (style, registration format etc). The main objective of each team is to maintain the aesthetic style and ethos of the Hub, and define and manage the content of the pages.</a:t>
            </a:r>
          </a:p>
        </p:txBody>
      </p:sp>
    </p:spTree>
    <p:extLst>
      <p:ext uri="{BB962C8B-B14F-4D97-AF65-F5344CB8AC3E}">
        <p14:creationId xmlns:p14="http://schemas.microsoft.com/office/powerpoint/2010/main" val="246055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FFB15B-17F7-48BD-AFAA-A2A924AA6782}"/>
              </a:ext>
            </a:extLst>
          </p:cNvPr>
          <p:cNvSpPr/>
          <p:nvPr/>
        </p:nvSpPr>
        <p:spPr>
          <a:xfrm>
            <a:off x="717755" y="275263"/>
            <a:ext cx="10756490" cy="5596019"/>
          </a:xfrm>
          <a:prstGeom prst="rect">
            <a:avLst/>
          </a:prstGeom>
        </p:spPr>
        <p:txBody>
          <a:bodyPr wrap="square">
            <a:spAutoFit/>
          </a:bodyPr>
          <a:lstStyle/>
          <a:p>
            <a:pPr marL="457200" lvl="0" indent="-457200">
              <a:lnSpc>
                <a:spcPct val="107000"/>
              </a:lnSpc>
              <a:spcAft>
                <a:spcPts val="0"/>
              </a:spcAft>
              <a:buFont typeface="+mj-lt"/>
              <a:buAutoNum type="arabicPeriod" startAt="3"/>
            </a:pPr>
            <a:r>
              <a:rPr lang="en-IE" sz="2400" dirty="0">
                <a:latin typeface="Arial" panose="020B0604020202020204" pitchFamily="34" charset="0"/>
                <a:ea typeface="Calibri" panose="020F0502020204030204" pitchFamily="34" charset="0"/>
                <a:cs typeface="Arial" panose="020B0604020202020204" pitchFamily="34" charset="0"/>
              </a:rPr>
              <a:t>There will be an editorial and co-ordinating group ( T.A, Demonstrators, Lecturer) that will have the responsibility to direct, manage and deliver a coherent, informative, easily navigable, visually enticing and intuitive Hub.</a:t>
            </a:r>
          </a:p>
          <a:p>
            <a:pPr marL="457200" lvl="0" indent="-457200">
              <a:lnSpc>
                <a:spcPct val="107000"/>
              </a:lnSpc>
              <a:spcAft>
                <a:spcPts val="0"/>
              </a:spcAft>
              <a:buFont typeface="+mj-lt"/>
              <a:buAutoNum type="arabicPeriod" startAt="3"/>
            </a:pPr>
            <a:endParaRPr lang="en-IE" sz="2400" dirty="0">
              <a:latin typeface="Arial" panose="020B0604020202020204" pitchFamily="34" charset="0"/>
              <a:ea typeface="Calibri" panose="020F0502020204030204" pitchFamily="34" charset="0"/>
              <a:cs typeface="Arial" panose="020B0604020202020204" pitchFamily="34" charset="0"/>
            </a:endParaRPr>
          </a:p>
          <a:p>
            <a:pPr marL="457200" lvl="0" indent="-457200">
              <a:lnSpc>
                <a:spcPct val="107000"/>
              </a:lnSpc>
              <a:spcAft>
                <a:spcPts val="0"/>
              </a:spcAft>
              <a:buFont typeface="+mj-lt"/>
              <a:buAutoNum type="arabicPeriod" startAt="3"/>
            </a:pPr>
            <a:r>
              <a:rPr lang="en-IE" sz="2400" dirty="0">
                <a:latin typeface="Arial" panose="020B0604020202020204" pitchFamily="34" charset="0"/>
                <a:ea typeface="Calibri" panose="020F0502020204030204" pitchFamily="34" charset="0"/>
                <a:cs typeface="Arial" panose="020B0604020202020204" pitchFamily="34" charset="0"/>
              </a:rPr>
              <a:t>Each group will appoint a Team Leader. The team conduct their work using an </a:t>
            </a:r>
            <a:r>
              <a:rPr lang="en-IE" sz="2400" b="1" dirty="0">
                <a:latin typeface="Arial" panose="020B0604020202020204" pitchFamily="34" charset="0"/>
                <a:ea typeface="Calibri" panose="020F0502020204030204" pitchFamily="34" charset="0"/>
                <a:cs typeface="Arial" panose="020B0604020202020204" pitchFamily="34" charset="0"/>
              </a:rPr>
              <a:t>Agile development Principles </a:t>
            </a:r>
            <a:r>
              <a:rPr lang="en-IE" sz="2400" dirty="0">
                <a:latin typeface="Arial" panose="020B0604020202020204" pitchFamily="34" charset="0"/>
                <a:ea typeface="Calibri" panose="020F0502020204030204" pitchFamily="34" charset="0"/>
                <a:cs typeface="Arial" panose="020B0604020202020204" pitchFamily="34" charset="0"/>
              </a:rPr>
              <a:t>employing a </a:t>
            </a:r>
            <a:r>
              <a:rPr lang="en-IE" sz="2400" b="1" dirty="0">
                <a:latin typeface="Arial" panose="020B0604020202020204" pitchFamily="34" charset="0"/>
                <a:ea typeface="Calibri" panose="020F0502020204030204" pitchFamily="34" charset="0"/>
                <a:cs typeface="Arial" panose="020B0604020202020204" pitchFamily="34" charset="0"/>
              </a:rPr>
              <a:t>Scrum</a:t>
            </a:r>
            <a:r>
              <a:rPr lang="en-IE" sz="2400" dirty="0">
                <a:latin typeface="Arial" panose="020B0604020202020204" pitchFamily="34" charset="0"/>
                <a:ea typeface="Calibri" panose="020F0502020204030204" pitchFamily="34" charset="0"/>
                <a:cs typeface="Arial" panose="020B0604020202020204" pitchFamily="34" charset="0"/>
              </a:rPr>
              <a:t> methodology with weekly reviews. The team leader will keep the weekly scrum reports for the team. Each team member will keep their individual weekly diary of actions and meetings.</a:t>
            </a:r>
          </a:p>
          <a:p>
            <a:pPr marL="457200" lvl="0" indent="-457200">
              <a:lnSpc>
                <a:spcPct val="107000"/>
              </a:lnSpc>
              <a:spcAft>
                <a:spcPts val="0"/>
              </a:spcAft>
              <a:buFont typeface="+mj-lt"/>
              <a:buAutoNum type="arabicPeriod" startAt="3"/>
            </a:pPr>
            <a:endParaRPr lang="en-IE" sz="2400" dirty="0">
              <a:latin typeface="Arial" panose="020B0604020202020204" pitchFamily="34" charset="0"/>
              <a:ea typeface="Calibri" panose="020F0502020204030204" pitchFamily="34" charset="0"/>
              <a:cs typeface="Arial" panose="020B0604020202020204" pitchFamily="34" charset="0"/>
            </a:endParaRPr>
          </a:p>
          <a:p>
            <a:pPr marL="457200" lvl="0" indent="-457200">
              <a:lnSpc>
                <a:spcPct val="107000"/>
              </a:lnSpc>
              <a:spcAft>
                <a:spcPts val="0"/>
              </a:spcAft>
              <a:buFont typeface="+mj-lt"/>
              <a:buAutoNum type="arabicPeriod" startAt="3"/>
            </a:pPr>
            <a:r>
              <a:rPr lang="en-IE" sz="2400" dirty="0">
                <a:latin typeface="Arial" panose="020B0604020202020204" pitchFamily="34" charset="0"/>
                <a:ea typeface="Calibri" panose="020F0502020204030204" pitchFamily="34" charset="0"/>
                <a:cs typeface="Arial" panose="020B0604020202020204" pitchFamily="34" charset="0"/>
              </a:rPr>
              <a:t>The Hub has two other tasks in addition to the sub-sections identified above.</a:t>
            </a:r>
          </a:p>
          <a:p>
            <a:pPr marL="1200150" lvl="2" indent="-285750">
              <a:lnSpc>
                <a:spcPct val="107000"/>
              </a:lnSpc>
              <a:buFont typeface="Symbol" panose="05050102010706020507" pitchFamily="18" charset="2"/>
              <a:buChar char=""/>
            </a:pPr>
            <a:r>
              <a:rPr lang="en-IE" sz="2400" b="1" dirty="0">
                <a:latin typeface="Arial" panose="020B0604020202020204" pitchFamily="34" charset="0"/>
                <a:ea typeface="Calibri" panose="020F0502020204030204" pitchFamily="34" charset="0"/>
                <a:cs typeface="Arial" panose="020B0604020202020204" pitchFamily="34" charset="0"/>
              </a:rPr>
              <a:t>One Million Tree Project.</a:t>
            </a:r>
          </a:p>
          <a:p>
            <a:pPr marL="1200150" lvl="2" indent="-285750">
              <a:lnSpc>
                <a:spcPct val="107000"/>
              </a:lnSpc>
              <a:buFont typeface="Symbol" panose="05050102010706020507" pitchFamily="18" charset="2"/>
              <a:buChar char=""/>
            </a:pPr>
            <a:r>
              <a:rPr lang="en-IE" sz="2400" b="1" dirty="0">
                <a:latin typeface="Arial" panose="020B0604020202020204" pitchFamily="34" charset="0"/>
                <a:ea typeface="Calibri" panose="020F0502020204030204" pitchFamily="34" charset="0"/>
                <a:cs typeface="Arial" panose="020B0604020202020204" pitchFamily="34" charset="0"/>
              </a:rPr>
              <a:t>Crowd-funding /Advertising.</a:t>
            </a:r>
          </a:p>
        </p:txBody>
      </p:sp>
    </p:spTree>
    <p:extLst>
      <p:ext uri="{BB962C8B-B14F-4D97-AF65-F5344CB8AC3E}">
        <p14:creationId xmlns:p14="http://schemas.microsoft.com/office/powerpoint/2010/main" val="19544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7BEBC4-B052-419F-BD82-685C99869DAE}"/>
              </a:ext>
            </a:extLst>
          </p:cNvPr>
          <p:cNvSpPr/>
          <p:nvPr/>
        </p:nvSpPr>
        <p:spPr>
          <a:xfrm>
            <a:off x="816077" y="235818"/>
            <a:ext cx="10559846" cy="6781536"/>
          </a:xfrm>
          <a:prstGeom prst="rect">
            <a:avLst/>
          </a:prstGeom>
        </p:spPr>
        <p:txBody>
          <a:bodyPr wrap="square">
            <a:spAutoFit/>
          </a:bodyPr>
          <a:lstStyle/>
          <a:p>
            <a:pPr marL="457200" lvl="0" indent="-457200" algn="just">
              <a:lnSpc>
                <a:spcPct val="107000"/>
              </a:lnSpc>
              <a:spcAft>
                <a:spcPts val="0"/>
              </a:spcAft>
              <a:buFont typeface="+mj-lt"/>
              <a:buAutoNum type="arabicPeriod" startAt="6"/>
            </a:pPr>
            <a:r>
              <a:rPr lang="en-IE" sz="2400" dirty="0">
                <a:latin typeface="Arial" panose="020B0604020202020204" pitchFamily="34" charset="0"/>
                <a:ea typeface="Calibri" panose="020F0502020204030204" pitchFamily="34" charset="0"/>
                <a:cs typeface="Arial" panose="020B0604020202020204" pitchFamily="34" charset="0"/>
              </a:rPr>
              <a:t>The </a:t>
            </a:r>
            <a:r>
              <a:rPr lang="en-IE" sz="2400" b="1" dirty="0">
                <a:latin typeface="Arial" panose="020B0604020202020204" pitchFamily="34" charset="0"/>
                <a:ea typeface="Calibri" panose="020F0502020204030204" pitchFamily="34" charset="0"/>
                <a:cs typeface="Arial" panose="020B0604020202020204" pitchFamily="34" charset="0"/>
              </a:rPr>
              <a:t>One Million Tree</a:t>
            </a:r>
            <a:r>
              <a:rPr lang="en-IE" sz="2400" dirty="0">
                <a:latin typeface="Arial" panose="020B0604020202020204" pitchFamily="34" charset="0"/>
                <a:ea typeface="Calibri" panose="020F0502020204030204" pitchFamily="34" charset="0"/>
                <a:cs typeface="Arial" panose="020B0604020202020204" pitchFamily="34" charset="0"/>
              </a:rPr>
              <a:t> project is a global university/college initiative, uniting and encouraging student groups around the world to plant one million trees to mitigate the effects of carbon emissions, and educate communities on the importance and significance of trees in sustainability. Student projects will plant trees or generate funds to do so. The project will also highlight the ecological and social benefits of trees in their communities through videos/interviews and papers that will be published on the Hub.</a:t>
            </a:r>
          </a:p>
          <a:p>
            <a:pPr marL="457200" lvl="0" indent="-457200" algn="just">
              <a:lnSpc>
                <a:spcPct val="107000"/>
              </a:lnSpc>
              <a:spcAft>
                <a:spcPts val="0"/>
              </a:spcAft>
              <a:buFont typeface="+mj-lt"/>
              <a:buAutoNum type="arabicPeriod" startAt="6"/>
            </a:pPr>
            <a:endParaRPr lang="en-IE" sz="2400" dirty="0">
              <a:latin typeface="Arial" panose="020B0604020202020204" pitchFamily="34" charset="0"/>
              <a:ea typeface="Calibri" panose="020F0502020204030204" pitchFamily="34" charset="0"/>
              <a:cs typeface="Arial" panose="020B0604020202020204" pitchFamily="34" charset="0"/>
            </a:endParaRPr>
          </a:p>
          <a:p>
            <a:pPr marL="457200" lvl="0" indent="-457200" algn="just">
              <a:lnSpc>
                <a:spcPct val="107000"/>
              </a:lnSpc>
              <a:spcAft>
                <a:spcPts val="0"/>
              </a:spcAft>
              <a:buFont typeface="+mj-lt"/>
              <a:buAutoNum type="arabicPeriod" startAt="6"/>
            </a:pPr>
            <a:r>
              <a:rPr lang="en-IE" sz="2400" dirty="0">
                <a:latin typeface="Arial" panose="020B0604020202020204" pitchFamily="34" charset="0"/>
                <a:ea typeface="Calibri" panose="020F0502020204030204" pitchFamily="34" charset="0"/>
                <a:cs typeface="Arial" panose="020B0604020202020204" pitchFamily="34" charset="0"/>
              </a:rPr>
              <a:t>The One Million Tree project will also generate international attention and publicity, and a wide community for the Hub.</a:t>
            </a:r>
          </a:p>
          <a:p>
            <a:pPr marL="914400" indent="-457200" algn="just">
              <a:lnSpc>
                <a:spcPct val="107000"/>
              </a:lnSpc>
              <a:spcAft>
                <a:spcPts val="0"/>
              </a:spcAft>
              <a:buFont typeface="+mj-lt"/>
              <a:buAutoNum type="arabicPeriod" startAt="6"/>
            </a:pPr>
            <a:endParaRPr lang="en-IE" sz="2400" dirty="0">
              <a:latin typeface="Arial" panose="020B0604020202020204" pitchFamily="34" charset="0"/>
              <a:ea typeface="Calibri" panose="020F0502020204030204" pitchFamily="34" charset="0"/>
              <a:cs typeface="Arial" panose="020B0604020202020204" pitchFamily="34" charset="0"/>
            </a:endParaRPr>
          </a:p>
          <a:p>
            <a:pPr marL="457200" lvl="0" indent="-457200" algn="just">
              <a:lnSpc>
                <a:spcPct val="107000"/>
              </a:lnSpc>
              <a:spcAft>
                <a:spcPts val="800"/>
              </a:spcAft>
              <a:buFont typeface="+mj-lt"/>
              <a:buAutoNum type="arabicPeriod" startAt="6"/>
            </a:pPr>
            <a:r>
              <a:rPr lang="en-IE" sz="2400" dirty="0">
                <a:latin typeface="Arial" panose="020B0604020202020204" pitchFamily="34" charset="0"/>
                <a:ea typeface="Calibri" panose="020F0502020204030204" pitchFamily="34" charset="0"/>
                <a:cs typeface="Arial" panose="020B0604020202020204" pitchFamily="34" charset="0"/>
              </a:rPr>
              <a:t>A sub-group will investigate and develop the </a:t>
            </a:r>
            <a:r>
              <a:rPr lang="en-IE" sz="2400" b="1" dirty="0">
                <a:latin typeface="Arial" panose="020B0604020202020204" pitchFamily="34" charset="0"/>
                <a:ea typeface="Calibri" panose="020F0502020204030204" pitchFamily="34" charset="0"/>
                <a:cs typeface="Arial" panose="020B0604020202020204" pitchFamily="34" charset="0"/>
              </a:rPr>
              <a:t>crowd-funding</a:t>
            </a:r>
            <a:r>
              <a:rPr lang="en-IE" sz="2400" dirty="0">
                <a:latin typeface="Arial" panose="020B0604020202020204" pitchFamily="34" charset="0"/>
                <a:ea typeface="Calibri" panose="020F0502020204030204" pitchFamily="34" charset="0"/>
                <a:cs typeface="Arial" panose="020B0604020202020204" pitchFamily="34" charset="0"/>
              </a:rPr>
              <a:t> and </a:t>
            </a:r>
            <a:r>
              <a:rPr lang="en-IE" sz="2400" b="1" dirty="0">
                <a:latin typeface="Arial" panose="020B0604020202020204" pitchFamily="34" charset="0"/>
                <a:ea typeface="Calibri" panose="020F0502020204030204" pitchFamily="34" charset="0"/>
                <a:cs typeface="Arial" panose="020B0604020202020204" pitchFamily="34" charset="0"/>
              </a:rPr>
              <a:t>advertising</a:t>
            </a:r>
            <a:r>
              <a:rPr lang="en-IE" sz="2400" dirty="0">
                <a:latin typeface="Arial" panose="020B0604020202020204" pitchFamily="34" charset="0"/>
                <a:ea typeface="Calibri" panose="020F0502020204030204" pitchFamily="34" charset="0"/>
                <a:cs typeface="Arial" panose="020B0604020202020204" pitchFamily="34" charset="0"/>
              </a:rPr>
              <a:t> potential of The Hub so that a sustainable revenue stream can be secured for its future development. The same group will also be responsible for a Crowd-funding initiative that will inaugurate the launch of the Hub.</a:t>
            </a:r>
          </a:p>
        </p:txBody>
      </p:sp>
    </p:spTree>
    <p:extLst>
      <p:ext uri="{BB962C8B-B14F-4D97-AF65-F5344CB8AC3E}">
        <p14:creationId xmlns:p14="http://schemas.microsoft.com/office/powerpoint/2010/main" val="1667735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741</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Damian Dalton</dc:creator>
  <cp:lastModifiedBy>Damian Dalton</cp:lastModifiedBy>
  <cp:revision>26</cp:revision>
  <cp:lastPrinted>2019-10-08T16:50:16Z</cp:lastPrinted>
  <dcterms:created xsi:type="dcterms:W3CDTF">2019-10-08T15:17:51Z</dcterms:created>
  <dcterms:modified xsi:type="dcterms:W3CDTF">2019-11-05T19:23:22Z</dcterms:modified>
</cp:coreProperties>
</file>