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3" r:id="rId2"/>
  </p:sldMasterIdLst>
  <p:notesMasterIdLst>
    <p:notesMasterId r:id="rId40"/>
  </p:notesMasterIdLst>
  <p:handoutMasterIdLst>
    <p:handoutMasterId r:id="rId41"/>
  </p:handoutMasterIdLst>
  <p:sldIdLst>
    <p:sldId id="257" r:id="rId3"/>
    <p:sldId id="303" r:id="rId4"/>
    <p:sldId id="314" r:id="rId5"/>
    <p:sldId id="269" r:id="rId6"/>
    <p:sldId id="270" r:id="rId7"/>
    <p:sldId id="315" r:id="rId8"/>
    <p:sldId id="274" r:id="rId9"/>
    <p:sldId id="279" r:id="rId10"/>
    <p:sldId id="282" r:id="rId11"/>
    <p:sldId id="280" r:id="rId12"/>
    <p:sldId id="281" r:id="rId13"/>
    <p:sldId id="305" r:id="rId14"/>
    <p:sldId id="316" r:id="rId15"/>
    <p:sldId id="309" r:id="rId16"/>
    <p:sldId id="313" r:id="rId17"/>
    <p:sldId id="310" r:id="rId18"/>
    <p:sldId id="311" r:id="rId19"/>
    <p:sldId id="307" r:id="rId20"/>
    <p:sldId id="308" r:id="rId21"/>
    <p:sldId id="292" r:id="rId22"/>
    <p:sldId id="291" r:id="rId23"/>
    <p:sldId id="287" r:id="rId24"/>
    <p:sldId id="319" r:id="rId25"/>
    <p:sldId id="320" r:id="rId26"/>
    <p:sldId id="317" r:id="rId27"/>
    <p:sldId id="298" r:id="rId28"/>
    <p:sldId id="300" r:id="rId29"/>
    <p:sldId id="299" r:id="rId30"/>
    <p:sldId id="301" r:id="rId31"/>
    <p:sldId id="318" r:id="rId32"/>
    <p:sldId id="295" r:id="rId33"/>
    <p:sldId id="271" r:id="rId34"/>
    <p:sldId id="322" r:id="rId35"/>
    <p:sldId id="323" r:id="rId36"/>
    <p:sldId id="321" r:id="rId37"/>
    <p:sldId id="293" r:id="rId38"/>
    <p:sldId id="294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0F4"/>
    <a:srgbClr val="3D3D9D"/>
    <a:srgbClr val="4242A6"/>
    <a:srgbClr val="5050BB"/>
    <a:srgbClr val="4949B1"/>
    <a:srgbClr val="4848AF"/>
    <a:srgbClr val="4242A7"/>
    <a:srgbClr val="4D4DB7"/>
    <a:srgbClr val="4848B0"/>
    <a:srgbClr val="040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 varScale="1">
        <p:scale>
          <a:sx n="92" d="100"/>
          <a:sy n="92" d="100"/>
        </p:scale>
        <p:origin x="420" y="90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fr-FR"/>
              <a:pPr/>
              <a:t>13/01/2015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fr-FR"/>
              <a:pPr/>
              <a:t>13/01/2015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442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27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902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28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29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29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37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31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45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32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44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36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5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7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71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8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7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9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01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10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46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11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138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22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39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pPr algn="r" defTabSz="1216152">
                <a:buNone/>
              </a:pPr>
              <a:t>26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15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8417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94184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82822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33873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64499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491799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12579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014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4263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00433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308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6626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00331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6990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8797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6579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7810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3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852" y="584200"/>
            <a:ext cx="9306649" cy="2000251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6600" b="0" i="0" dirty="0" smtClean="0">
                <a:solidFill>
                  <a:schemeClr val="bg1"/>
                </a:solidFill>
                <a:latin typeface="Calibri"/>
                <a:ea typeface="+mj-ea"/>
                <a:cs typeface="+mj-cs"/>
              </a:rPr>
              <a:t>Projet AGIR</a:t>
            </a:r>
            <a:endParaRPr lang="fr-FR" sz="6600" b="0" i="0" dirty="0">
              <a:solidFill>
                <a:schemeClr val="bg1"/>
              </a:solidFill>
              <a:latin typeface="Calibri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3852" y="2616200"/>
            <a:ext cx="11017224" cy="1752600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Soutenance et présentation</a:t>
            </a:r>
            <a:r>
              <a:rPr lang="fr-FR" sz="2800" b="0" i="0" spc="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du dossier d’architecture</a:t>
            </a:r>
            <a:endParaRPr lang="fr-FR" sz="2800" b="0" i="0" spc="200" baseline="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0" y="6538914"/>
            <a:ext cx="2234618" cy="365125"/>
          </a:xfrm>
        </p:spPr>
        <p:txBody>
          <a:bodyPr/>
          <a:lstStyle/>
          <a:p>
            <a:fld id="{9CEAAF5C-8611-4F52-94DC-F092AAE55BAE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40790" y="4148636"/>
            <a:ext cx="4418108" cy="144016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152">
              <a:spcBef>
                <a:spcPts val="0"/>
              </a:spcBef>
            </a:pP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Thin-Hinane Younsi</a:t>
            </a:r>
          </a:p>
          <a:p>
            <a:pPr defTabSz="1216152">
              <a:spcBef>
                <a:spcPts val="0"/>
              </a:spcBef>
            </a:pP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Jordan Afonso</a:t>
            </a:r>
          </a:p>
          <a:p>
            <a:pPr defTabSz="1216152">
              <a:spcBef>
                <a:spcPts val="0"/>
              </a:spcBef>
            </a:pP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Lounes Achab</a:t>
            </a:r>
          </a:p>
          <a:p>
            <a:pPr defTabSz="1216152">
              <a:spcBef>
                <a:spcPts val="0"/>
              </a:spcBef>
            </a:pP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Afshin Khalghdoost</a:t>
            </a:r>
            <a:endParaRPr lang="fr-FR" sz="2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>
            <a:spLocks noGrp="1"/>
          </p:cNvSpPr>
          <p:nvPr>
            <p:ph sz="half" idx="1"/>
          </p:nvPr>
        </p:nvSpPr>
        <p:spPr>
          <a:xfrm>
            <a:off x="3736958" y="1142984"/>
            <a:ext cx="4784340" cy="546750"/>
          </a:xfrm>
        </p:spPr>
        <p:txBody>
          <a:bodyPr>
            <a:norm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2400" dirty="0" smtClean="0">
                <a:solidFill>
                  <a:schemeClr val="bg1"/>
                </a:solidFill>
                <a:latin typeface="Calibri"/>
              </a:rPr>
              <a:t>Système proposé par notre groupe</a:t>
            </a:r>
            <a:endParaRPr lang="fr-FR" sz="2400" dirty="0">
              <a:solidFill>
                <a:schemeClr val="bg1"/>
              </a:solidFill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fr-F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39CC-347A-4552-BB22-AA43FE77720D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086300" y="2449766"/>
            <a:ext cx="1584177" cy="38061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IHM</a:t>
            </a:r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5446340" y="2830377"/>
            <a:ext cx="0" cy="29057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5662364" y="2830377"/>
            <a:ext cx="0" cy="29057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5878388" y="2830377"/>
            <a:ext cx="0" cy="29057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6094412" y="2830377"/>
            <a:ext cx="0" cy="29057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6310436" y="2830377"/>
            <a:ext cx="0" cy="29057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46" idx="3"/>
          </p:cNvCxnSpPr>
          <p:nvPr/>
        </p:nvCxnSpPr>
        <p:spPr>
          <a:xfrm flipV="1">
            <a:off x="3813201" y="3283457"/>
            <a:ext cx="73213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>
            <a:off x="4510060" y="3283457"/>
            <a:ext cx="35275" cy="28169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3859424" y="5094631"/>
            <a:ext cx="63968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V="1">
            <a:off x="7154112" y="3283457"/>
            <a:ext cx="63968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7154112" y="5086791"/>
            <a:ext cx="63968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7135166" y="3254769"/>
            <a:ext cx="18946" cy="28194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 flipV="1">
            <a:off x="4510060" y="6107340"/>
            <a:ext cx="2617278" cy="6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4330216" y="6100418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Bus de communication</a:t>
            </a:r>
            <a:endParaRPr lang="fr-FR" sz="1600" dirty="0"/>
          </a:p>
        </p:txBody>
      </p:sp>
      <p:cxnSp>
        <p:nvCxnSpPr>
          <p:cNvPr id="73" name="Connecteur droit 72"/>
          <p:cNvCxnSpPr>
            <a:stCxn id="5" idx="2"/>
            <a:endCxn id="72" idx="0"/>
          </p:cNvCxnSpPr>
          <p:nvPr/>
        </p:nvCxnSpPr>
        <p:spPr>
          <a:xfrm rot="5400000">
            <a:off x="5593375" y="5802245"/>
            <a:ext cx="583186" cy="131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7793800" y="2769492"/>
            <a:ext cx="2333060" cy="10279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Module </a:t>
            </a:r>
            <a:r>
              <a:rPr lang="fr-FR" sz="2800" dirty="0" smtClean="0">
                <a:solidFill>
                  <a:schemeClr val="tx1"/>
                </a:solidFill>
              </a:rPr>
              <a:t>secondaire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1413892" y="2769492"/>
            <a:ext cx="2399309" cy="10279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Module secondaire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1450942" y="4572008"/>
            <a:ext cx="2399309" cy="10279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Module secondaire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7808924" y="4643446"/>
            <a:ext cx="2399309" cy="10279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Module secondaire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936524" y="3120948"/>
            <a:ext cx="1910047" cy="239628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Module principal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>
            <a:spLocks noGrp="1"/>
          </p:cNvSpPr>
          <p:nvPr>
            <p:ph sz="half" idx="1"/>
          </p:nvPr>
        </p:nvSpPr>
        <p:spPr>
          <a:xfrm>
            <a:off x="3862164" y="1285860"/>
            <a:ext cx="4896543" cy="546750"/>
          </a:xfrm>
        </p:spPr>
        <p:txBody>
          <a:bodyPr>
            <a:norm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2400" dirty="0" smtClean="0">
                <a:solidFill>
                  <a:schemeClr val="bg1"/>
                </a:solidFill>
                <a:latin typeface="Calibri"/>
              </a:rPr>
              <a:t>Système proposé par notre groupe</a:t>
            </a:r>
            <a:endParaRPr lang="fr-FR" sz="2400" dirty="0">
              <a:solidFill>
                <a:schemeClr val="bg1"/>
              </a:solidFill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fr-F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8CE2-CD2F-4093-84B7-725FE8AEA046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36256"/>
              </p:ext>
            </p:extLst>
          </p:nvPr>
        </p:nvGraphicFramePr>
        <p:xfrm>
          <a:off x="837826" y="3212976"/>
          <a:ext cx="10802844" cy="158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01422"/>
                <a:gridCol w="5401422"/>
              </a:tblGrid>
              <a:tr h="396044"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</a:t>
                      </a:r>
                      <a:r>
                        <a:rPr lang="fr-FR" baseline="0" dirty="0" smtClean="0"/>
                        <a:t>s </a:t>
                      </a:r>
                      <a:endParaRPr lang="fr-FR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Modularité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 des sous systèmes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Développement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 plus long (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plusieurs 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modules)</a:t>
                      </a:r>
                      <a:endParaRPr lang="en-GB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Possibilité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 d’évolution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Facilité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 de vente du produit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4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2) Conclusion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9836303" cy="3416301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Modification de la solution initiale</a:t>
            </a:r>
          </a:p>
          <a:p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Solution modulaire</a:t>
            </a:r>
            <a:r>
              <a:rPr lang="fr-FR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Solution modifiable et améliorable dans le temps</a:t>
            </a:r>
            <a:endParaRPr lang="fr-FR" sz="2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Avantage à la vente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8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197868" y="2132856"/>
            <a:ext cx="4349892" cy="2283824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III) Architecture système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93764" y="1844824"/>
            <a:ext cx="5033296" cy="3116644"/>
          </a:xfrm>
        </p:spPr>
        <p:txBody>
          <a:bodyPr>
            <a:normAutofit/>
          </a:bodyPr>
          <a:lstStyle/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1) Macro-Design</a:t>
            </a:r>
            <a:endParaRPr lang="en-GB" sz="2400" cap="non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2) Micro-Design</a:t>
            </a:r>
          </a:p>
          <a:p>
            <a:pPr marL="342797" indent="-342797">
              <a:buClr>
                <a:srgbClr val="B31166"/>
              </a:buClr>
              <a:buFont typeface="Wingdings 3" charset="2"/>
              <a:buChar char=""/>
            </a:pP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3) Description structurelle </a:t>
            </a:r>
            <a:endParaRPr lang="en-GB" sz="2400" cap="non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4) Conclusion </a:t>
            </a:r>
            <a:endParaRPr lang="fr-FR" sz="2400" cap="non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1) Macro-Design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2" name="Espace réservé du texte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Description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générale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 la solution</a:t>
            </a:r>
          </a:p>
          <a:p>
            <a:pPr>
              <a:buFont typeface="Wingdings" pitchFamily="2" charset="2"/>
              <a:buChar char="Ø"/>
            </a:pP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Représente une modélisation du système indépendante de la technologie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choisie</a:t>
            </a: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Description fonctionnelle du système</a:t>
            </a:r>
          </a:p>
          <a:p>
            <a:pPr>
              <a:buFont typeface="Wingdings" pitchFamily="2" charset="2"/>
              <a:buChar char="Ø"/>
            </a:pP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Brique de base pour le développement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3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dirty="0" smtClean="0"/>
              <a:t>) </a:t>
            </a:r>
            <a:r>
              <a:rPr lang="en-GB" dirty="0" smtClean="0"/>
              <a:t>Macro-Design</a:t>
            </a:r>
            <a:endParaRPr lang="fr-F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4" y="1772816"/>
            <a:ext cx="11080248" cy="446449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3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2) Micro-Design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348881"/>
            <a:ext cx="5803855" cy="3670922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Module principal 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Unité de contrôle 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Module Bluetooth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Module IHM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Protocole </a:t>
            </a: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de communication Bluetooth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et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e</a:t>
            </a: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rgonomie</a:t>
            </a:r>
            <a:endParaRPr lang="en-GB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Connectique</a:t>
            </a:r>
            <a:endParaRPr lang="en-GB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Bus de communication interne 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Bus de communication externe</a:t>
            </a:r>
            <a:endParaRPr lang="fr-FR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/>
            <a:endParaRPr lang="en-GB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457063" lvl="1" indent="0">
              <a:buNone/>
            </a:pPr>
            <a:endParaRPr lang="en-GB" sz="1800" dirty="0" smtClean="0"/>
          </a:p>
          <a:p>
            <a:pPr lvl="1"/>
            <a:endParaRPr lang="fr-FR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030516" y="2276872"/>
            <a:ext cx="4112424" cy="3765505"/>
          </a:xfrm>
        </p:spPr>
        <p:txBody>
          <a:bodyPr>
            <a:normAutofit/>
          </a:bodyPr>
          <a:lstStyle/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Module secondaire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Circuit pilotage de LED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Circuit boutons poussoirs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Circuit pilotage de contacteurs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Circuit d’acquisition de données, capteurs de passage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Circuit combinatoire </a:t>
            </a:r>
          </a:p>
          <a:p>
            <a:pPr lvl="1"/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Unité de contrôle</a:t>
            </a:r>
          </a:p>
          <a:p>
            <a:pPr lvl="1"/>
            <a:endParaRPr lang="en-GB" sz="1800" dirty="0" smtClean="0">
              <a:solidFill>
                <a:schemeClr val="tx1"/>
              </a:solidFill>
            </a:endParaRPr>
          </a:p>
          <a:p>
            <a:pPr marL="457063" lvl="1" indent="0">
              <a:buNone/>
            </a:pPr>
            <a:endParaRPr lang="en-GB" sz="18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42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17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1" y="32463"/>
            <a:ext cx="9602032" cy="67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3) Description structurelle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1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module principal de gestion et d'automatisation du système.</a:t>
            </a:r>
          </a:p>
          <a:p>
            <a:pPr>
              <a:buFont typeface="Wingdings" pitchFamily="2" charset="2"/>
              <a:buChar char="Ø"/>
            </a:pP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[1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... N] modules secondaires de contrôle margeur et pompe à vide et d'acquisition de données.</a:t>
            </a:r>
          </a:p>
          <a:p>
            <a:pPr>
              <a:buFont typeface="Wingdings" pitchFamily="2" charset="2"/>
              <a:buChar char="Ø"/>
            </a:pP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1 </a:t>
            </a: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module IHM : interface homme-machine  </a:t>
            </a:r>
          </a:p>
          <a:p>
            <a:pPr>
              <a:buFont typeface="Wingdings" pitchFamily="2" charset="2"/>
              <a:buChar char="Ø"/>
            </a:pPr>
            <a:endParaRPr lang="fr-FR" sz="1600" dirty="0" smtClean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fr-FR" sz="1600" dirty="0" smtClean="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rPr>
              <a:t> connectique (communication entre modules)</a:t>
            </a:r>
            <a:endParaRPr lang="fr-FR" sz="1600" dirty="0">
              <a:solidFill>
                <a:schemeClr val="tx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1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19</a:t>
            </a:fld>
            <a:endParaRPr lang="fr-FR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16632"/>
            <a:ext cx="11606076" cy="66064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35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Sommaire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I) Présentation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</a:rPr>
              <a:t>p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rojet</a:t>
            </a:r>
            <a:endParaRPr lang="en-GB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II) Etudes et recherche de solutions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II) Architecture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ystème</a:t>
            </a:r>
            <a:endParaRPr lang="en-GB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IV) Validation système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V) 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Planification</a:t>
            </a:r>
            <a:endParaRPr lang="en-GB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VI) Conclusion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4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5094280" y="2928934"/>
            <a:ext cx="2357454" cy="29289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5400" dirty="0" smtClean="0">
                <a:latin typeface="Calibri"/>
              </a:rPr>
              <a:t>Module principal</a:t>
            </a:r>
            <a:endParaRPr lang="fr-FR" sz="5400" dirty="0">
              <a:latin typeface="Calibri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3D6A-A750-429A-9F9D-18CC9EDFF8EA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6670476" y="3063380"/>
            <a:ext cx="576064" cy="57606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WC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8000438" y="242886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Module Bluetooth</a:t>
            </a:r>
            <a:endParaRPr lang="fr-FR" sz="2800" dirty="0">
              <a:latin typeface="Calibri" panose="020F0502020204030204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374332" y="5445224"/>
            <a:ext cx="1872208" cy="2880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Communication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315442" y="5615662"/>
            <a:ext cx="159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Bus CAN</a:t>
            </a:r>
            <a:endParaRPr lang="fr-FR" sz="2800" dirty="0">
              <a:latin typeface="Calibri" panose="020F0502020204030204" pitchFamily="34" charset="0"/>
            </a:endParaRPr>
          </a:p>
        </p:txBody>
      </p:sp>
      <p:cxnSp>
        <p:nvCxnSpPr>
          <p:cNvPr id="18" name="Connecteur droit avec flèche 17"/>
          <p:cNvCxnSpPr>
            <a:stCxn id="16" idx="1"/>
          </p:cNvCxnSpPr>
          <p:nvPr/>
        </p:nvCxnSpPr>
        <p:spPr>
          <a:xfrm rot="10800000" flipV="1">
            <a:off x="7308858" y="5877272"/>
            <a:ext cx="1006584" cy="19493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321763" y="2692077"/>
            <a:ext cx="2556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>
                <a:latin typeface="Calibri" panose="020F0502020204030204" pitchFamily="34" charset="0"/>
              </a:rPr>
              <a:t>Vue </a:t>
            </a:r>
            <a:r>
              <a:rPr lang="fr-FR" sz="2800" dirty="0">
                <a:latin typeface="Calibri" panose="020F0502020204030204" pitchFamily="34" charset="0"/>
              </a:rPr>
              <a:t>g</a:t>
            </a:r>
            <a:r>
              <a:rPr lang="fr-FR" sz="2800" dirty="0" smtClean="0">
                <a:latin typeface="Calibri" panose="020F0502020204030204" pitchFamily="34" charset="0"/>
              </a:rPr>
              <a:t>lobale</a:t>
            </a:r>
            <a:endParaRPr lang="fr-FR" sz="2800" dirty="0" smtClean="0">
              <a:latin typeface="Calibri" panose="020F0502020204030204" pitchFamily="34" charset="0"/>
            </a:endParaRPr>
          </a:p>
          <a:p>
            <a:pPr algn="just"/>
            <a:r>
              <a:rPr lang="fr-FR" sz="2800" dirty="0">
                <a:latin typeface="Calibri" panose="020F0502020204030204" pitchFamily="34" charset="0"/>
              </a:rPr>
              <a:t>d</a:t>
            </a:r>
            <a:r>
              <a:rPr lang="fr-FR" sz="2800" dirty="0" smtClean="0">
                <a:latin typeface="Calibri" panose="020F0502020204030204" pitchFamily="34" charset="0"/>
              </a:rPr>
              <a:t>u </a:t>
            </a:r>
            <a:r>
              <a:rPr lang="fr-FR" sz="2800" dirty="0" smtClean="0">
                <a:latin typeface="Calibri" panose="020F0502020204030204" pitchFamily="34" charset="0"/>
              </a:rPr>
              <a:t>module</a:t>
            </a:r>
          </a:p>
          <a:p>
            <a:pPr algn="just"/>
            <a:r>
              <a:rPr lang="fr-FR" sz="2800" dirty="0">
                <a:latin typeface="Calibri" panose="020F0502020204030204" pitchFamily="34" charset="0"/>
              </a:rPr>
              <a:t>p</a:t>
            </a:r>
            <a:r>
              <a:rPr lang="fr-FR" sz="2800" dirty="0" smtClean="0">
                <a:latin typeface="Calibri" panose="020F0502020204030204" pitchFamily="34" charset="0"/>
              </a:rPr>
              <a:t>rincipal</a:t>
            </a:r>
            <a:endParaRPr lang="fr-FR" sz="2800" dirty="0">
              <a:latin typeface="Calibri" panose="020F0502020204030204" pitchFamily="34" charset="0"/>
            </a:endParaRP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394066" y="3351412"/>
            <a:ext cx="1836250" cy="43762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à coins arrondis 20"/>
          <p:cNvSpPr/>
          <p:nvPr/>
        </p:nvSpPr>
        <p:spPr>
          <a:xfrm>
            <a:off x="5522908" y="3857628"/>
            <a:ext cx="1500198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MC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 rot="10800000" flipV="1">
            <a:off x="7094544" y="4357694"/>
            <a:ext cx="1143008" cy="7143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8380428" y="4071942"/>
            <a:ext cx="2571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Calibri" panose="020F0502020204030204" pitchFamily="34" charset="0"/>
              </a:rPr>
              <a:t>Microcontrôleur</a:t>
            </a:r>
            <a:endParaRPr lang="fr-FR" sz="2800" dirty="0">
              <a:latin typeface="Calibri" panose="020F0502020204030204" pitchFamily="34" charset="0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523172" y="3000372"/>
            <a:ext cx="285752" cy="571504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7737486" y="3000372"/>
            <a:ext cx="285752" cy="571504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7165982" y="2786058"/>
            <a:ext cx="792088" cy="57048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/>
          <p:cNvSpPr/>
          <p:nvPr/>
        </p:nvSpPr>
        <p:spPr>
          <a:xfrm>
            <a:off x="7951800" y="3000372"/>
            <a:ext cx="285752" cy="571504"/>
          </a:xfrm>
          <a:prstGeom prst="chevr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Rectangle avec flèche vers le bas 27"/>
          <p:cNvSpPr/>
          <p:nvPr/>
        </p:nvSpPr>
        <p:spPr>
          <a:xfrm>
            <a:off x="5380032" y="5929330"/>
            <a:ext cx="1857388" cy="500066"/>
          </a:xfrm>
          <a:prstGeom prst="downArrowCallo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Bus de Données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975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3" grpId="0"/>
      <p:bldP spid="24" grpId="0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7"/>
          <p:cNvSpPr>
            <a:spLocks noGrp="1"/>
          </p:cNvSpPr>
          <p:nvPr>
            <p:ph type="title"/>
          </p:nvPr>
        </p:nvSpPr>
        <p:spPr>
          <a:xfrm>
            <a:off x="1413892" y="1148040"/>
            <a:ext cx="8759131" cy="706964"/>
          </a:xfrm>
        </p:spPr>
        <p:txBody>
          <a:bodyPr>
            <a:normAutofit fontScale="90000"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</a:pPr>
            <a:r>
              <a:rPr lang="fr-FR" sz="4800" dirty="0">
                <a:solidFill>
                  <a:schemeClr val="bg1"/>
                </a:solidFill>
                <a:latin typeface="Calibri"/>
              </a:rPr>
              <a:t>Le module secondaire </a:t>
            </a:r>
            <a:br>
              <a:rPr lang="fr-FR" sz="4800" dirty="0">
                <a:solidFill>
                  <a:schemeClr val="bg1"/>
                </a:solidFill>
                <a:latin typeface="Calibri"/>
              </a:rPr>
            </a:br>
            <a:endParaRPr lang="fr-FR" sz="72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4085-B186-48FE-8579-06975D9B200C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4300" r="-507" b="17450"/>
          <a:stretch/>
        </p:blipFill>
        <p:spPr>
          <a:xfrm>
            <a:off x="1218882" y="1854589"/>
            <a:ext cx="9743903" cy="45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154655" y="973668"/>
            <a:ext cx="1339358" cy="706964"/>
          </a:xfrm>
        </p:spPr>
        <p:txBody>
          <a:bodyPr>
            <a:normAutofit fontScale="90000"/>
          </a:bodyPr>
          <a:lstStyle/>
          <a:p>
            <a:r>
              <a:rPr lang="fr-FR" sz="5400" dirty="0" smtClean="0">
                <a:latin typeface="Calibri"/>
              </a:rPr>
              <a:t>IHM </a:t>
            </a:r>
            <a:endParaRPr lang="fr-FR" sz="5400" dirty="0">
              <a:latin typeface="Calibri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1773932" y="1632494"/>
            <a:ext cx="9577063" cy="1102494"/>
          </a:xfrm>
        </p:spPr>
        <p:txBody>
          <a:bodyPr>
            <a:normAutofit/>
          </a:bodyPr>
          <a:lstStyle/>
          <a:p>
            <a:pPr marL="0" indent="0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</a:rPr>
              <a:t>Interface sur tablette Android qui communique en Bluetooth avec la carte mère</a:t>
            </a:r>
            <a:endParaRPr lang="fr-FR" sz="2800" dirty="0">
              <a:solidFill>
                <a:schemeClr val="accent4">
                  <a:lumMod val="60000"/>
                  <a:lumOff val="40000"/>
                </a:schemeClr>
              </a:solidFill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A467-2CE6-4753-8110-648D6D2D7EC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1" t="16024" r="17932" b="11396"/>
          <a:stretch/>
        </p:blipFill>
        <p:spPr>
          <a:xfrm>
            <a:off x="2494012" y="2339458"/>
            <a:ext cx="6624736" cy="42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Connectique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Connexion interne </a:t>
            </a:r>
            <a:endParaRPr lang="en-GB" sz="2800" b="1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Connexion entre les </a:t>
            </a: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differents circuits      </a:t>
            </a:r>
            <a:endParaRPr lang="en-GB" sz="18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lvl="0" indent="0" algn="just">
              <a:buNone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	</a:t>
            </a: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électroniques internes </a:t>
            </a: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 different  </a:t>
            </a:r>
          </a:p>
          <a:p>
            <a:pPr marL="0" lvl="0" indent="0" algn="just">
              <a:buNone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	module 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Bus série ( cable blindé )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 UART </a:t>
            </a:r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just">
              <a:buNone/>
              <a:defRPr/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Connexion </a:t>
            </a:r>
            <a:r>
              <a:rPr lang="en-GB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externe</a:t>
            </a:r>
            <a:endParaRPr lang="en-GB" sz="2800" b="1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Connexion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entre les </a:t>
            </a: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differents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modules 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</a:rPr>
              <a:t>Bus CAN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GB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Bluetooth</a:t>
            </a:r>
            <a:endParaRPr lang="en-GB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9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4) Conclusion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Modularité </a:t>
            </a:r>
          </a:p>
          <a:p>
            <a:r>
              <a:rPr lang="fr-F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Système évolutif</a:t>
            </a:r>
          </a:p>
          <a:p>
            <a:r>
              <a:rPr lang="fr-F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Prix ~400 euros Vs 8000 euros automate</a:t>
            </a:r>
          </a:p>
          <a:p>
            <a:r>
              <a:rPr lang="fr-F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Force de vente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1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125860" y="2492896"/>
            <a:ext cx="4349892" cy="2283824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IV) Validation Système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1) Module principal</a:t>
            </a: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2) Module </a:t>
            </a:r>
            <a:r>
              <a:rPr lang="fr-FR" sz="1799" cap="none" dirty="0">
                <a:solidFill>
                  <a:schemeClr val="tx1"/>
                </a:solidFill>
                <a:latin typeface="Calibri" panose="020F0502020204030204" pitchFamily="34" charset="0"/>
              </a:rPr>
              <a:t>secondaire</a:t>
            </a: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3) IHM 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197868" y="824455"/>
            <a:ext cx="8136904" cy="949920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Calibri"/>
              </a:rPr>
              <a:t>1) Validation module principal (Hardware)</a:t>
            </a:r>
            <a:endParaRPr lang="fr-FR" sz="3600" dirty="0">
              <a:latin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6438" y="4090061"/>
            <a:ext cx="10669548" cy="1283714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Validation communication interne et externe :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Bluetooth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UART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927410" y="2750997"/>
            <a:ext cx="6091281" cy="642000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Réalisation et routage du circuit</a:t>
            </a:r>
          </a:p>
          <a:p>
            <a:pPr marL="457063" lvl="1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0EF8-5A99-4DA3-A897-AD80402961F8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53852" y="859657"/>
            <a:ext cx="8496944" cy="969072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Calibri"/>
              </a:rPr>
              <a:t>1) Validation module principal (Software)</a:t>
            </a:r>
            <a:endParaRPr lang="fr-FR" sz="3600" dirty="0">
              <a:latin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09836" y="3573017"/>
            <a:ext cx="10669548" cy="151216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Algorithme d’automatisation et gestion des états systèmes :</a:t>
            </a:r>
          </a:p>
          <a:p>
            <a:pPr lvl="5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Reconnaissance d’erreur</a:t>
            </a:r>
          </a:p>
          <a:p>
            <a:pPr lvl="5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Contrôle des cycles de fonctionnement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909836" y="2671392"/>
            <a:ext cx="8136904" cy="642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Protocole de codage/décodage d’informations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BA45-F2A2-4C92-AEBD-92D231CB570B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1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Calibri"/>
              </a:rPr>
              <a:t>2) Validation module secondaire</a:t>
            </a:r>
            <a:endParaRPr lang="fr-FR" sz="3600" dirty="0">
              <a:latin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82" y="4646277"/>
            <a:ext cx="9192367" cy="642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Contrôle des capteurs, LED et boutons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1371282" y="2531797"/>
            <a:ext cx="6675729" cy="1977323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Réalisation et routage du circuit</a:t>
            </a:r>
          </a:p>
          <a:p>
            <a:pPr marL="0" indent="0">
              <a:buNone/>
            </a:pPr>
            <a:endParaRPr lang="fr-FR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Validation communication interne et externe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: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4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CAN</a:t>
            </a:r>
          </a:p>
          <a:p>
            <a:pPr lvl="4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FPGA &lt;-&gt; Microcontrôleur</a:t>
            </a:r>
            <a:endParaRPr lang="fr-FR" dirty="0" smtClean="0">
              <a:latin typeface="Calibri" panose="020F0502020204030204" pitchFamily="34" charset="0"/>
            </a:endParaRPr>
          </a:p>
          <a:p>
            <a:pPr lvl="5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7BBA-4C89-47DC-A0D5-B62717AEAB6E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26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Calibri"/>
              </a:rPr>
              <a:t>3) Validation module IHM</a:t>
            </a:r>
            <a:endParaRPr lang="fr-FR" sz="3600" dirty="0">
              <a:latin typeface="Calibri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71282" y="3429000"/>
            <a:ext cx="9979714" cy="64807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Émissions et réceptions de données envoyées ou reçues par la carte principale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2"/>
          </p:nvPr>
        </p:nvSpPr>
        <p:spPr>
          <a:xfrm>
            <a:off x="1371282" y="2488580"/>
            <a:ext cx="6675729" cy="635092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L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’ergonomie sera validée par le client</a:t>
            </a:r>
          </a:p>
          <a:p>
            <a:pPr marL="1596873" lvl="5" indent="0">
              <a:buNone/>
            </a:pPr>
            <a:endParaRPr lang="fr-FR" dirty="0" smtClean="0"/>
          </a:p>
          <a:p>
            <a:pPr lvl="4"/>
            <a:endParaRPr lang="fr-FR" dirty="0" smtClean="0"/>
          </a:p>
          <a:p>
            <a:pPr lvl="5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4462-3336-4B46-BAEA-D912F7EBF9DE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69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765820" y="1295400"/>
            <a:ext cx="3744416" cy="2349624"/>
          </a:xfrm>
        </p:spPr>
        <p:txBody>
          <a:bodyPr/>
          <a:lstStyle/>
          <a:p>
            <a:r>
              <a:rPr lang="fr-FR" sz="3200" dirty="0" smtClean="0">
                <a:latin typeface="Calibri" panose="020F0502020204030204" pitchFamily="34" charset="0"/>
              </a:rPr>
              <a:t>I) Présentation du projet 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>
                <a:solidFill>
                  <a:schemeClr val="tx1"/>
                </a:solidFill>
                <a:latin typeface="Calibri"/>
              </a:rPr>
              <a:t>Réalisation d’un réseau de systèmes électroniques programmables de contrôle de système mécanique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6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125860" y="2420888"/>
            <a:ext cx="4349892" cy="2283824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V) Planification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93763" y="2677644"/>
            <a:ext cx="4294061" cy="2283824"/>
          </a:xfrm>
        </p:spPr>
        <p:txBody>
          <a:bodyPr/>
          <a:lstStyle/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1) Organisation générale du    </a:t>
            </a:r>
          </a:p>
          <a:p>
            <a:pPr lvl="0">
              <a:buClr>
                <a:srgbClr val="B31166"/>
              </a:buClr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      projet </a:t>
            </a: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2) Gantt</a:t>
            </a: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fr-FR" sz="1799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3) Réalisation concrète </a:t>
            </a:r>
            <a:endParaRPr lang="fr-FR" sz="1799" cap="non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9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dirty="0" smtClean="0">
                <a:latin typeface="Calibri"/>
              </a:rPr>
              <a:t>1) Organisation générale du projet</a:t>
            </a:r>
            <a:endParaRPr lang="fr-FR" sz="3600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2665255"/>
            <a:ext cx="5078677" cy="4465320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Création d’une boite mail commune et d’un groupe Facebook</a:t>
            </a:r>
            <a:endParaRPr lang="fr-FR" sz="2400" b="0" i="0" dirty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dirty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Création d’un </a:t>
            </a:r>
            <a:r>
              <a:rPr lang="fr-FR" sz="2400" dirty="0">
                <a:solidFill>
                  <a:schemeClr val="tx1"/>
                </a:solidFill>
                <a:latin typeface="Calibri"/>
              </a:rPr>
              <a:t>D</a:t>
            </a: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ropbox pour le projet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b="0" i="0" dirty="0" smtClean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Création d’un GitHub</a:t>
            </a:r>
            <a:r>
              <a:rPr lang="fr-FR" sz="2400" dirty="0">
                <a:solidFill>
                  <a:schemeClr val="tx1"/>
                </a:solidFill>
                <a:latin typeface="Calibri"/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pour le code</a:t>
            </a:r>
            <a:endParaRPr lang="fr-FR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DE3D-DE2C-46A3-8712-4BE574766085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31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57" y="2708920"/>
            <a:ext cx="581025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dirty="0" smtClean="0">
                <a:latin typeface="Calibri"/>
              </a:rPr>
              <a:t>1) Organisation générale du projet</a:t>
            </a:r>
            <a:endParaRPr lang="fr-FR" sz="3600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812" y="2375141"/>
            <a:ext cx="5078677" cy="4465320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1 coordinateur différent toutes les 4 semaines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b="0" i="0" dirty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Séance de brainstorming chaque début de journée projet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b="0" i="0" dirty="0" smtClean="0">
              <a:solidFill>
                <a:schemeClr val="tx1"/>
              </a:solidFill>
              <a:latin typeface="Calibri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Etablissement en groupe des tâches à accomplir</a:t>
            </a:r>
            <a:endParaRPr lang="fr-FR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000" dirty="0">
              <a:latin typeface="Calibri" panose="020F0502020204030204" pitchFamily="34" charset="0"/>
            </a:endParaRPr>
          </a:p>
          <a:p>
            <a:r>
              <a:rPr lang="fr-F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Réunions et briefing dès que nécessaire</a:t>
            </a:r>
          </a:p>
          <a:p>
            <a:endParaRPr lang="fr-FR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Communication par mail/téléphone avec le client </a:t>
            </a:r>
            <a:endParaRPr lang="fr-FR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D358-96A3-4246-BCF3-49CB13EB53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9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5400" dirty="0" smtClean="0">
                <a:latin typeface="Calibri"/>
              </a:rPr>
              <a:t>Organisation : Gantt</a:t>
            </a:r>
            <a:endParaRPr lang="fr-FR" sz="5400" dirty="0"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4FC0-E12F-4F0C-A368-49065047AB54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909836" y="2636912"/>
            <a:ext cx="280831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 semaines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718148" y="4082328"/>
            <a:ext cx="4248472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8 semaines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09836" y="3388163"/>
            <a:ext cx="7056784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11 semaines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7966620" y="4890001"/>
            <a:ext cx="216024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 semaines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0126860" y="5481650"/>
            <a:ext cx="1060965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2sem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086300" y="2406079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Réalisation de 4 cartes filles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30119" y="4991442"/>
            <a:ext cx="38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Programmation de l’IHM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229049" y="5742693"/>
            <a:ext cx="461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Réalisation de la carte mère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8902724" y="3571786"/>
            <a:ext cx="317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Assemblage et tests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718627" y="6169294"/>
            <a:ext cx="248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Marge d’</a:t>
            </a:r>
            <a:r>
              <a:rPr lang="fr-FR" dirty="0"/>
              <a:t>e</a:t>
            </a:r>
            <a:r>
              <a:rPr lang="fr-FR" dirty="0" smtClean="0"/>
              <a:t>rreur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14" idx="1"/>
            <a:endCxn id="9" idx="3"/>
          </p:cNvCxnSpPr>
          <p:nvPr/>
        </p:nvCxnSpPr>
        <p:spPr>
          <a:xfrm flipH="1">
            <a:off x="3718148" y="2636912"/>
            <a:ext cx="136815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5" idx="0"/>
          </p:cNvCxnSpPr>
          <p:nvPr/>
        </p:nvCxnSpPr>
        <p:spPr>
          <a:xfrm flipH="1" flipV="1">
            <a:off x="1269876" y="3850421"/>
            <a:ext cx="1006286" cy="114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6" idx="0"/>
            <a:endCxn id="10" idx="2"/>
          </p:cNvCxnSpPr>
          <p:nvPr/>
        </p:nvCxnSpPr>
        <p:spPr>
          <a:xfrm flipV="1">
            <a:off x="5534219" y="4514376"/>
            <a:ext cx="308165" cy="122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7" idx="2"/>
            <a:endCxn id="12" idx="0"/>
          </p:cNvCxnSpPr>
          <p:nvPr/>
        </p:nvCxnSpPr>
        <p:spPr>
          <a:xfrm flipH="1">
            <a:off x="9046740" y="4033451"/>
            <a:ext cx="1445075" cy="85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13" idx="2"/>
          </p:cNvCxnSpPr>
          <p:nvPr/>
        </p:nvCxnSpPr>
        <p:spPr>
          <a:xfrm flipV="1">
            <a:off x="10201666" y="5913698"/>
            <a:ext cx="455677" cy="48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876" y="2857496"/>
            <a:ext cx="10544136" cy="344805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</a:rPr>
              <a:t>Disponibilités du client « A »</a:t>
            </a:r>
          </a:p>
          <a:p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</a:rPr>
              <a:t>Changement architecture mécanique de la machine(car prototype) « A »</a:t>
            </a:r>
          </a:p>
          <a:p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</a:rPr>
              <a:t>Disponibilité matérielle et logicielle au sein de l’école « A »</a:t>
            </a:r>
          </a:p>
          <a:p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</a:rPr>
              <a:t>Retard sur le plan </a:t>
            </a:r>
            <a:r>
              <a:rPr lang="fr-FR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dû 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</a:rPr>
              <a:t>à la prise en main de nouvelles technologies « C »</a:t>
            </a: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3) Réalisation concrète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Réalisation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d’une maquette pour le pilotage de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LED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Réalisation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d’une maquette pour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l’acquisition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de données via le bouton poussoir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Réalisation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d’une maquette de pilotage de contacteur (relais)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Assemblage des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diffèrent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modules et test de compatibilité</a:t>
            </a:r>
          </a:p>
          <a:p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Validation du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protocole de communication CAN sur N modules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Validation acquisition de données via un capteur de passage.</a:t>
            </a:r>
          </a:p>
          <a:p>
            <a:pPr algn="just"/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Mise en place des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différents algorithmes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de traitement pour les modules</a:t>
            </a:r>
          </a:p>
          <a:p>
            <a:pPr algn="just"/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Réalisation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schémas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du circuit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électronique 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</a:rPr>
              <a:t>analogique du </a:t>
            </a: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système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17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atin typeface="Calibri"/>
              </a:rPr>
              <a:t>VI) Conclusion</a:t>
            </a:r>
            <a:endParaRPr lang="fr-FR" sz="3600" dirty="0">
              <a:latin typeface="Calibr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74044" y="2619159"/>
            <a:ext cx="10766627" cy="3772680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Apprentissage de la méthodologie de rédaction d’un cahier des charges fonctionnel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Retranscription de la volonté du client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Conseil technique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Coordination</a:t>
            </a:r>
            <a:r>
              <a:rPr lang="fr-FR" sz="2400" b="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d’un groupe de travail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Calibri"/>
              </a:rPr>
              <a:t>Apprentissage de la méthodologie de rédaction d’un cahier d’architecture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606498" lvl="1" indent="-301752" defTabSz="1216152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4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dirty="0"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fr-F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20BFD-8099-4B64-8A96-060AF121F3E1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49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7827" y="1844824"/>
            <a:ext cx="5184577" cy="2952328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Merci de votre attention</a:t>
            </a:r>
          </a:p>
          <a:p>
            <a:pPr algn="ctr"/>
            <a:endParaRPr lang="fr-FR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Des </a:t>
            </a:r>
            <a:r>
              <a:rPr lang="fr-FR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Questions </a:t>
            </a:r>
            <a:r>
              <a:rPr lang="fr-FR" b="1" dirty="0">
                <a:solidFill>
                  <a:schemeClr val="bg1"/>
                </a:solidFill>
                <a:latin typeface="Calibri" panose="020F0502020204030204" pitchFamily="34" charset="0"/>
              </a:rPr>
              <a:t>?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1CE29-9CBA-47DE-9BCB-FE5472038031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37</a:t>
            </a:fld>
            <a:endParaRPr lang="fr-FR" dirty="0"/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280" y="1930876"/>
            <a:ext cx="4538749" cy="33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dirty="0" smtClean="0">
                <a:latin typeface="Calibri"/>
              </a:rPr>
              <a:t>1) Description </a:t>
            </a:r>
            <a:r>
              <a:rPr lang="fr-FR" sz="3600" dirty="0">
                <a:latin typeface="Calibri"/>
              </a:rPr>
              <a:t>du système mécanique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2281" y="2391207"/>
            <a:ext cx="4823901" cy="3416301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1800" i="0" dirty="0" smtClean="0">
                <a:solidFill>
                  <a:schemeClr val="tx1"/>
                </a:solidFill>
                <a:latin typeface="Calibri"/>
              </a:rPr>
              <a:t>Mécanisme de dépilage de documents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800" b="1" i="0" dirty="0" smtClean="0">
              <a:solidFill>
                <a:schemeClr val="tx1"/>
              </a:solidFill>
              <a:latin typeface="Calibri"/>
            </a:endParaRPr>
          </a:p>
          <a:p>
            <a:pPr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Calibri"/>
              </a:rPr>
              <a:t>1</a:t>
            </a:r>
            <a:r>
              <a:rPr lang="fr-FR" dirty="0" smtClean="0">
                <a:solidFill>
                  <a:schemeClr val="tx1"/>
                </a:solidFill>
                <a:latin typeface="Calibri"/>
              </a:rPr>
              <a:t> moteur contrôle 4 dépileurs (aussi appelés margeurs)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b="1" dirty="0" smtClean="0">
              <a:solidFill>
                <a:schemeClr val="tx1"/>
              </a:solidFill>
              <a:latin typeface="Calibri"/>
            </a:endParaRPr>
          </a:p>
          <a:p>
            <a:pPr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/>
                </a:solidFill>
                <a:latin typeface="Calibri"/>
              </a:rPr>
              <a:t>Dépilage : mouvement du plateau + aspiration du document par une ventouse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BE4D-0613-4452-A174-5F071017719F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Espace réservé du contenu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11991" y="2403562"/>
            <a:ext cx="4538749" cy="33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dirty="0" smtClean="0">
                <a:latin typeface="Calibri"/>
              </a:rPr>
              <a:t>2) Problématique</a:t>
            </a:r>
            <a:endParaRPr lang="fr-FR" sz="3600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860" y="2331696"/>
            <a:ext cx="5078677" cy="3617584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  <a:latin typeface="Calibri"/>
              </a:rPr>
              <a:t>Simplicité d’utilisation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  <a:latin typeface="Calibri"/>
              </a:rPr>
              <a:t>Solution peu couteuse</a:t>
            </a: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endParaRPr lang="fr-FR" sz="2800" b="0" i="0" dirty="0" smtClean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sz="2800" i="0" dirty="0" smtClean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Efficace et facile à faire évoluer</a:t>
            </a:r>
            <a:endParaRPr lang="fr-FR" sz="280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500707" y="2780928"/>
            <a:ext cx="5078677" cy="339127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IHM intuitive et ergonomique</a:t>
            </a:r>
          </a:p>
          <a:p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Acquisitions et traitements de données venant de capteurs en milieu industriel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A9A0-3ECC-4A8F-9CCE-69BD601955DE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II) Etude et recherche de solution 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idx="1"/>
          </p:nvPr>
        </p:nvSpPr>
        <p:spPr>
          <a:xfrm>
            <a:off x="6893763" y="2677644"/>
            <a:ext cx="4746907" cy="2283824"/>
          </a:xfrm>
        </p:spPr>
        <p:txBody>
          <a:bodyPr/>
          <a:lstStyle/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1) </a:t>
            </a: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Différentes </a:t>
            </a:r>
            <a:r>
              <a:rPr lang="en-GB" sz="2400" cap="none" dirty="0">
                <a:solidFill>
                  <a:schemeClr val="tx1"/>
                </a:solidFill>
                <a:latin typeface="Calibri" panose="020F0502020204030204" pitchFamily="34" charset="0"/>
              </a:rPr>
              <a:t>solutions </a:t>
            </a: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GB" sz="2400" cap="non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797" lvl="0" indent="-342797">
              <a:buClr>
                <a:srgbClr val="B31166"/>
              </a:buClr>
              <a:buFont typeface="Wingdings 3" charset="2"/>
              <a:buChar char=""/>
            </a:pPr>
            <a:r>
              <a:rPr lang="en-GB" sz="2400" cap="none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en-GB" sz="24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) Conclusion</a:t>
            </a:r>
            <a:endParaRPr lang="fr-FR" sz="2400" cap="non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F25B-62DF-46C5-9CFC-2C8B236F1E67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0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Calibri"/>
              </a:rPr>
              <a:t>1</a:t>
            </a:r>
            <a:r>
              <a:rPr lang="fr-FR" sz="3600" dirty="0" smtClean="0">
                <a:latin typeface="Calibri"/>
              </a:rPr>
              <a:t>) Différentes solutions </a:t>
            </a:r>
            <a:endParaRPr lang="fr-FR" sz="3600" dirty="0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0" y="2510247"/>
            <a:ext cx="10766627" cy="958478"/>
          </a:xfrm>
        </p:spPr>
        <p:txBody>
          <a:bodyPr>
            <a:normAutofit/>
          </a:bodyPr>
          <a:lstStyle/>
          <a:p>
            <a:pPr marL="301752" indent="-301752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fr-FR" dirty="0" smtClean="0">
                <a:solidFill>
                  <a:schemeClr val="tx1"/>
                </a:solidFill>
                <a:latin typeface="Calibri"/>
              </a:rPr>
              <a:t>Recherches et études des solutions techniques (environ 7 semaines)</a:t>
            </a:r>
            <a:endParaRPr lang="fr-FR" dirty="0">
              <a:solidFill>
                <a:schemeClr val="tx1"/>
              </a:solidFill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fr-F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2336191" y="3242022"/>
            <a:ext cx="3216731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alibri" panose="020F0502020204030204" pitchFamily="34" charset="0"/>
              </a:rPr>
              <a:t>2 solutions pertinentes </a:t>
            </a:r>
            <a:endParaRPr lang="fr-FR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88E0-24B9-40A8-80D9-E378DFCFE593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Flèche droite 4"/>
          <p:cNvSpPr/>
          <p:nvPr/>
        </p:nvSpPr>
        <p:spPr>
          <a:xfrm>
            <a:off x="1053851" y="3242022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53851" y="4436392"/>
            <a:ext cx="10766627" cy="9584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buClr>
                <a:srgbClr val="009999"/>
              </a:buClr>
              <a:buFont typeface="Arial"/>
              <a:buChar char="•"/>
            </a:pPr>
            <a:r>
              <a:rPr lang="fr-FR" dirty="0" smtClean="0">
                <a:latin typeface="Calibri"/>
              </a:rPr>
              <a:t>Nécessité d’établir les avantages et inconvénients de chaque solution</a:t>
            </a:r>
          </a:p>
          <a:p>
            <a:pPr marL="0" indent="0" defTabSz="1216152">
              <a:buClr>
                <a:srgbClr val="009999"/>
              </a:buClr>
              <a:buFont typeface="Arial" pitchFamily="34" charset="0"/>
              <a:buNone/>
            </a:pPr>
            <a:endParaRPr lang="fr-FR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8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5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5520" y="1214422"/>
            <a:ext cx="5536273" cy="546750"/>
          </a:xfrm>
        </p:spPr>
        <p:txBody>
          <a:bodyPr>
            <a:normAutofit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2400" dirty="0" smtClean="0">
                <a:solidFill>
                  <a:schemeClr val="bg1"/>
                </a:solidFill>
                <a:latin typeface="Calibri"/>
              </a:rPr>
              <a:t>Système initial imaginé par le client</a:t>
            </a:r>
            <a:endParaRPr lang="fr-FR" sz="2400" dirty="0">
              <a:solidFill>
                <a:schemeClr val="bg1"/>
              </a:solidFill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fr-FR" sz="2400" b="0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855825" y="6297352"/>
            <a:ext cx="990341" cy="304799"/>
          </a:xfrm>
        </p:spPr>
        <p:txBody>
          <a:bodyPr/>
          <a:lstStyle/>
          <a:p>
            <a:fld id="{628F3541-2DC7-49F8-BDA5-5D25E379DF98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272070" y="6271268"/>
            <a:ext cx="3858790" cy="304801"/>
          </a:xfrm>
        </p:spPr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310901" y="3830184"/>
            <a:ext cx="3456384" cy="20162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294212" y="3038096"/>
            <a:ext cx="3528392" cy="38061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IHM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510236" y="4361242"/>
            <a:ext cx="30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Unité de traitement 100 entrées/sorties</a:t>
            </a:r>
            <a:endParaRPr lang="fr-FR" sz="2800" dirty="0"/>
          </a:p>
        </p:txBody>
      </p:sp>
      <p:sp>
        <p:nvSpPr>
          <p:cNvPr id="13" name="Ellipse 12"/>
          <p:cNvSpPr/>
          <p:nvPr/>
        </p:nvSpPr>
        <p:spPr>
          <a:xfrm>
            <a:off x="1337369" y="2548721"/>
            <a:ext cx="1728192" cy="8699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61405" y="2734302"/>
            <a:ext cx="1396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Capteur</a:t>
            </a:r>
            <a:endParaRPr lang="fr-FR" sz="2000" dirty="0"/>
          </a:p>
        </p:txBody>
      </p:sp>
      <p:sp>
        <p:nvSpPr>
          <p:cNvPr id="15" name="Ellipse 14"/>
          <p:cNvSpPr/>
          <p:nvPr/>
        </p:nvSpPr>
        <p:spPr>
          <a:xfrm>
            <a:off x="473273" y="3942469"/>
            <a:ext cx="1728192" cy="8699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6" name="Ellipse 15"/>
          <p:cNvSpPr/>
          <p:nvPr/>
        </p:nvSpPr>
        <p:spPr>
          <a:xfrm>
            <a:off x="1661405" y="5140764"/>
            <a:ext cx="1728192" cy="8699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7" name="Ellipse 16"/>
          <p:cNvSpPr/>
          <p:nvPr/>
        </p:nvSpPr>
        <p:spPr>
          <a:xfrm>
            <a:off x="9058883" y="2427386"/>
            <a:ext cx="1728192" cy="8699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8" name="Ellipse 17"/>
          <p:cNvSpPr/>
          <p:nvPr/>
        </p:nvSpPr>
        <p:spPr>
          <a:xfrm>
            <a:off x="9622804" y="3830184"/>
            <a:ext cx="1728192" cy="8699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9" name="Ellipse 18"/>
          <p:cNvSpPr/>
          <p:nvPr/>
        </p:nvSpPr>
        <p:spPr>
          <a:xfrm>
            <a:off x="9190756" y="5401282"/>
            <a:ext cx="1728192" cy="86998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013339" y="5353555"/>
            <a:ext cx="137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Capteur</a:t>
            </a:r>
            <a:endParaRPr lang="fr-FR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858841" y="4161187"/>
            <a:ext cx="123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Capteur</a:t>
            </a:r>
            <a:endParaRPr lang="fr-FR" sz="2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9406779" y="2651627"/>
            <a:ext cx="138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Capteur</a:t>
            </a:r>
            <a:endParaRPr lang="fr-FR" sz="2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94040" y="4065122"/>
            <a:ext cx="135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Capteur</a:t>
            </a:r>
            <a:endParaRPr lang="fr-FR" sz="2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9514792" y="5636220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Capteur</a:t>
            </a:r>
            <a:endParaRPr lang="fr-FR" sz="2000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7767285" y="3134412"/>
            <a:ext cx="1423471" cy="93071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18" idx="2"/>
          </p:cNvCxnSpPr>
          <p:nvPr/>
        </p:nvCxnSpPr>
        <p:spPr>
          <a:xfrm flipV="1">
            <a:off x="7767285" y="4265177"/>
            <a:ext cx="1855519" cy="29612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767285" y="5553610"/>
            <a:ext cx="1423471" cy="282665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3" idx="5"/>
          </p:cNvCxnSpPr>
          <p:nvPr/>
        </p:nvCxnSpPr>
        <p:spPr>
          <a:xfrm>
            <a:off x="2812473" y="3291301"/>
            <a:ext cx="1481739" cy="86988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5" idx="6"/>
          </p:cNvCxnSpPr>
          <p:nvPr/>
        </p:nvCxnSpPr>
        <p:spPr>
          <a:xfrm>
            <a:off x="2201465" y="4377462"/>
            <a:ext cx="2100375" cy="27900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6" idx="6"/>
          </p:cNvCxnSpPr>
          <p:nvPr/>
        </p:nvCxnSpPr>
        <p:spPr>
          <a:xfrm flipV="1">
            <a:off x="3389597" y="5164697"/>
            <a:ext cx="904615" cy="41106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5014292" y="3418707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374332" y="3418707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5734372" y="3418706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077124" y="3418705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454452" y="3418705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>
            <a:off x="6814492" y="3418704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7174532" y="3418704"/>
            <a:ext cx="0" cy="41147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9834" y="1142984"/>
            <a:ext cx="4824535" cy="546750"/>
          </a:xfrm>
        </p:spPr>
        <p:txBody>
          <a:bodyPr>
            <a:normAutofit fontScale="85000" lnSpcReduction="10000"/>
          </a:bodyPr>
          <a:lstStyle/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r>
              <a:rPr lang="fr-FR" sz="2800" dirty="0" smtClean="0">
                <a:solidFill>
                  <a:schemeClr val="bg1"/>
                </a:solidFill>
                <a:latin typeface="Calibri"/>
              </a:rPr>
              <a:t>Système initial imaginé par le client</a:t>
            </a:r>
            <a:endParaRPr lang="fr-FR" sz="2800" dirty="0">
              <a:solidFill>
                <a:schemeClr val="bg1"/>
              </a:solidFill>
              <a:latin typeface="Calibri"/>
            </a:endParaRPr>
          </a:p>
          <a:p>
            <a:pPr marL="0" indent="0" algn="l" defTabSz="1216152">
              <a:lnSpc>
                <a:spcPct val="90000"/>
              </a:lnSpc>
              <a:spcBef>
                <a:spcPts val="1600"/>
              </a:spcBef>
              <a:buClr>
                <a:srgbClr val="009999"/>
              </a:buClr>
              <a:buSzPct val="100000"/>
              <a:buNone/>
            </a:pPr>
            <a:endParaRPr lang="fr-FR" sz="2800" b="0" i="0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6A20-D849-4B2F-92D9-9BF0CBADED32}" type="datetime1">
              <a:rPr lang="fr-FR" smtClean="0"/>
              <a:pPr/>
              <a:t>13/01/2015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Thin-Hinane Younsi, Jordan Afonso, Lounes Achab, Afshin Khalghdoost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2233"/>
              </p:ext>
            </p:extLst>
          </p:nvPr>
        </p:nvGraphicFramePr>
        <p:xfrm>
          <a:off x="981842" y="3140968"/>
          <a:ext cx="1065882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29414"/>
                <a:gridCol w="532941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Avantages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Inconvénient</a:t>
                      </a:r>
                      <a:r>
                        <a:rPr lang="fr-FR" baseline="0" dirty="0" smtClean="0"/>
                        <a:t>s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Une seule carte électronique pour le système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Nombre entrées sorties + 100 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Système figé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 et non modifiable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anose="020F0502020204030204" pitchFamily="34" charset="0"/>
                        </a:rPr>
                        <a:t>Cablage centralisé et volumineu</a:t>
                      </a:r>
                      <a:r>
                        <a:rPr lang="en-GB" baseline="0" dirty="0" smtClean="0">
                          <a:latin typeface="Calibri" panose="020F0502020204030204" pitchFamily="34" charset="0"/>
                        </a:rPr>
                        <a:t>x</a:t>
                      </a:r>
                      <a:endParaRPr lang="fr-FR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6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1294</Words>
  <Application>Microsoft Office PowerPoint</Application>
  <PresentationFormat>Personnalisé</PresentationFormat>
  <Paragraphs>354</Paragraphs>
  <Slides>37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Wingdings</vt:lpstr>
      <vt:lpstr>Wingdings 3</vt:lpstr>
      <vt:lpstr>Ion Boardroom</vt:lpstr>
      <vt:lpstr>Projet AGIR</vt:lpstr>
      <vt:lpstr>Sommaire </vt:lpstr>
      <vt:lpstr>I) Présentation du projet </vt:lpstr>
      <vt:lpstr>1) Description du système mécanique</vt:lpstr>
      <vt:lpstr>2) Problématique</vt:lpstr>
      <vt:lpstr>II) Etude et recherche de solution </vt:lpstr>
      <vt:lpstr>1) Différentes solutions </vt:lpstr>
      <vt:lpstr>Présentation PowerPoint</vt:lpstr>
      <vt:lpstr>Présentation PowerPoint</vt:lpstr>
      <vt:lpstr>Présentation PowerPoint</vt:lpstr>
      <vt:lpstr>Présentation PowerPoint</vt:lpstr>
      <vt:lpstr>2) Conclusion</vt:lpstr>
      <vt:lpstr>III) Architecture système </vt:lpstr>
      <vt:lpstr>1) Macro-Design</vt:lpstr>
      <vt:lpstr>1) Macro-Design</vt:lpstr>
      <vt:lpstr>2) Micro-Design</vt:lpstr>
      <vt:lpstr>Présentation PowerPoint</vt:lpstr>
      <vt:lpstr>3) Description structurelle </vt:lpstr>
      <vt:lpstr>Présentation PowerPoint</vt:lpstr>
      <vt:lpstr>Module principal</vt:lpstr>
      <vt:lpstr>Le module secondaire  </vt:lpstr>
      <vt:lpstr>IHM </vt:lpstr>
      <vt:lpstr>Connectique </vt:lpstr>
      <vt:lpstr>4) Conclusion</vt:lpstr>
      <vt:lpstr>IV) Validation Système</vt:lpstr>
      <vt:lpstr>1) Validation module principal (Hardware)</vt:lpstr>
      <vt:lpstr>1) Validation module principal (Software)</vt:lpstr>
      <vt:lpstr>2) Validation module secondaire</vt:lpstr>
      <vt:lpstr>3) Validation module IHM</vt:lpstr>
      <vt:lpstr>V) Planification </vt:lpstr>
      <vt:lpstr>1) Organisation générale du projet</vt:lpstr>
      <vt:lpstr>1) Organisation générale du projet</vt:lpstr>
      <vt:lpstr>Organisation : Gantt</vt:lpstr>
      <vt:lpstr>Risques</vt:lpstr>
      <vt:lpstr>3) Réalisation concrète</vt:lpstr>
      <vt:lpstr>VI) 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2015-01-06T15:51:16Z</dcterms:created>
  <dcterms:modified xsi:type="dcterms:W3CDTF">2015-01-13T08:04:58Z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