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1577"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69" r:id="rId18"/>
    <p:sldId id="1570" r:id="rId19"/>
    <p:sldId id="1571" r:id="rId20"/>
    <p:sldId id="1573" r:id="rId21"/>
    <p:sldId id="1576" r:id="rId22"/>
    <p:sldId id="1575" r:id="rId23"/>
  </p:sldIdLst>
  <p:sldSz cx="12192000" cy="6858000"/>
  <p:notesSz cx="9775825" cy="66452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FF004C"/>
    <a:srgbClr val="28CFF9"/>
    <a:srgbClr val="F3622C"/>
    <a:srgbClr val="F7916D"/>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74092" autoAdjust="0"/>
  </p:normalViewPr>
  <p:slideViewPr>
    <p:cSldViewPr snapToGrid="0" snapToObjects="1" showGuides="1">
      <p:cViewPr varScale="1">
        <p:scale>
          <a:sx n="82" d="100"/>
          <a:sy n="82" d="100"/>
        </p:scale>
        <p:origin x="2046" y="84"/>
      </p:cViewPr>
      <p:guideLst>
        <p:guide pos="3840"/>
        <p:guide orient="horz" pos="377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latin typeface="Lucida Console" pitchFamily="49" charset="0"/>
              </a:rPr>
              <a:t>PrintStream</a:t>
            </a:r>
            <a:r>
              <a:rPr lang="en-GB" b="1" dirty="0"/>
              <a:t> is the actual class that has the </a:t>
            </a:r>
            <a:r>
              <a:rPr lang="en-GB" dirty="0" err="1">
                <a:latin typeface="Lucida Console" pitchFamily="49" charset="0"/>
              </a:rPr>
              <a:t>println</a:t>
            </a:r>
            <a:r>
              <a:rPr lang="en-GB" dirty="0">
                <a:latin typeface="Lucida Console" pitchFamily="49" charset="0"/>
              </a:rPr>
              <a:t>()</a:t>
            </a:r>
            <a:r>
              <a:rPr lang="en-GB" dirty="0"/>
              <a:t> </a:t>
            </a:r>
            <a:r>
              <a:rPr lang="en-GB" b="1" dirty="0"/>
              <a:t>method</a:t>
            </a:r>
          </a:p>
          <a:p>
            <a:endParaRPr lang="en-GB" dirty="0"/>
          </a:p>
          <a:p>
            <a:r>
              <a:rPr lang="en-GB" dirty="0"/>
              <a:t>Later you will understand more of how this actually works but it needs an understanding of Arrays and that is many chapters away yet.</a:t>
            </a:r>
          </a:p>
          <a:p>
            <a:r>
              <a:rPr lang="en-GB" dirty="0"/>
              <a:t>Note in the upper fragment how you need to carefully type a &lt;space&gt; after</a:t>
            </a:r>
            <a:r>
              <a:rPr lang="en-GB" baseline="0" dirty="0"/>
              <a:t> “Hi” after the “,” and after “be”.</a:t>
            </a:r>
          </a:p>
          <a:p>
            <a:r>
              <a:rPr lang="en-GB" baseline="0" dirty="0"/>
              <a:t>In lower version you start by simply typing </a:t>
            </a:r>
            <a:r>
              <a:rPr lang="en-GB" baseline="0" dirty="0" err="1"/>
              <a:t>System.out.printf</a:t>
            </a:r>
            <a:r>
              <a:rPr lang="en-GB" baseline="0" dirty="0"/>
              <a:t>(“”);</a:t>
            </a:r>
          </a:p>
          <a:p>
            <a:r>
              <a:rPr lang="en-GB" baseline="0" dirty="0"/>
              <a:t>Then inside the double quotes you simply start typing literal values and then every time you want the value of a variable or a calculated value you just type %’something’ where ‘something’ is based on the data type of what is to ‘slot in here’ and how it should be formatted. When you get to the end of the double quotes simply supply enough values in a comma separated list corresponding to the number of ‘%’placeholders in the string.</a:t>
            </a:r>
          </a:p>
          <a:p>
            <a:endParaRPr lang="en-GB" baseline="0" dirty="0"/>
          </a:p>
          <a:p>
            <a:r>
              <a:rPr lang="en-GB" baseline="0" dirty="0"/>
              <a:t>No sign of a ‘+’ sign anywhere and spacing usually right first time. All the subsequent parameters are implicitly converted to formatted Strings and concatenated in.</a:t>
            </a:r>
          </a:p>
          <a:p>
            <a:endParaRPr lang="en-GB" baseline="0" dirty="0"/>
          </a:p>
          <a:p>
            <a:r>
              <a:rPr lang="en-GB" baseline="0" dirty="0"/>
              <a:t>We recommend you use this version of </a:t>
            </a:r>
            <a:r>
              <a:rPr lang="en-GB" baseline="0" dirty="0" err="1"/>
              <a:t>System.out.printf</a:t>
            </a:r>
            <a:r>
              <a:rPr lang="en-GB" baseline="0" dirty="0"/>
              <a:t>() throughout your lab work.</a:t>
            </a:r>
            <a:endParaRPr lang="en-GB" dirty="0"/>
          </a:p>
        </p:txBody>
      </p:sp>
    </p:spTree>
    <p:extLst>
      <p:ext uri="{BB962C8B-B14F-4D97-AF65-F5344CB8AC3E}">
        <p14:creationId xmlns:p14="http://schemas.microsoft.com/office/powerpoint/2010/main" val="29377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Suggestion.</a:t>
            </a:r>
          </a:p>
          <a:p>
            <a:r>
              <a:rPr lang="en-GB" dirty="0"/>
              <a:t>Code snippet ‘</a:t>
            </a:r>
            <a:r>
              <a:rPr lang="en-GB" dirty="0" err="1"/>
              <a:t>syso</a:t>
            </a:r>
            <a:r>
              <a:rPr lang="en-GB" dirty="0"/>
              <a:t>’ Ctrl-Space generates </a:t>
            </a:r>
          </a:p>
          <a:p>
            <a:r>
              <a:rPr lang="en-GB" baseline="0" dirty="0" err="1"/>
              <a:t>System.out.println</a:t>
            </a:r>
            <a:r>
              <a:rPr lang="en-GB" baseline="0" dirty="0"/>
              <a:t>();</a:t>
            </a:r>
          </a:p>
          <a:p>
            <a:r>
              <a:rPr lang="en-GB" baseline="0" dirty="0"/>
              <a:t>Then..backspace to change ‘</a:t>
            </a:r>
            <a:r>
              <a:rPr lang="en-GB" baseline="0" dirty="0" err="1"/>
              <a:t>ln</a:t>
            </a:r>
            <a:r>
              <a:rPr lang="en-GB" baseline="0" dirty="0"/>
              <a:t>’ to ‘f’ and immediately add “\n” inside the parentheses.</a:t>
            </a:r>
          </a:p>
          <a:p>
            <a:r>
              <a:rPr lang="en-GB" baseline="0" dirty="0"/>
              <a:t>This will ensure that whatever (if anything) you print after this line will appear on the next line of output and not appended to this one.</a:t>
            </a:r>
          </a:p>
          <a:p>
            <a:r>
              <a:rPr lang="en-GB" baseline="0" dirty="0"/>
              <a:t>Whatever you want to print in terms of text and placeholders for subsequent parameters slot in front of the “\n”. </a:t>
            </a:r>
            <a:endParaRPr lang="en-GB" dirty="0"/>
          </a:p>
        </p:txBody>
      </p:sp>
    </p:spTree>
    <p:extLst>
      <p:ext uri="{BB962C8B-B14F-4D97-AF65-F5344CB8AC3E}">
        <p14:creationId xmlns:p14="http://schemas.microsoft.com/office/powerpoint/2010/main" val="81604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format </a:t>
            </a:r>
            <a:r>
              <a:rPr lang="en-US" dirty="0" err="1"/>
              <a:t>specifiers</a:t>
            </a:r>
            <a:r>
              <a:rPr lang="en-US" dirty="0"/>
              <a:t> for general, character, and numeric types have the following syntax: %[</a:t>
            </a:r>
            <a:r>
              <a:rPr lang="en-US" dirty="0" err="1"/>
              <a:t>argument_index</a:t>
            </a:r>
            <a:r>
              <a:rPr lang="en-US" dirty="0"/>
              <a:t>$][flags][width][.precision]conversion The optional </a:t>
            </a:r>
            <a:r>
              <a:rPr lang="en-US" i="1" dirty="0" err="1"/>
              <a:t>argument_index</a:t>
            </a:r>
            <a:r>
              <a:rPr lang="en-US" dirty="0"/>
              <a:t> is a decimal integer indicating the position of the argument in the argument list. The first argument is referenced by "1$", the second by "2$", etc. </a:t>
            </a:r>
          </a:p>
          <a:p>
            <a:r>
              <a:rPr lang="en-US" dirty="0"/>
              <a:t>The optional </a:t>
            </a:r>
            <a:r>
              <a:rPr lang="en-US" i="1" dirty="0"/>
              <a:t>flags</a:t>
            </a:r>
            <a:r>
              <a:rPr lang="en-US" dirty="0"/>
              <a:t> is a set of characters that modify the output format. The set of valid flags depends on the conversion. </a:t>
            </a:r>
          </a:p>
          <a:p>
            <a:r>
              <a:rPr lang="en-US" dirty="0"/>
              <a:t>The optional </a:t>
            </a:r>
            <a:r>
              <a:rPr lang="en-US" i="1" dirty="0"/>
              <a:t>width</a:t>
            </a:r>
            <a:r>
              <a:rPr lang="en-US" dirty="0"/>
              <a:t> is a positive decimal integer indicating the minimum number of characters to be written to the output. </a:t>
            </a:r>
          </a:p>
          <a:p>
            <a:r>
              <a:rPr lang="en-US" dirty="0"/>
              <a:t>The optional </a:t>
            </a:r>
            <a:r>
              <a:rPr lang="en-US" i="1" dirty="0"/>
              <a:t>precision</a:t>
            </a:r>
            <a:r>
              <a:rPr lang="en-US" dirty="0"/>
              <a:t> is a non-negative decimal integer usually used to restrict the number of characters. The specific behavior depends on the conversion. </a:t>
            </a:r>
          </a:p>
          <a:p>
            <a:r>
              <a:rPr lang="en-US" dirty="0"/>
              <a:t>The required </a:t>
            </a:r>
            <a:r>
              <a:rPr lang="en-US" i="1" dirty="0"/>
              <a:t>conversion</a:t>
            </a:r>
            <a:r>
              <a:rPr lang="en-US" dirty="0"/>
              <a:t> is a character indicating how the argument should be formatted. The set of valid conversions for a given argument depends on the argument's data type.</a:t>
            </a:r>
          </a:p>
          <a:p>
            <a:r>
              <a:rPr lang="en-US" baseline="0" dirty="0"/>
              <a:t>So %+,8d would mean </a:t>
            </a:r>
            <a:r>
              <a:rPr lang="en-GB" dirty="0"/>
              <a:t>“+” and “,” would be ‘flags’</a:t>
            </a:r>
          </a:p>
          <a:p>
            <a:r>
              <a:rPr lang="en-GB" dirty="0"/>
              <a:t>8</a:t>
            </a:r>
            <a:r>
              <a:rPr lang="en-GB" baseline="0" dirty="0"/>
              <a:t> would be the ‘width’ and </a:t>
            </a:r>
          </a:p>
          <a:p>
            <a:r>
              <a:rPr lang="en-GB" baseline="0" dirty="0"/>
              <a:t>“d” would be the conversion character indicating it is a numeric integer that is to be converted. </a:t>
            </a:r>
            <a:endParaRPr lang="en-GB" dirty="0"/>
          </a:p>
          <a:p>
            <a:endParaRPr lang="en-US" dirty="0"/>
          </a:p>
          <a:p>
            <a:r>
              <a:rPr lang="en-US" dirty="0"/>
              <a:t>Provided</a:t>
            </a:r>
            <a:r>
              <a:rPr lang="en-US" baseline="0" dirty="0"/>
              <a:t> the values supplied as parameters 2,3,4 etc are supplied in the same sequence as which they are referenced from left to right in the format </a:t>
            </a:r>
            <a:r>
              <a:rPr lang="en-US" baseline="0" dirty="0" err="1"/>
              <a:t>specifier</a:t>
            </a:r>
            <a:r>
              <a:rPr lang="en-US" baseline="0" dirty="0"/>
              <a:t> then you rarely need to worry about the ‘</a:t>
            </a:r>
            <a:r>
              <a:rPr lang="en-US" baseline="0" dirty="0" err="1"/>
              <a:t>argument_index</a:t>
            </a:r>
            <a:r>
              <a:rPr lang="en-US" baseline="0" dirty="0"/>
              <a:t>$’ portion.</a:t>
            </a:r>
          </a:p>
          <a:p>
            <a:r>
              <a:rPr lang="en-US" baseline="0" dirty="0"/>
              <a:t>Where it is useful is if you are supplying a date maybe as a parameter but need to refer to it with multiple format </a:t>
            </a:r>
            <a:r>
              <a:rPr lang="en-US" baseline="0" dirty="0" err="1"/>
              <a:t>specifiers</a:t>
            </a:r>
            <a:r>
              <a:rPr lang="en-US" baseline="0" dirty="0"/>
              <a:t> so that you could format the year portion one way, the month portion another way and then the day portion.</a:t>
            </a:r>
          </a:p>
        </p:txBody>
      </p:sp>
    </p:spTree>
    <p:extLst>
      <p:ext uri="{BB962C8B-B14F-4D97-AF65-F5344CB8AC3E}">
        <p14:creationId xmlns:p14="http://schemas.microsoft.com/office/powerpoint/2010/main" val="14899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 the first code sample above %f refers to a floating point number.</a:t>
            </a:r>
          </a:p>
          <a:p>
            <a:r>
              <a:rPr lang="en-GB" dirty="0"/>
              <a:t>10 is the width, .3 is the precision, ‘-’ means left justified.</a:t>
            </a:r>
          </a:p>
          <a:p>
            <a:endParaRPr lang="en-GB" dirty="0"/>
          </a:p>
          <a:p>
            <a:r>
              <a:rPr lang="en-GB" dirty="0"/>
              <a:t>In the second example above the String (name) the </a:t>
            </a:r>
            <a:r>
              <a:rPr lang="en-GB" dirty="0" err="1"/>
              <a:t>int</a:t>
            </a:r>
            <a:r>
              <a:rPr lang="en-GB" dirty="0"/>
              <a:t> (age) and the double (</a:t>
            </a:r>
            <a:r>
              <a:rPr lang="en-GB" dirty="0" err="1"/>
              <a:t>aveExamGrade</a:t>
            </a:r>
            <a:r>
              <a:rPr lang="en-GB" dirty="0"/>
              <a:t>) are provided in the same sequence (parameters 2, 3 and 4) as they are referred to in the format string (parameter 1).</a:t>
            </a:r>
          </a:p>
          <a:p>
            <a:r>
              <a:rPr lang="en-GB" dirty="0"/>
              <a:t>Thus, there is no need to say:</a:t>
            </a:r>
          </a:p>
          <a:p>
            <a:r>
              <a:rPr lang="en-GB" dirty="0"/>
              <a:t>“%1$s</a:t>
            </a:r>
            <a:r>
              <a:rPr lang="en-GB" baseline="0" dirty="0"/>
              <a:t> who is %2$3d achieved %3$.1f\n” where 1$ 2$ and 3$ refer to the 1</a:t>
            </a:r>
            <a:r>
              <a:rPr lang="en-GB" baseline="30000" dirty="0"/>
              <a:t>st</a:t>
            </a:r>
            <a:r>
              <a:rPr lang="en-GB" baseline="0" dirty="0"/>
              <a:t> 2</a:t>
            </a:r>
            <a:r>
              <a:rPr lang="en-GB" baseline="30000" dirty="0"/>
              <a:t>nd</a:t>
            </a:r>
            <a:r>
              <a:rPr lang="en-GB" baseline="0" dirty="0"/>
              <a:t> and 3</a:t>
            </a:r>
            <a:r>
              <a:rPr lang="en-GB" baseline="30000" dirty="0"/>
              <a:t>rd</a:t>
            </a:r>
            <a:r>
              <a:rPr lang="en-GB" baseline="0" dirty="0"/>
              <a:t> parameters after the format string.</a:t>
            </a:r>
          </a:p>
          <a:p>
            <a:r>
              <a:rPr lang="en-GB" baseline="0" dirty="0"/>
              <a:t>If you wanted to refer to one of the parameters multiple times i.e. in producing.</a:t>
            </a:r>
          </a:p>
          <a:p>
            <a:r>
              <a:rPr lang="en-GB" baseline="0" dirty="0"/>
              <a:t>“</a:t>
            </a:r>
            <a:r>
              <a:rPr lang="en-GB" b="1" baseline="0" dirty="0"/>
              <a:t>Fred</a:t>
            </a:r>
            <a:r>
              <a:rPr lang="en-GB" baseline="0" dirty="0"/>
              <a:t> who is  23 achieved 3.6, good effort </a:t>
            </a:r>
            <a:r>
              <a:rPr lang="en-GB" b="1" baseline="0" dirty="0"/>
              <a:t>Fred</a:t>
            </a:r>
            <a:r>
              <a:rPr lang="en-GB" baseline="0" dirty="0"/>
              <a:t>” then you would need to use the ‘argument index’ %1$s twice and refer to the other 2 parameters via 2$ and 3$</a:t>
            </a:r>
            <a:endParaRPr lang="en-GB" dirty="0"/>
          </a:p>
        </p:txBody>
      </p:sp>
    </p:spTree>
    <p:extLst>
      <p:ext uri="{BB962C8B-B14F-4D97-AF65-F5344CB8AC3E}">
        <p14:creationId xmlns:p14="http://schemas.microsoft.com/office/powerpoint/2010/main" val="1706976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This</a:t>
            </a:r>
            <a:r>
              <a:rPr lang="en-GB" baseline="0" dirty="0"/>
              <a:t> method will be needed to produce a formatted String in several labs on this course.</a:t>
            </a:r>
            <a:endParaRPr lang="en-GB" dirty="0"/>
          </a:p>
        </p:txBody>
      </p:sp>
    </p:spTree>
    <p:extLst>
      <p:ext uri="{BB962C8B-B14F-4D97-AF65-F5344CB8AC3E}">
        <p14:creationId xmlns:p14="http://schemas.microsoft.com/office/powerpoint/2010/main" val="313896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585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6223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dirty="0"/>
              <a:t>Every Java program must contain at least one method, even it is only main(). However, when you define a class for an object oriented program, you implement all of the behaviour (or operations) of that class in one or more methods. A Java method is equivalent to a function, procedure or subroutine in other languages. However, all methods must be defined within a type definition. In other words, there is no support for global functions in Java ; every method has to be defined in some type or other.</a:t>
            </a:r>
          </a:p>
          <a:p>
            <a:r>
              <a:rPr lang="en-GB" dirty="0"/>
              <a:t>A method definition has five components as shown on the slide. Some points to note are:</a:t>
            </a:r>
          </a:p>
          <a:p>
            <a:pPr marL="171450" indent="-171450">
              <a:buFont typeface="Wingdings" panose="05000000000000000000" pitchFamily="2" charset="2"/>
              <a:buChar char="§"/>
            </a:pPr>
            <a:r>
              <a:rPr lang="en-GB" dirty="0"/>
              <a:t>If a method does not return anything, specify the return type void </a:t>
            </a:r>
          </a:p>
          <a:p>
            <a:pPr marL="171450" indent="-171450">
              <a:buFont typeface="Wingdings" panose="05000000000000000000" pitchFamily="2" charset="2"/>
              <a:buChar char="§"/>
            </a:pPr>
            <a:r>
              <a:rPr lang="en-GB" dirty="0"/>
              <a:t>The name of a method can be any valid identifier (like a variable name)</a:t>
            </a:r>
          </a:p>
          <a:p>
            <a:pPr marL="171450" indent="-171450">
              <a:buFont typeface="Wingdings" panose="05000000000000000000" pitchFamily="2" charset="2"/>
              <a:buChar char="§"/>
            </a:pPr>
            <a:r>
              <a:rPr lang="en-GB" dirty="0"/>
              <a:t>If the method has no parameters, specify empty parentheses</a:t>
            </a:r>
          </a:p>
          <a:p>
            <a:pPr marL="171450" indent="-171450">
              <a:buFont typeface="Wingdings" panose="05000000000000000000" pitchFamily="2" charset="2"/>
              <a:buChar char="§"/>
            </a:pPr>
            <a:r>
              <a:rPr lang="en-GB" dirty="0"/>
              <a:t>If you want any code outside the scope of the type definition to be able to access the method you must apply an access modifier (such as public)</a:t>
            </a:r>
          </a:p>
          <a:p>
            <a:endParaRPr lang="en-GB" dirty="0"/>
          </a:p>
          <a:p>
            <a:r>
              <a:rPr lang="en-GB" dirty="0"/>
              <a:t>Here</a:t>
            </a:r>
            <a:r>
              <a:rPr lang="en-GB" baseline="0" dirty="0"/>
              <a:t> is a simple method with 2 mistakes commonly made in the early days.</a:t>
            </a:r>
          </a:p>
          <a:p>
            <a:r>
              <a:rPr lang="en-GB" baseline="0" dirty="0"/>
              <a:t>Try to avoid them!!</a:t>
            </a:r>
          </a:p>
          <a:p>
            <a:r>
              <a:rPr lang="en-GB" baseline="0" dirty="0"/>
              <a:t>public static void whatever(String data); // no semi colon in a method signature</a:t>
            </a:r>
            <a:br>
              <a:rPr lang="en-GB" baseline="0" dirty="0"/>
            </a:br>
            <a:r>
              <a:rPr lang="en-GB" baseline="0" dirty="0"/>
              <a:t>// don’t type anything here, it is not part of the method, when would it run?</a:t>
            </a:r>
          </a:p>
          <a:p>
            <a:r>
              <a:rPr lang="en-GB" baseline="0" dirty="0"/>
              <a:t>{</a:t>
            </a:r>
          </a:p>
          <a:p>
            <a:r>
              <a:rPr lang="en-GB" baseline="0" dirty="0"/>
              <a:t>     ..statements all go here, terminated by semi-colons</a:t>
            </a:r>
          </a:p>
          <a:p>
            <a:endParaRPr lang="en-GB" baseline="0" dirty="0"/>
          </a:p>
          <a:p>
            <a:r>
              <a:rPr lang="en-GB" baseline="0" dirty="0"/>
              <a:t>}</a:t>
            </a:r>
          </a:p>
          <a:p>
            <a:endParaRPr lang="en-GB" baseline="0" dirty="0"/>
          </a:p>
          <a:p>
            <a:r>
              <a:rPr lang="en-GB" baseline="0" dirty="0"/>
              <a:t>// next method goes here</a:t>
            </a:r>
          </a:p>
          <a:p>
            <a:r>
              <a:rPr lang="en-GB" baseline="0" dirty="0"/>
              <a:t>// methods can go in any sequence in a class, they can all see each other</a:t>
            </a:r>
            <a:endParaRPr lang="en-GB" dirty="0"/>
          </a:p>
        </p:txBody>
      </p:sp>
    </p:spTree>
    <p:extLst>
      <p:ext uri="{BB962C8B-B14F-4D97-AF65-F5344CB8AC3E}">
        <p14:creationId xmlns:p14="http://schemas.microsoft.com/office/powerpoint/2010/main" val="311749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64334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A method that returns nothing should be rare. Testing</a:t>
            </a:r>
            <a:r>
              <a:rPr lang="en-GB" baseline="0" dirty="0"/>
              <a:t> these kinds of methods are quite difficult. If a method returns nothing, how would a caller know it has succeeded?</a:t>
            </a:r>
          </a:p>
          <a:p>
            <a:r>
              <a:rPr lang="en-GB" baseline="0" dirty="0"/>
              <a:t>In the above example, the add method prints the sum of a + b to console. We might want the result to be put in a text file instead of just printing to console.</a:t>
            </a:r>
          </a:p>
          <a:p>
            <a:r>
              <a:rPr lang="en-GB" baseline="0" dirty="0"/>
              <a:t>See the next slide for an example of a method that returns a value to the caller.</a:t>
            </a:r>
          </a:p>
          <a:p>
            <a:endParaRPr lang="en-GB" dirty="0"/>
          </a:p>
        </p:txBody>
      </p:sp>
    </p:spTree>
    <p:extLst>
      <p:ext uri="{BB962C8B-B14F-4D97-AF65-F5344CB8AC3E}">
        <p14:creationId xmlns:p14="http://schemas.microsoft.com/office/powerpoint/2010/main" val="237223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The </a:t>
            </a:r>
            <a:r>
              <a:rPr lang="en-GB" dirty="0" err="1"/>
              <a:t>getSum</a:t>
            </a:r>
            <a:r>
              <a:rPr lang="en-GB" dirty="0"/>
              <a:t> method returns an</a:t>
            </a:r>
            <a:r>
              <a:rPr lang="en-GB" baseline="0" dirty="0"/>
              <a:t> integer to the caller which is the sum of a + b. </a:t>
            </a:r>
          </a:p>
          <a:p>
            <a:r>
              <a:rPr lang="en-GB" baseline="0" dirty="0"/>
              <a:t>This is done via the line   </a:t>
            </a:r>
            <a:r>
              <a:rPr lang="en-GB" b="1" baseline="0" dirty="0"/>
              <a:t>return a + b;</a:t>
            </a:r>
          </a:p>
          <a:p>
            <a:r>
              <a:rPr lang="en-GB" b="0" baseline="0" dirty="0"/>
              <a:t>A method can have multiple return statements. Wen the return statement is executed the method ends and returns whatever follows the return keyword.</a:t>
            </a:r>
          </a:p>
          <a:p>
            <a:r>
              <a:rPr lang="en-GB" b="0" baseline="0" dirty="0"/>
              <a:t>Although it is possible to have many return statements in a method, we always try to stick to one. A method with too many return statements is like a room with many exit doors, and that's just too confusing!</a:t>
            </a:r>
          </a:p>
          <a:p>
            <a:r>
              <a:rPr lang="en-GB" b="0" baseline="0" dirty="0"/>
              <a:t>We'll have examples of this in your labs, and you'll see what I exactly mean.</a:t>
            </a:r>
            <a:endParaRPr lang="en-GB" b="0" dirty="0"/>
          </a:p>
        </p:txBody>
      </p:sp>
    </p:spTree>
    <p:extLst>
      <p:ext uri="{BB962C8B-B14F-4D97-AF65-F5344CB8AC3E}">
        <p14:creationId xmlns:p14="http://schemas.microsoft.com/office/powerpoint/2010/main" val="98052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The order of parameters matters. The caller must pass values in the same order as the parameters.</a:t>
            </a:r>
          </a:p>
          <a:p>
            <a:r>
              <a:rPr lang="en-GB" dirty="0"/>
              <a:t>In the above example, the first call passes</a:t>
            </a:r>
            <a:r>
              <a:rPr lang="en-GB" baseline="0" dirty="0"/>
              <a:t> the value of 2000 to the salary parameter and 21 into age. Therefore, 500 is returned.</a:t>
            </a:r>
          </a:p>
          <a:p>
            <a:r>
              <a:rPr lang="en-GB" dirty="0"/>
              <a:t>The second call passes</a:t>
            </a:r>
            <a:r>
              <a:rPr lang="en-GB" baseline="0" dirty="0"/>
              <a:t> the value of 21 to the salary parameter and 2000 into age! The our 2000 year old client is asked to pay 5.25! </a:t>
            </a:r>
          </a:p>
          <a:p>
            <a:endParaRPr lang="en-GB" dirty="0"/>
          </a:p>
        </p:txBody>
      </p:sp>
    </p:spTree>
    <p:extLst>
      <p:ext uri="{BB962C8B-B14F-4D97-AF65-F5344CB8AC3E}">
        <p14:creationId xmlns:p14="http://schemas.microsoft.com/office/powerpoint/2010/main" val="244744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There will be a number of situations where you will want to pass different parameter types to a method. A classic example of this is the </a:t>
            </a:r>
            <a:r>
              <a:rPr lang="en-GB" dirty="0" err="1"/>
              <a:t>System.out.println</a:t>
            </a:r>
            <a:r>
              <a:rPr lang="en-GB" dirty="0"/>
              <a:t>() method, to which you might want to pass a String, an integer, a </a:t>
            </a:r>
            <a:r>
              <a:rPr lang="en-GB" dirty="0" err="1"/>
              <a:t>boolean</a:t>
            </a:r>
            <a:r>
              <a:rPr lang="en-GB" dirty="0"/>
              <a:t>  etc.</a:t>
            </a:r>
          </a:p>
          <a:p>
            <a:r>
              <a:rPr lang="en-GB" dirty="0"/>
              <a:t>To support this, Java lets you overload a method. All this means is that your type contains multiple definitions for the method, each of which differs from the others in the number, order and types of parameters. In the example above there are two overloads for the print method, one of which takes 2 parameters and one that takes 3. Each overload must have a unique signature (remember, it's not the names of the parameters that is considered, it is their type).</a:t>
            </a:r>
          </a:p>
          <a:p>
            <a:r>
              <a:rPr lang="en-GB" dirty="0"/>
              <a:t>An important thing to note is that the return type or access modifier is not considered in determining whether methods are unique or not.</a:t>
            </a:r>
          </a:p>
          <a:p>
            <a:r>
              <a:rPr lang="en-GB" dirty="0"/>
              <a:t>Finally, one thing that you can do with overloads is to emulate other languages concept of default parameters.</a:t>
            </a:r>
          </a:p>
          <a:p>
            <a:endParaRPr lang="en-GB" dirty="0"/>
          </a:p>
          <a:p>
            <a:r>
              <a:rPr lang="en-GB" dirty="0"/>
              <a:t>In the above example, the first call to </a:t>
            </a:r>
            <a:r>
              <a:rPr lang="en-GB" dirty="0" err="1"/>
              <a:t>getTax</a:t>
            </a:r>
            <a:r>
              <a:rPr lang="en-GB" dirty="0"/>
              <a:t> is directed to the </a:t>
            </a:r>
            <a:r>
              <a:rPr lang="en-GB" dirty="0" err="1"/>
              <a:t>getTax</a:t>
            </a:r>
            <a:r>
              <a:rPr lang="en-GB" dirty="0"/>
              <a:t> version with one parameter. Here we assume a tax rate of 0.25.</a:t>
            </a:r>
          </a:p>
          <a:p>
            <a:r>
              <a:rPr lang="en-GB" dirty="0"/>
              <a:t>The second call to </a:t>
            </a:r>
            <a:r>
              <a:rPr lang="en-GB" dirty="0" err="1"/>
              <a:t>getTax</a:t>
            </a:r>
            <a:r>
              <a:rPr lang="en-GB" dirty="0"/>
              <a:t> passes two parameters and therefore will call the version</a:t>
            </a:r>
            <a:r>
              <a:rPr lang="en-GB" baseline="0" dirty="0"/>
              <a:t> of </a:t>
            </a:r>
            <a:r>
              <a:rPr lang="en-GB" baseline="0" dirty="0" err="1"/>
              <a:t>getTax</a:t>
            </a:r>
            <a:r>
              <a:rPr lang="en-GB" baseline="0" dirty="0"/>
              <a:t> that accepts two parameters. Here we pass in the tax rate instead of accepting the default 0.25 tax rate.</a:t>
            </a:r>
          </a:p>
          <a:p>
            <a:r>
              <a:rPr lang="en-GB" baseline="0" dirty="0"/>
              <a:t>Method overloading is very common and can be </a:t>
            </a:r>
            <a:r>
              <a:rPr lang="en-GB" baseline="0" dirty="0" err="1"/>
              <a:t>extreamely</a:t>
            </a:r>
            <a:r>
              <a:rPr lang="en-GB" baseline="0" dirty="0"/>
              <a:t> useful.</a:t>
            </a:r>
            <a:endParaRPr lang="en-GB" dirty="0"/>
          </a:p>
        </p:txBody>
      </p:sp>
    </p:spTree>
    <p:extLst>
      <p:ext uri="{BB962C8B-B14F-4D97-AF65-F5344CB8AC3E}">
        <p14:creationId xmlns:p14="http://schemas.microsoft.com/office/powerpoint/2010/main" val="25236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The</a:t>
            </a:r>
            <a:r>
              <a:rPr lang="en-GB" baseline="0" dirty="0"/>
              <a:t> above example places all the methods for tax calculation in it’s a class called Tax which seems like a very sensible thing to do!</a:t>
            </a:r>
          </a:p>
          <a:p>
            <a:r>
              <a:rPr lang="en-GB" baseline="0" dirty="0"/>
              <a:t>The line Tax </a:t>
            </a:r>
            <a:r>
              <a:rPr lang="en-GB" baseline="0" dirty="0" err="1"/>
              <a:t>tax</a:t>
            </a:r>
            <a:r>
              <a:rPr lang="en-GB" baseline="0" dirty="0"/>
              <a:t> = new Tax(); creates an object of type Tax. We will investigate this subject later on in this course but it is better to get an early introduction. </a:t>
            </a:r>
          </a:p>
          <a:p>
            <a:endParaRPr lang="en-GB" dirty="0"/>
          </a:p>
        </p:txBody>
      </p:sp>
    </p:spTree>
    <p:extLst>
      <p:ext uri="{BB962C8B-B14F-4D97-AF65-F5344CB8AC3E}">
        <p14:creationId xmlns:p14="http://schemas.microsoft.com/office/powerpoint/2010/main" val="131669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We want to write applications which you interact with by supplying</a:t>
            </a:r>
            <a:r>
              <a:rPr lang="en-GB" baseline="0" dirty="0"/>
              <a:t> typed console input at runtime</a:t>
            </a:r>
          </a:p>
          <a:p>
            <a:r>
              <a:rPr lang="en-GB" baseline="0" dirty="0"/>
              <a:t>This aids quick testing.</a:t>
            </a:r>
          </a:p>
          <a:p>
            <a:r>
              <a:rPr lang="en-GB" baseline="0" dirty="0"/>
              <a:t>But we can’t be learning all about ‘File IO’ and handing ‘data mismatch exceptions’ at this stage of our learning.</a:t>
            </a:r>
            <a:br>
              <a:rPr lang="en-GB" baseline="0" dirty="0"/>
            </a:br>
            <a:r>
              <a:rPr lang="en-GB" baseline="0" dirty="0"/>
              <a:t>Nor do we want to confuse ourselves with using classes that ‘convert’ data from one type to another.</a:t>
            </a:r>
          </a:p>
          <a:p>
            <a:endParaRPr lang="en-GB" baseline="0" dirty="0"/>
          </a:p>
          <a:p>
            <a:r>
              <a:rPr lang="en-GB" baseline="0" dirty="0"/>
              <a:t>What we want at this stage is to ‘trust’ the user – you – to type in an appropriate answer to a prompt.</a:t>
            </a:r>
          </a:p>
          <a:p>
            <a:r>
              <a:rPr lang="en-GB" baseline="0" dirty="0"/>
              <a:t>“Enter your age” – you then type 20 not “Fred”</a:t>
            </a:r>
          </a:p>
          <a:p>
            <a:r>
              <a:rPr lang="en-GB" baseline="0" dirty="0"/>
              <a:t>So to our rescue comes the (</a:t>
            </a:r>
            <a:r>
              <a:rPr lang="en-GB" baseline="0" dirty="0" err="1"/>
              <a:t>java.util</a:t>
            </a:r>
            <a:r>
              <a:rPr lang="en-GB" baseline="0" dirty="0"/>
              <a:t>).Scanner class, you can create one pointing at your console known as System.in and then use a wealth of methods like </a:t>
            </a:r>
            <a:r>
              <a:rPr lang="en-GB" baseline="0" dirty="0" err="1"/>
              <a:t>nextLine</a:t>
            </a:r>
            <a:r>
              <a:rPr lang="en-GB" baseline="0" dirty="0"/>
              <a:t>() </a:t>
            </a:r>
            <a:r>
              <a:rPr lang="en-GB" baseline="0" dirty="0" err="1"/>
              <a:t>nextInt</a:t>
            </a:r>
            <a:r>
              <a:rPr lang="en-GB" baseline="0" dirty="0"/>
              <a:t>() </a:t>
            </a:r>
            <a:r>
              <a:rPr lang="en-GB" baseline="0" dirty="0" err="1"/>
              <a:t>nextDouble</a:t>
            </a:r>
            <a:r>
              <a:rPr lang="en-GB" baseline="0" dirty="0"/>
              <a:t>() to retrieve typed input.</a:t>
            </a:r>
          </a:p>
          <a:p>
            <a:r>
              <a:rPr lang="en-GB" baseline="0" dirty="0"/>
              <a:t>Note above how we can produce a meaningful display by concatenating literals like “Hi “ and “, next year you will be ” with variables like ‘name’ and an expression like (age + 1).</a:t>
            </a:r>
          </a:p>
          <a:p>
            <a:r>
              <a:rPr lang="en-GB" baseline="0" dirty="0"/>
              <a:t>This enables output of</a:t>
            </a:r>
          </a:p>
          <a:p>
            <a:r>
              <a:rPr lang="en-GB" baseline="0" dirty="0"/>
              <a:t>“Hi Fred, </a:t>
            </a:r>
            <a:r>
              <a:rPr lang="en-GB" baseline="0" dirty="0" err="1"/>
              <a:t>nextyear</a:t>
            </a:r>
            <a:r>
              <a:rPr lang="en-GB" baseline="0" dirty="0"/>
              <a:t> you will be 21” – when the user types “Fred” to the first prompt and 20 to the second.   </a:t>
            </a:r>
            <a:r>
              <a:rPr lang="en-GB" dirty="0"/>
              <a:t> </a:t>
            </a:r>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1868351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Java Language</a:t>
            </a:r>
            <a:br>
              <a:rPr lang="en-US"/>
            </a:br>
            <a:r>
              <a:rPr lang="en-US"/>
              <a:t>Introduction to Methods</a:t>
            </a:r>
            <a:endParaRPr lang="en-IN" dirty="0"/>
          </a:p>
        </p:txBody>
      </p:sp>
    </p:spTree>
    <p:extLst>
      <p:ext uri="{BB962C8B-B14F-4D97-AF65-F5344CB8AC3E}">
        <p14:creationId xmlns:p14="http://schemas.microsoft.com/office/powerpoint/2010/main" val="253493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sz="quarter" idx="12"/>
          </p:nvPr>
        </p:nvSpPr>
        <p:spPr/>
        <p:txBody>
          <a:bodyPr/>
          <a:lstStyle/>
          <a:p>
            <a:endParaRPr lang="en-GB" dirty="0"/>
          </a:p>
        </p:txBody>
      </p:sp>
      <p:sp>
        <p:nvSpPr>
          <p:cNvPr id="4" name="Title 3"/>
          <p:cNvSpPr>
            <a:spLocks noGrp="1"/>
          </p:cNvSpPr>
          <p:nvPr>
            <p:ph type="ctrTitle"/>
          </p:nvPr>
        </p:nvSpPr>
        <p:spPr>
          <a:xfrm>
            <a:off x="40524" y="1960782"/>
            <a:ext cx="4224022" cy="2277604"/>
          </a:xfrm>
        </p:spPr>
        <p:txBody>
          <a:bodyPr/>
          <a:lstStyle/>
          <a:p>
            <a:r>
              <a:rPr lang="en-GB" dirty="0"/>
              <a:t>Introducing a few Java library Methods</a:t>
            </a:r>
          </a:p>
        </p:txBody>
      </p:sp>
    </p:spTree>
    <p:extLst>
      <p:ext uri="{BB962C8B-B14F-4D97-AF65-F5344CB8AC3E}">
        <p14:creationId xmlns:p14="http://schemas.microsoft.com/office/powerpoint/2010/main" val="347158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some Java library methods</a:t>
            </a:r>
          </a:p>
        </p:txBody>
      </p:sp>
      <p:sp>
        <p:nvSpPr>
          <p:cNvPr id="9" name="Content Placeholder 8"/>
          <p:cNvSpPr>
            <a:spLocks noGrp="1"/>
          </p:cNvSpPr>
          <p:nvPr>
            <p:ph idx="1"/>
          </p:nvPr>
        </p:nvSpPr>
        <p:spPr>
          <a:xfrm>
            <a:off x="341272" y="1368256"/>
            <a:ext cx="11516239" cy="340471"/>
          </a:xfrm>
        </p:spPr>
        <p:txBody>
          <a:bodyPr/>
          <a:lstStyle/>
          <a:p>
            <a:pPr marL="342900" indent="-342900">
              <a:buFont typeface="Arial" panose="020B0604020202020204" pitchFamily="34" charset="0"/>
              <a:buChar char="•"/>
            </a:pPr>
            <a:r>
              <a:rPr lang="en-GB" b="1" dirty="0"/>
              <a:t>Use the </a:t>
            </a:r>
            <a:r>
              <a:rPr lang="en-GB" b="1" dirty="0" err="1">
                <a:latin typeface="Lucida Console" pitchFamily="49" charset="0"/>
              </a:rPr>
              <a:t>java.util.Scanner</a:t>
            </a:r>
            <a:r>
              <a:rPr lang="en-GB" b="1" dirty="0">
                <a:latin typeface="Lucida Console" pitchFamily="49" charset="0"/>
              </a:rPr>
              <a:t> </a:t>
            </a:r>
            <a:r>
              <a:rPr lang="en-GB" b="1" dirty="0"/>
              <a:t>class to input a value</a:t>
            </a:r>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195371" y="2098216"/>
            <a:ext cx="11868474"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Scanner s = </a:t>
            </a:r>
            <a:r>
              <a:rPr lang="en-GB" dirty="0">
                <a:solidFill>
                  <a:srgbClr val="0000C8"/>
                </a:solidFill>
                <a:latin typeface="Lucida Console" pitchFamily="49" charset="0"/>
              </a:rPr>
              <a:t>new</a:t>
            </a:r>
            <a:r>
              <a:rPr lang="en-GB" dirty="0">
                <a:solidFill>
                  <a:srgbClr val="000000"/>
                </a:solidFill>
                <a:latin typeface="Lucida Console" pitchFamily="49" charset="0"/>
              </a:rPr>
              <a:t> Scanner(</a:t>
            </a:r>
            <a:r>
              <a:rPr lang="en-GB" dirty="0">
                <a:solidFill>
                  <a:srgbClr val="005AAB"/>
                </a:solidFill>
                <a:latin typeface="Lucida Console" pitchFamily="49" charset="0"/>
              </a:rPr>
              <a:t>System.in</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name?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latin typeface="Lucida Console" pitchFamily="49" charset="0"/>
              </a:rPr>
              <a:t>String</a:t>
            </a:r>
            <a:r>
              <a:rPr lang="en-GB" dirty="0">
                <a:solidFill>
                  <a:srgbClr val="000000"/>
                </a:solidFill>
                <a:latin typeface="Lucida Console" pitchFamily="49" charset="0"/>
              </a:rPr>
              <a:t> name = </a:t>
            </a:r>
            <a:r>
              <a:rPr lang="en-GB" dirty="0" err="1">
                <a:solidFill>
                  <a:srgbClr val="000000"/>
                </a:solidFill>
                <a:latin typeface="Lucida Console" pitchFamily="49" charset="0"/>
              </a:rPr>
              <a:t>s.nextLine</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age?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s.</a:t>
            </a:r>
            <a:r>
              <a:rPr lang="en-GB" b="1" dirty="0" err="1">
                <a:solidFill>
                  <a:srgbClr val="000000"/>
                </a:solidFill>
                <a:latin typeface="Lucida Console" pitchFamily="49" charset="0"/>
              </a:rPr>
              <a:t>nextInt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	"</a:t>
            </a:r>
            <a:r>
              <a:rPr lang="en-GB" dirty="0">
                <a:solidFill>
                  <a:srgbClr val="C00000"/>
                </a:solidFill>
                <a:latin typeface="Lucida Console" pitchFamily="49" charset="0"/>
              </a:rPr>
              <a:t>Hi</a:t>
            </a:r>
            <a:r>
              <a:rPr lang="en-GB" dirty="0">
                <a:solidFill>
                  <a:srgbClr val="000000"/>
                </a:solidFill>
                <a:latin typeface="Lucida Console" pitchFamily="49" charset="0"/>
              </a:rPr>
              <a:t> " + name + "</a:t>
            </a:r>
            <a:r>
              <a:rPr lang="en-GB" dirty="0">
                <a:solidFill>
                  <a:srgbClr val="C00000"/>
                </a:solidFill>
                <a:latin typeface="Lucida Console" pitchFamily="49" charset="0"/>
              </a:rPr>
              <a:t>\n next year you'll be</a:t>
            </a:r>
            <a:r>
              <a:rPr lang="en-GB" dirty="0">
                <a:solidFill>
                  <a:srgbClr val="000000"/>
                </a:solidFill>
                <a:latin typeface="Lucida Console" pitchFamily="49" charset="0"/>
              </a:rPr>
              <a:t> " + (age + 1));</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97005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Printing formatted output</a:t>
            </a:r>
          </a:p>
        </p:txBody>
      </p:sp>
      <p:sp>
        <p:nvSpPr>
          <p:cNvPr id="3" name="Content Placeholder 2"/>
          <p:cNvSpPr>
            <a:spLocks noGrp="1"/>
          </p:cNvSpPr>
          <p:nvPr>
            <p:ph idx="1"/>
          </p:nvPr>
        </p:nvSpPr>
        <p:spPr>
          <a:xfrm>
            <a:off x="341273" y="1628031"/>
            <a:ext cx="11074588" cy="4042730"/>
          </a:xfrm>
        </p:spPr>
        <p:txBody>
          <a:bodyPr>
            <a:normAutofit/>
          </a:bodyPr>
          <a:lstStyle/>
          <a:p>
            <a:r>
              <a:rPr lang="en-GB" dirty="0" err="1">
                <a:latin typeface="Lucida Console" pitchFamily="49" charset="0"/>
              </a:rPr>
              <a:t>System.out.println</a:t>
            </a:r>
            <a:r>
              <a:rPr lang="en-GB" dirty="0">
                <a:latin typeface="Lucida Console" pitchFamily="49" charset="0"/>
              </a:rPr>
              <a:t>(..) </a:t>
            </a:r>
            <a:r>
              <a:rPr lang="en-GB" b="1" dirty="0"/>
              <a:t>is hugely overloaded, already seen..</a:t>
            </a:r>
          </a:p>
          <a:p>
            <a:pPr marL="342000" lvl="1" indent="-342900">
              <a:buSzPct val="115000"/>
            </a:pPr>
            <a:r>
              <a:rPr lang="en-GB" dirty="0"/>
              <a:t>Can build a ‘String’ via concatenation (using +). This is onerous and error prone (spacing)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000" lvl="1" indent="-342000"/>
            <a:r>
              <a:rPr lang="en-GB" dirty="0"/>
              <a:t>Best use  </a:t>
            </a:r>
            <a:r>
              <a:rPr lang="en-GB" dirty="0" err="1">
                <a:latin typeface="Lucida Console" pitchFamily="49" charset="0"/>
              </a:rPr>
              <a:t>printf</a:t>
            </a:r>
            <a:r>
              <a:rPr lang="en-GB" dirty="0">
                <a:latin typeface="Lucida Console" pitchFamily="49" charset="0"/>
              </a:rPr>
              <a:t>()</a:t>
            </a:r>
            <a:r>
              <a:rPr lang="en-GB" dirty="0"/>
              <a:t> and </a:t>
            </a:r>
            <a:r>
              <a:rPr lang="en-GB" dirty="0" err="1"/>
              <a:t>String.</a:t>
            </a:r>
            <a:r>
              <a:rPr lang="en-GB" dirty="0" err="1">
                <a:latin typeface="Lucida Console" pitchFamily="49" charset="0"/>
              </a:rPr>
              <a:t>format</a:t>
            </a:r>
            <a:r>
              <a:rPr lang="en-GB" dirty="0">
                <a:latin typeface="Lucida Console" pitchFamily="49" charset="0"/>
              </a:rPr>
              <a:t>() for formatting</a:t>
            </a:r>
            <a:r>
              <a:rPr lang="en-GB" dirty="0"/>
              <a:t> </a:t>
            </a:r>
          </a:p>
        </p:txBody>
      </p:sp>
      <p:sp>
        <p:nvSpPr>
          <p:cNvPr id="5" name="Rectangle 11"/>
          <p:cNvSpPr>
            <a:spLocks noChangeArrowheads="1"/>
          </p:cNvSpPr>
          <p:nvPr/>
        </p:nvSpPr>
        <p:spPr bwMode="auto">
          <a:xfrm>
            <a:off x="684830" y="2574743"/>
            <a:ext cx="8225905" cy="82843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 21;</a:t>
            </a: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"Hi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 next year you will be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a:t>
            </a:r>
            <a:r>
              <a:rPr lang="en-GB" sz="1600" b="1" i="1" dirty="0">
                <a:solidFill>
                  <a:srgbClr val="000000"/>
                </a:solidFill>
                <a:latin typeface="Consolas" panose="020B0609020204030204" pitchFamily="49" charset="0"/>
              </a:rPr>
              <a:t> + 1);</a:t>
            </a:r>
            <a:endParaRPr lang="en-GB" sz="1600" dirty="0"/>
          </a:p>
        </p:txBody>
      </p:sp>
      <p:sp>
        <p:nvSpPr>
          <p:cNvPr id="8" name="Rectangle 11"/>
          <p:cNvSpPr>
            <a:spLocks noChangeArrowheads="1"/>
          </p:cNvSpPr>
          <p:nvPr/>
        </p:nvSpPr>
        <p:spPr bwMode="auto">
          <a:xfrm>
            <a:off x="717996" y="4197895"/>
            <a:ext cx="8603286" cy="58221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err="1">
                <a:solidFill>
                  <a:srgbClr val="000000"/>
                </a:solidFill>
                <a:latin typeface="Lucida Console" pitchFamily="49" charset="0"/>
              </a:rPr>
              <a:t>System.out.printf</a:t>
            </a:r>
            <a:r>
              <a:rPr lang="en-GB" sz="1600" dirty="0">
                <a:solidFill>
                  <a:srgbClr val="000000"/>
                </a:solidFill>
                <a:latin typeface="Lucida Console" pitchFamily="49" charset="0"/>
              </a:rPr>
              <a:t>("Hi %s, next year you will be %d”, name, age + 1);</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p:txBody>
      </p:sp>
      <p:sp>
        <p:nvSpPr>
          <p:cNvPr id="6" name="Rectangle 8"/>
          <p:cNvSpPr>
            <a:spLocks noChangeArrowheads="1"/>
          </p:cNvSpPr>
          <p:nvPr/>
        </p:nvSpPr>
        <p:spPr bwMode="auto">
          <a:xfrm>
            <a:off x="3065406" y="4985022"/>
            <a:ext cx="2036467" cy="450949"/>
          </a:xfrm>
          <a:prstGeom prst="rect">
            <a:avLst/>
          </a:prstGeom>
          <a:solidFill>
            <a:srgbClr val="FFCCFF"/>
          </a:solidFill>
          <a:ln w="12700">
            <a:solidFill>
              <a:schemeClr val="tx1"/>
            </a:solidFill>
            <a:miter lim="800000"/>
            <a:headEnd/>
            <a:tailEnd/>
          </a:ln>
        </p:spPr>
        <p:txBody>
          <a:bodyPr lIns="90488" tIns="44450" rIns="90488" bIns="44450" anchor="ctr"/>
          <a:lstStyle/>
          <a:p>
            <a:pPr algn="ctr" defTabSz="739775" eaLnBrk="0" hangingPunct="0"/>
            <a:r>
              <a:rPr lang="en-GB" dirty="0"/>
              <a:t>Format string</a:t>
            </a:r>
            <a:endParaRPr lang="en-GB" sz="1600" i="1" dirty="0">
              <a:latin typeface="Lucida Console" pitchFamily="49" charset="0"/>
            </a:endParaRPr>
          </a:p>
        </p:txBody>
      </p:sp>
      <p:sp>
        <p:nvSpPr>
          <p:cNvPr id="7" name="Line 21"/>
          <p:cNvSpPr>
            <a:spLocks noChangeShapeType="1"/>
          </p:cNvSpPr>
          <p:nvPr/>
        </p:nvSpPr>
        <p:spPr bwMode="auto">
          <a:xfrm flipV="1">
            <a:off x="4108095" y="4667819"/>
            <a:ext cx="6418" cy="330200"/>
          </a:xfrm>
          <a:prstGeom prst="line">
            <a:avLst/>
          </a:prstGeom>
          <a:noFill/>
          <a:ln w="9525">
            <a:solidFill>
              <a:srgbClr val="004050"/>
            </a:solidFill>
            <a:round/>
            <a:headEnd/>
            <a:tailEnd type="triangle" w="med" len="med"/>
          </a:ln>
        </p:spPr>
        <p:txBody>
          <a:bodyPr wrap="square">
            <a:spAutoFit/>
          </a:bodyPr>
          <a:lstStyle/>
          <a:p>
            <a:endParaRPr lang="en-GB"/>
          </a:p>
        </p:txBody>
      </p:sp>
      <p:sp>
        <p:nvSpPr>
          <p:cNvPr id="9" name="Rounded Rectangular Callout 8"/>
          <p:cNvSpPr/>
          <p:nvPr/>
        </p:nvSpPr>
        <p:spPr>
          <a:xfrm>
            <a:off x="9035003" y="2758144"/>
            <a:ext cx="2822786" cy="652127"/>
          </a:xfrm>
          <a:prstGeom prst="wedgeRoundRectCallout">
            <a:avLst>
              <a:gd name="adj1" fmla="val -54902"/>
              <a:gd name="adj2" fmla="val 18145"/>
              <a:gd name="adj3" fmla="val 1666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Hi Bob, next year you will be 211</a:t>
            </a:r>
          </a:p>
        </p:txBody>
      </p:sp>
    </p:spTree>
    <p:extLst>
      <p:ext uri="{BB962C8B-B14F-4D97-AF65-F5344CB8AC3E}">
        <p14:creationId xmlns:p14="http://schemas.microsoft.com/office/powerpoint/2010/main" val="31604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on </a:t>
            </a:r>
            <a:r>
              <a:rPr lang="en-GB" dirty="0" err="1">
                <a:latin typeface="+mj-lt"/>
              </a:rPr>
              <a:t>printf</a:t>
            </a:r>
            <a:r>
              <a:rPr lang="en-GB" dirty="0">
                <a:latin typeface="+mj-lt"/>
              </a:rPr>
              <a:t>()</a:t>
            </a: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It does not ‘throw a linefeed’. Put a “\n” inside the format string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A format string contains plain text as well as format </a:t>
            </a:r>
            <a:r>
              <a:rPr lang="en-US" dirty="0" err="1"/>
              <a:t>specifiers</a:t>
            </a:r>
            <a:r>
              <a:rPr lang="en-US" dirty="0"/>
              <a:t>,. </a:t>
            </a:r>
          </a:p>
          <a:p>
            <a:pPr marL="684000" lvl="1" indent="-342900">
              <a:buSzPct val="115000"/>
            </a:pPr>
            <a:r>
              <a:rPr lang="en-US" dirty="0"/>
              <a:t>Dictate how the other parameters get formatted </a:t>
            </a:r>
          </a:p>
          <a:p>
            <a:pPr marL="684000" lvl="1" indent="-342900">
              <a:buSzPct val="115000"/>
            </a:pPr>
            <a:r>
              <a:rPr lang="en-US" dirty="0"/>
              <a:t>They begin with % and end with a converter character. </a:t>
            </a:r>
          </a:p>
          <a:p>
            <a:pPr marL="1026000" lvl="1" indent="-342900">
              <a:buSzPct val="115000"/>
            </a:pPr>
            <a:r>
              <a:rPr lang="en-US" i="1" dirty="0"/>
              <a:t>converter</a:t>
            </a:r>
            <a:r>
              <a:rPr lang="en-US" dirty="0"/>
              <a:t> indicates the type of argument to be formatted.</a:t>
            </a:r>
          </a:p>
          <a:p>
            <a:pPr marL="0" lvl="2" indent="0">
              <a:buNone/>
            </a:pPr>
            <a:r>
              <a:rPr lang="en-US" dirty="0"/>
              <a:t> </a:t>
            </a:r>
          </a:p>
          <a:p>
            <a:pPr marL="342900" indent="-342900">
              <a:buFont typeface="Arial" panose="020B0604020202020204" pitchFamily="34" charset="0"/>
              <a:buChar char="•"/>
            </a:pPr>
            <a:r>
              <a:rPr lang="en-US" dirty="0"/>
              <a:t>In between % and the </a:t>
            </a:r>
            <a:r>
              <a:rPr lang="en-US" i="1" dirty="0"/>
              <a:t>converter</a:t>
            </a:r>
            <a:r>
              <a:rPr lang="en-US" dirty="0"/>
              <a:t> you can have optional flags and </a:t>
            </a:r>
            <a:r>
              <a:rPr lang="en-US" dirty="0" err="1"/>
              <a:t>specifiers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See examples on the next few pages</a:t>
            </a:r>
            <a:endParaRPr lang="en-GB" dirty="0"/>
          </a:p>
        </p:txBody>
      </p:sp>
      <p:sp>
        <p:nvSpPr>
          <p:cNvPr id="6" name="Rectangle 11"/>
          <p:cNvSpPr>
            <a:spLocks noChangeArrowheads="1"/>
          </p:cNvSpPr>
          <p:nvPr/>
        </p:nvSpPr>
        <p:spPr bwMode="auto">
          <a:xfrm>
            <a:off x="682392" y="1907132"/>
            <a:ext cx="7475311" cy="3659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00"/>
                </a:solidFill>
                <a:latin typeface="Lucida Console" pitchFamily="49" charset="0"/>
              </a:rPr>
              <a:t>System.out.printf</a:t>
            </a:r>
            <a:r>
              <a:rPr lang="en-GB" dirty="0">
                <a:solidFill>
                  <a:srgbClr val="000000"/>
                </a:solidFill>
                <a:latin typeface="Lucida Console" pitchFamily="49" charset="0"/>
              </a:rPr>
              <a:t>(“%s is %d</a:t>
            </a:r>
            <a:r>
              <a:rPr lang="en-GB" b="1" dirty="0">
                <a:solidFill>
                  <a:srgbClr val="0000C8"/>
                </a:solidFill>
                <a:latin typeface="Lucida Console" pitchFamily="49" charset="0"/>
              </a:rPr>
              <a:t>\n</a:t>
            </a:r>
            <a:r>
              <a:rPr lang="en-GB" dirty="0">
                <a:solidFill>
                  <a:srgbClr val="000000"/>
                </a:solidFill>
                <a:latin typeface="Lucida Console" pitchFamily="49" charset="0"/>
              </a:rPr>
              <a:t>”, name, age);</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316277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 </a:t>
            </a:r>
            <a:r>
              <a:rPr lang="en-GB" dirty="0" err="1"/>
              <a:t>printf</a:t>
            </a:r>
            <a:r>
              <a:rPr lang="en-GB" dirty="0"/>
              <a:t>()</a:t>
            </a:r>
          </a:p>
        </p:txBody>
      </p:sp>
      <p:sp>
        <p:nvSpPr>
          <p:cNvPr id="3" name="Content Placeholder 2"/>
          <p:cNvSpPr>
            <a:spLocks noGrp="1"/>
          </p:cNvSpPr>
          <p:nvPr>
            <p:ph idx="1"/>
          </p:nvPr>
        </p:nvSpPr>
        <p:spPr>
          <a:xfrm>
            <a:off x="341272" y="1368255"/>
            <a:ext cx="11516239" cy="5324776"/>
          </a:xfrm>
        </p:spPr>
        <p:txBody>
          <a:bodyPr vert="horz" lIns="0" tIns="0" rIns="0" bIns="0" rtlCol="0" anchor="t" anchorCtr="0">
            <a:noAutofit/>
          </a:bodyPr>
          <a:lstStyle/>
          <a:p>
            <a:pPr marL="342900" indent="-342900">
              <a:buFont typeface="Arial" panose="020B0604020202020204" pitchFamily="34" charset="0"/>
              <a:buChar char="•"/>
            </a:pPr>
            <a:r>
              <a:rPr lang="en-GB" b="1" dirty="0"/>
              <a:t>%s</a:t>
            </a:r>
            <a:r>
              <a:rPr lang="en-GB" dirty="0"/>
              <a:t> 		used to represent a String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698500" lvl="1" indent="-342900"/>
            <a:endParaRPr lang="en-GB" b="1" dirty="0"/>
          </a:p>
          <a:p>
            <a:pPr marL="341100" lvl="1" indent="0">
              <a:spcAft>
                <a:spcPts val="1800"/>
              </a:spcAft>
              <a:buSzPct val="115000"/>
              <a:buNone/>
            </a:pPr>
            <a:endParaRPr lang="en-GB" dirty="0"/>
          </a:p>
          <a:p>
            <a:pPr marL="684000" lvl="1" indent="-342900">
              <a:buSzPct val="115000"/>
            </a:pPr>
            <a:endParaRPr lang="en-GB" dirty="0"/>
          </a:p>
          <a:p>
            <a:pPr marL="342900" indent="-342900">
              <a:spcAft>
                <a:spcPts val="1800"/>
              </a:spcAft>
              <a:buFont typeface="Arial" panose="020B0604020202020204" pitchFamily="34" charset="0"/>
              <a:buChar char="•"/>
            </a:pPr>
            <a:endParaRPr lang="en-GB" dirty="0"/>
          </a:p>
          <a:p>
            <a:pPr>
              <a:spcAft>
                <a:spcPts val="0"/>
              </a:spcAft>
            </a:pPr>
            <a:endParaRPr lang="en-GB" dirty="0"/>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4126394" y="2865572"/>
            <a:ext cx="763611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num = 123456;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("%d\n",    num);  </a:t>
            </a:r>
            <a:r>
              <a:rPr lang="en-GB" dirty="0">
                <a:solidFill>
                  <a:schemeClr val="accent6">
                    <a:lumMod val="50000"/>
                  </a:schemeClr>
                </a:solidFill>
                <a:latin typeface="Lucida Console" pitchFamily="49" charset="0"/>
              </a:rPr>
              <a:t>// --&gt; “123456" </a:t>
            </a:r>
            <a:r>
              <a:rPr lang="en-GB" dirty="0" err="1">
                <a:latin typeface="Lucida Console" pitchFamily="49" charset="0"/>
              </a:rPr>
              <a:t>System.out.printf</a:t>
            </a:r>
            <a:r>
              <a:rPr lang="en-GB" dirty="0">
                <a:latin typeface="Lucida Console" pitchFamily="49" charset="0"/>
              </a:rPr>
              <a:t>("%08d\n",  num);  </a:t>
            </a:r>
            <a:r>
              <a:rPr lang="en-GB" dirty="0">
                <a:solidFill>
                  <a:schemeClr val="accent6">
                    <a:lumMod val="50000"/>
                  </a:schemeClr>
                </a:solidFill>
                <a:latin typeface="Lucida Console" pitchFamily="49" charset="0"/>
              </a:rPr>
              <a:t>// --&gt; "00123456"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"+123,456"</a:t>
            </a:r>
          </a:p>
        </p:txBody>
      </p:sp>
      <p:sp>
        <p:nvSpPr>
          <p:cNvPr id="10" name="Rectangle 11"/>
          <p:cNvSpPr>
            <a:spLocks noChangeArrowheads="1"/>
          </p:cNvSpPr>
          <p:nvPr/>
        </p:nvSpPr>
        <p:spPr bwMode="auto">
          <a:xfrm>
            <a:off x="620956" y="1804324"/>
            <a:ext cx="7894324" cy="64376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word = "</a:t>
            </a:r>
            <a:r>
              <a:rPr lang="en-GB" dirty="0" err="1">
                <a:latin typeface="Lucida Console" pitchFamily="49" charset="0"/>
              </a:rPr>
              <a:t>wibble</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(“My favourite word is %s\n", word);  </a:t>
            </a:r>
            <a:endParaRPr lang="en-GB" dirty="0">
              <a:solidFill>
                <a:schemeClr val="accent6">
                  <a:lumMod val="50000"/>
                </a:schemeClr>
              </a:solidFill>
              <a:latin typeface="Lucida Console" pitchFamily="49" charset="0"/>
            </a:endParaRPr>
          </a:p>
        </p:txBody>
      </p:sp>
      <p:sp>
        <p:nvSpPr>
          <p:cNvPr id="4" name="Rectangle 3"/>
          <p:cNvSpPr/>
          <p:nvPr/>
        </p:nvSpPr>
        <p:spPr>
          <a:xfrm>
            <a:off x="606115" y="2858857"/>
            <a:ext cx="3489106"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%d 	for an integer value</a:t>
            </a:r>
          </a:p>
          <a:p>
            <a:r>
              <a:rPr lang="en-GB" dirty="0"/>
              <a:t>%8d 	length 8, right justified</a:t>
            </a:r>
          </a:p>
          <a:p>
            <a:r>
              <a:rPr lang="en-GB" dirty="0"/>
              <a:t>%08d 	with leading zeros</a:t>
            </a:r>
          </a:p>
          <a:p>
            <a:r>
              <a:rPr lang="en-GB" dirty="0"/>
              <a:t>%+8d 	include sign +/-</a:t>
            </a:r>
          </a:p>
          <a:p>
            <a:r>
              <a:rPr lang="en-GB" dirty="0"/>
              <a:t>%,8d 	thousand separator</a:t>
            </a:r>
          </a:p>
        </p:txBody>
      </p:sp>
    </p:spTree>
    <p:extLst>
      <p:ext uri="{BB962C8B-B14F-4D97-AF65-F5344CB8AC3E}">
        <p14:creationId xmlns:p14="http://schemas.microsoft.com/office/powerpoint/2010/main" val="24179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Examples - printf()</a:t>
            </a:r>
            <a:endParaRPr lang="en-GB" dirty="0"/>
          </a:p>
        </p:txBody>
      </p:sp>
      <p:sp>
        <p:nvSpPr>
          <p:cNvPr id="7" name="Content Placeholder 2"/>
          <p:cNvSpPr txBox="1">
            <a:spLocks/>
          </p:cNvSpPr>
          <p:nvPr/>
        </p:nvSpPr>
        <p:spPr>
          <a:xfrm>
            <a:off x="1819244" y="907774"/>
            <a:ext cx="8786874" cy="5216400"/>
          </a:xfrm>
          <a:prstGeom prst="rect">
            <a:avLst/>
          </a:prstGeom>
        </p:spPr>
        <p:txBody>
          <a:bodyPr vert="horz" lIns="91440" tIns="45720" rIns="91440" bIns="45720" rtlCol="0">
            <a:normAutofit/>
          </a:bodyPr>
          <a:lstStyle/>
          <a:p>
            <a:pPr marL="342900" indent="-342900">
              <a:spcBef>
                <a:spcPct val="20000"/>
              </a:spcBef>
              <a:buClr>
                <a:schemeClr val="accent1"/>
              </a:buClr>
            </a:pPr>
            <a:endParaRPr lang="en-GB" sz="2200" dirty="0">
              <a:latin typeface="Arial" pitchFamily="34" charset="0"/>
              <a:cs typeface="Arial" pitchFamily="34" charset="0"/>
            </a:endParaRPr>
          </a:p>
        </p:txBody>
      </p:sp>
      <p:sp>
        <p:nvSpPr>
          <p:cNvPr id="5" name="Rectangle 11"/>
          <p:cNvSpPr>
            <a:spLocks noChangeArrowheads="1"/>
          </p:cNvSpPr>
          <p:nvPr/>
        </p:nvSpPr>
        <p:spPr bwMode="auto">
          <a:xfrm>
            <a:off x="4671776" y="1199160"/>
            <a:ext cx="7186013" cy="28597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double</a:t>
            </a:r>
            <a:r>
              <a:rPr lang="en-GB" dirty="0">
                <a:latin typeface="Lucida Console" pitchFamily="49" charset="0"/>
              </a:rPr>
              <a:t> pi = </a:t>
            </a:r>
            <a:r>
              <a:rPr lang="en-GB" dirty="0" err="1">
                <a:latin typeface="Lucida Console" pitchFamily="49" charset="0"/>
              </a:rPr>
              <a:t>Math.PI</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("%f\n", pi);       </a:t>
            </a:r>
            <a:r>
              <a:rPr lang="en-GB" dirty="0">
                <a:solidFill>
                  <a:schemeClr val="accent6">
                    <a:lumMod val="50000"/>
                  </a:schemeClr>
                </a:solidFill>
                <a:latin typeface="Lucida Console" pitchFamily="49" charset="0"/>
              </a:rPr>
              <a:t>// "3.141593"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("%.3f\n", pi);     </a:t>
            </a:r>
            <a:r>
              <a:rPr lang="en-GB" dirty="0">
                <a:solidFill>
                  <a:schemeClr val="accent6">
                    <a:lumMod val="50000"/>
                  </a:schemeClr>
                </a:solidFill>
                <a:latin typeface="Lucida Console" pitchFamily="49" charset="0"/>
              </a:rPr>
              <a:t>// "3.142"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("%8.3f\n", pi);    </a:t>
            </a:r>
            <a:r>
              <a:rPr lang="en-GB" dirty="0">
                <a:solidFill>
                  <a:schemeClr val="accent6">
                    <a:lumMod val="50000"/>
                  </a:schemeClr>
                </a:solidFill>
                <a:latin typeface="Lucida Console" pitchFamily="49" charset="0"/>
              </a:rPr>
              <a:t>// "   3.142"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("%-10.3f\n", pi);  </a:t>
            </a:r>
            <a:r>
              <a:rPr lang="en-GB" dirty="0">
                <a:solidFill>
                  <a:schemeClr val="accent6">
                    <a:lumMod val="50000"/>
                  </a:schemeClr>
                </a:solidFill>
                <a:latin typeface="Lucida Console" pitchFamily="49" charset="0"/>
              </a:rPr>
              <a:t>// "3.142" </a:t>
            </a:r>
            <a:br>
              <a:rPr lang="en-GB" dirty="0">
                <a:solidFill>
                  <a:schemeClr val="accent6">
                    <a:lumMod val="50000"/>
                  </a:schemeClr>
                </a:solidFill>
                <a:latin typeface="Lucida Console" pitchFamily="49" charset="0"/>
              </a:rPr>
            </a:br>
            <a:endParaRPr lang="en-GB" dirty="0">
              <a:solidFill>
                <a:schemeClr val="accent6">
                  <a:lumMod val="50000"/>
                </a:schemeClr>
              </a:solidFill>
              <a:latin typeface="Lucida Console" pitchFamily="49" charset="0"/>
            </a:endParaRPr>
          </a:p>
        </p:txBody>
      </p:sp>
      <p:sp>
        <p:nvSpPr>
          <p:cNvPr id="6" name="Rectangle 11"/>
          <p:cNvSpPr>
            <a:spLocks noChangeArrowheads="1"/>
          </p:cNvSpPr>
          <p:nvPr/>
        </p:nvSpPr>
        <p:spPr bwMode="auto">
          <a:xfrm>
            <a:off x="687276" y="4441334"/>
            <a:ext cx="10834164" cy="17517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name = "Fred";</a:t>
            </a:r>
            <a:br>
              <a:rPr lang="en-GB" dirty="0">
                <a:latin typeface="Lucida Console" pitchFamily="49" charset="0"/>
              </a:rPr>
            </a:br>
            <a:r>
              <a:rPr lang="en-GB" dirty="0" err="1">
                <a:solidFill>
                  <a:srgbClr val="0000C8"/>
                </a:solidFill>
                <a:latin typeface="Lucida Console" pitchFamily="49" charset="0"/>
              </a:rPr>
              <a:t>int</a:t>
            </a:r>
            <a:r>
              <a:rPr lang="en-GB" dirty="0">
                <a:latin typeface="Lucida Console" pitchFamily="49" charset="0"/>
              </a:rPr>
              <a:t> age = 23;</a:t>
            </a:r>
            <a:br>
              <a:rPr lang="en-GB" dirty="0">
                <a:latin typeface="Lucida Console" pitchFamily="49" charset="0"/>
              </a:rPr>
            </a:br>
            <a:r>
              <a:rPr lang="en-GB" dirty="0">
                <a:solidFill>
                  <a:srgbClr val="0000C8"/>
                </a:solidFill>
                <a:latin typeface="Lucida Console" pitchFamily="49" charset="0"/>
              </a:rPr>
              <a:t>double </a:t>
            </a:r>
            <a:r>
              <a:rPr lang="en-GB" dirty="0" err="1">
                <a:latin typeface="Lucida Console" pitchFamily="49" charset="0"/>
              </a:rPr>
              <a:t>aveExamGrade</a:t>
            </a:r>
            <a:r>
              <a:rPr lang="en-GB" dirty="0">
                <a:latin typeface="Lucida Console" pitchFamily="49" charset="0"/>
              </a:rPr>
              <a:t> = 3.57;  </a:t>
            </a:r>
            <a:br>
              <a:rPr lang="en-GB" dirty="0">
                <a:latin typeface="Lucida Console" pitchFamily="49" charset="0"/>
              </a:rPr>
            </a:br>
            <a:endParaRPr lang="en-GB" dirty="0">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("%s who is %3d achieved %.1f\n", name, age, </a:t>
            </a:r>
            <a:r>
              <a:rPr lang="en-GB" dirty="0" err="1">
                <a:latin typeface="Lucida Console" pitchFamily="49" charset="0"/>
              </a:rPr>
              <a:t>aveExamGrade</a:t>
            </a:r>
            <a:r>
              <a:rPr lang="en-GB" dirty="0">
                <a:latin typeface="Lucida Console" pitchFamily="49" charset="0"/>
              </a:rPr>
              <a:t>);</a:t>
            </a:r>
            <a:br>
              <a:rPr lang="en-GB" dirty="0">
                <a:latin typeface="Lucida Console" pitchFamily="49" charset="0"/>
              </a:rPr>
            </a:br>
            <a:endParaRPr lang="en-GB" dirty="0">
              <a:solidFill>
                <a:schemeClr val="accent6">
                  <a:lumMod val="50000"/>
                </a:schemeClr>
              </a:solidFill>
              <a:latin typeface="Lucida Console" pitchFamily="49" charset="0"/>
            </a:endParaRPr>
          </a:p>
        </p:txBody>
      </p:sp>
      <p:sp>
        <p:nvSpPr>
          <p:cNvPr id="8" name="Rectangle 7"/>
          <p:cNvSpPr/>
          <p:nvPr/>
        </p:nvSpPr>
        <p:spPr>
          <a:xfrm>
            <a:off x="594667" y="1194042"/>
            <a:ext cx="4029291"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t>%f</a:t>
            </a:r>
            <a:r>
              <a:rPr lang="en-GB" dirty="0"/>
              <a:t> 	for a floating point value</a:t>
            </a:r>
          </a:p>
          <a:p>
            <a:endParaRPr lang="en-GB" dirty="0"/>
          </a:p>
          <a:p>
            <a:r>
              <a:rPr lang="en-GB" b="1" dirty="0"/>
              <a:t>%.3f </a:t>
            </a:r>
            <a:r>
              <a:rPr lang="en-GB" dirty="0"/>
              <a:t>	3 decimal places (rounded)</a:t>
            </a:r>
          </a:p>
          <a:p>
            <a:endParaRPr lang="en-GB" dirty="0"/>
          </a:p>
          <a:p>
            <a:r>
              <a:rPr lang="en-GB" b="1" dirty="0"/>
              <a:t>%10.3f </a:t>
            </a:r>
            <a:r>
              <a:rPr lang="en-GB" dirty="0"/>
              <a:t>	right justified to length 8,  </a:t>
            </a:r>
            <a:br>
              <a:rPr lang="en-GB" dirty="0"/>
            </a:br>
            <a:r>
              <a:rPr lang="en-GB" dirty="0"/>
              <a:t>	3 decimals</a:t>
            </a:r>
          </a:p>
          <a:p>
            <a:endParaRPr lang="en-GB" dirty="0"/>
          </a:p>
          <a:p>
            <a:r>
              <a:rPr lang="en-GB" b="1" dirty="0"/>
              <a:t>%-10.3f</a:t>
            </a:r>
            <a:r>
              <a:rPr lang="en-GB" dirty="0"/>
              <a:t>	left justified to length 10, </a:t>
            </a:r>
            <a:br>
              <a:rPr lang="en-GB" dirty="0"/>
            </a:br>
            <a:r>
              <a:rPr lang="en-GB" dirty="0"/>
              <a:t>	3 decimals</a:t>
            </a:r>
          </a:p>
        </p:txBody>
      </p:sp>
      <p:sp>
        <p:nvSpPr>
          <p:cNvPr id="9" name="TextBox 8"/>
          <p:cNvSpPr txBox="1"/>
          <p:nvPr/>
        </p:nvSpPr>
        <p:spPr>
          <a:xfrm>
            <a:off x="6689667" y="5987486"/>
            <a:ext cx="4054533" cy="41122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rtlCol="0" anchor="t" anchorCtr="0">
            <a:normAutofit/>
          </a:bodyPr>
          <a:lstStyle/>
          <a:p>
            <a:r>
              <a:rPr lang="en-GB" dirty="0">
                <a:solidFill>
                  <a:schemeClr val="bg1"/>
                </a:solidFill>
                <a:latin typeface="Lucida Console" pitchFamily="49" charset="0"/>
              </a:rPr>
              <a:t>Fred who is  23 achieved 3.6</a:t>
            </a:r>
            <a:endParaRPr lang="en-GB" dirty="0">
              <a:solidFill>
                <a:schemeClr val="bg1"/>
              </a:solidFill>
            </a:endParaRPr>
          </a:p>
        </p:txBody>
      </p:sp>
    </p:spTree>
    <p:extLst>
      <p:ext uri="{BB962C8B-B14F-4D97-AF65-F5344CB8AC3E}">
        <p14:creationId xmlns:p14="http://schemas.microsoft.com/office/powerpoint/2010/main" val="318380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String.format</a:t>
            </a:r>
            <a:r>
              <a:rPr lang="en-GB" dirty="0"/>
              <a:t>(String, .., .., ..)</a:t>
            </a:r>
          </a:p>
        </p:txBody>
      </p:sp>
      <p:sp>
        <p:nvSpPr>
          <p:cNvPr id="8" name="Content Placeholder 7"/>
          <p:cNvSpPr>
            <a:spLocks noGrp="1"/>
          </p:cNvSpPr>
          <p:nvPr>
            <p:ph idx="1"/>
          </p:nvPr>
        </p:nvSpPr>
        <p:spPr>
          <a:xfrm>
            <a:off x="341272" y="1368256"/>
            <a:ext cx="11516239" cy="1883991"/>
          </a:xfrm>
        </p:spPr>
        <p:txBody>
          <a:bodyPr vert="horz" lIns="0" tIns="0" rIns="0" bIns="0" rtlCol="0" anchor="t" anchorCtr="0">
            <a:noAutofit/>
          </a:bodyPr>
          <a:lstStyle/>
          <a:p>
            <a:r>
              <a:rPr lang="en-GB" dirty="0"/>
              <a:t>Returns a formatted string</a:t>
            </a:r>
          </a:p>
          <a:p>
            <a:pPr marL="342000" lvl="1" indent="-342900">
              <a:buSzPct val="115000"/>
            </a:pPr>
            <a:r>
              <a:rPr lang="en-GB" dirty="0"/>
              <a:t>“Format string” is 1st parameter with built-in format specifiers</a:t>
            </a:r>
          </a:p>
          <a:p>
            <a:pPr marL="342000" lvl="1" indent="-342900">
              <a:buSzPct val="115000"/>
            </a:pPr>
            <a:r>
              <a:rPr lang="en-GB" dirty="0"/>
              <a:t>Useful when a method has to return a formatted string or</a:t>
            </a:r>
            <a:br>
              <a:rPr lang="en-GB" dirty="0"/>
            </a:br>
            <a:r>
              <a:rPr lang="en-GB" dirty="0"/>
              <a:t>when a String needs to be built for more than one time use</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p:txBody>
      </p:sp>
      <p:sp>
        <p:nvSpPr>
          <p:cNvPr id="6" name="Rectangle 11"/>
          <p:cNvSpPr>
            <a:spLocks noChangeArrowheads="1"/>
          </p:cNvSpPr>
          <p:nvPr/>
        </p:nvSpPr>
        <p:spPr bwMode="auto">
          <a:xfrm>
            <a:off x="341273" y="3009585"/>
            <a:ext cx="5856328" cy="1197764"/>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void</a:t>
            </a:r>
            <a:r>
              <a:rPr lang="en-GB" dirty="0">
                <a:latin typeface="Lucida Console" pitchFamily="49" charset="0"/>
              </a:rPr>
              <a:t> 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String data = </a:t>
            </a:r>
            <a:r>
              <a:rPr lang="en-GB" dirty="0" err="1">
                <a:latin typeface="Lucida Console" pitchFamily="49" charset="0"/>
              </a:rPr>
              <a:t>getData</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(data);</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
        <p:nvSpPr>
          <p:cNvPr id="5" name="Rectangle 11"/>
          <p:cNvSpPr>
            <a:spLocks noChangeArrowheads="1"/>
          </p:cNvSpPr>
          <p:nvPr/>
        </p:nvSpPr>
        <p:spPr bwMode="auto">
          <a:xfrm>
            <a:off x="3049414" y="4271858"/>
            <a:ext cx="6695095" cy="147476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a:t>
            </a:r>
            <a:r>
              <a:rPr lang="en-GB" dirty="0">
                <a:latin typeface="Lucida Console" pitchFamily="49" charset="0"/>
              </a:rPr>
              <a:t>String </a:t>
            </a:r>
            <a:r>
              <a:rPr lang="en-GB" dirty="0" err="1">
                <a:latin typeface="Lucida Console" pitchFamily="49" charset="0"/>
              </a:rPr>
              <a:t>getData</a:t>
            </a:r>
            <a:r>
              <a:rPr lang="en-GB" dirty="0">
                <a:latin typeface="Lucida Console" pitchFamily="49" charset="0"/>
              </a:rPr>
              <a:t>() {</a:t>
            </a:r>
            <a:br>
              <a:rPr lang="en-GB" dirty="0">
                <a:latin typeface="Lucida Console" pitchFamily="49" charset="0"/>
              </a:rPr>
            </a:br>
            <a:r>
              <a:rPr lang="en-GB" dirty="0">
                <a:latin typeface="Lucida Console" pitchFamily="49" charset="0"/>
              </a:rPr>
              <a:t>  String name = “Bob";</a:t>
            </a:r>
            <a:br>
              <a:rPr lang="en-GB" dirty="0">
                <a:latin typeface="Lucida Console" pitchFamily="49" charset="0"/>
              </a:rPr>
            </a:b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age = 28;</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return</a:t>
            </a:r>
            <a:r>
              <a:rPr lang="en-GB" dirty="0">
                <a:latin typeface="Lucida Console" pitchFamily="49" charset="0"/>
              </a:rPr>
              <a:t> </a:t>
            </a:r>
            <a:r>
              <a:rPr lang="en-GB" dirty="0" err="1">
                <a:latin typeface="Lucida Console" pitchFamily="49" charset="0"/>
              </a:rPr>
              <a:t>String.format</a:t>
            </a:r>
            <a:r>
              <a:rPr lang="en-GB" dirty="0">
                <a:latin typeface="Lucida Console" pitchFamily="49" charset="0"/>
              </a:rPr>
              <a:t>("%s is %d", name, age ) </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129046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Formatting strings</a:t>
            </a:r>
          </a:p>
        </p:txBody>
      </p:sp>
      <p:sp>
        <p:nvSpPr>
          <p:cNvPr id="4" name="Rectangle 3"/>
          <p:cNvSpPr/>
          <p:nvPr/>
        </p:nvSpPr>
        <p:spPr>
          <a:xfrm>
            <a:off x="1887265" y="1376421"/>
            <a:ext cx="9760944" cy="3354765"/>
          </a:xfrm>
          <a:prstGeom prst="rect">
            <a:avLst/>
          </a:prstGeom>
          <a:solidFill>
            <a:schemeClr val="bg1"/>
          </a:solidFill>
          <a:ln w="19050">
            <a:solidFill>
              <a:schemeClr val="accent1"/>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 "Bob";</a:t>
            </a:r>
          </a:p>
          <a:p>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age = 21;</a:t>
            </a:r>
            <a:endParaRPr lang="en-GB" sz="1600"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output = </a:t>
            </a:r>
            <a:r>
              <a:rPr lang="en-GB" dirty="0" err="1">
                <a:solidFill>
                  <a:srgbClr val="0000FF"/>
                </a:solidFill>
                <a:latin typeface="Consolas" panose="020B0609020204030204" pitchFamily="49" charset="0"/>
              </a:rPr>
              <a:t>string</a:t>
            </a:r>
            <a:r>
              <a:rPr lang="en-GB" dirty="0" err="1">
                <a:solidFill>
                  <a:srgbClr val="000000"/>
                </a:solidFill>
                <a:latin typeface="Consolas" panose="020B0609020204030204" pitchFamily="49" charset="0"/>
              </a:rPr>
              <a:t>.Format</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name,    age+1);</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r>
              <a:rPr lang="en-GB" sz="1600" dirty="0">
                <a:solidFill>
                  <a:srgbClr val="008000"/>
                </a:solidFill>
                <a:latin typeface="Consolas" panose="020B0609020204030204" pitchFamily="49" charset="0"/>
              </a:rPr>
              <a:t>// or</a:t>
            </a:r>
            <a:endParaRPr lang="en-GB" sz="1600"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name, age+1);</a:t>
            </a:r>
          </a:p>
          <a:p>
            <a:endParaRPr lang="en-GB" dirty="0">
              <a:solidFill>
                <a:srgbClr val="008000"/>
              </a:solidFill>
              <a:latin typeface="Consolas" panose="020B0609020204030204" pitchFamily="49" charset="0"/>
            </a:endParaRPr>
          </a:p>
          <a:p>
            <a:r>
              <a:rPr lang="en-GB" dirty="0">
                <a:solidFill>
                  <a:srgbClr val="008000"/>
                </a:solidFill>
                <a:latin typeface="Consolas" panose="020B0609020204030204" pitchFamily="49" charset="0"/>
              </a:rPr>
              <a:t>// set space (right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a:solidFill>
                  <a:srgbClr val="000000"/>
                </a:solidFill>
                <a:latin typeface="Consolas" panose="020B0609020204030204" pitchFamily="49" charset="0"/>
              </a:rPr>
              <a:t>,  name, age+1);</a:t>
            </a:r>
          </a:p>
          <a:p>
            <a:r>
              <a:rPr lang="en-GB" dirty="0">
                <a:solidFill>
                  <a:srgbClr val="008000"/>
                </a:solidFill>
                <a:latin typeface="Consolas" panose="020B0609020204030204" pitchFamily="49" charset="0"/>
              </a:rPr>
              <a:t>// set space (left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a:solidFill>
                  <a:srgbClr val="000000"/>
                </a:solidFill>
                <a:latin typeface="Consolas" panose="020B0609020204030204" pitchFamily="49" charset="0"/>
              </a:rPr>
              <a:t>, name, age+1); </a:t>
            </a:r>
            <a:endParaRPr lang="en-GB" sz="1600" dirty="0">
              <a:solidFill>
                <a:srgbClr val="000000"/>
              </a:solidFill>
              <a:latin typeface="Consolas" panose="020B0609020204030204" pitchFamily="49" charset="0"/>
            </a:endParaRPr>
          </a:p>
        </p:txBody>
      </p:sp>
      <p:sp>
        <p:nvSpPr>
          <p:cNvPr id="5" name="Rectangle 4"/>
          <p:cNvSpPr/>
          <p:nvPr/>
        </p:nvSpPr>
        <p:spPr>
          <a:xfrm>
            <a:off x="3050585" y="4894181"/>
            <a:ext cx="6278880" cy="1354217"/>
          </a:xfrm>
          <a:prstGeom prst="rect">
            <a:avLst/>
          </a:prstGeom>
          <a:solidFill>
            <a:schemeClr val="tx1"/>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sz="1600" b="1" dirty="0">
                <a:latin typeface="Courier New" panose="02070309020205020404" pitchFamily="49" charset="0"/>
                <a:cs typeface="Courier New" panose="02070309020205020404" pitchFamily="49" charset="0"/>
              </a:rPr>
              <a:t>Hi Bob you are 21 years old</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 next year you'll be 22   .</a:t>
            </a:r>
          </a:p>
        </p:txBody>
      </p:sp>
      <p:sp>
        <p:nvSpPr>
          <p:cNvPr id="10" name="Bent-Up Arrow 9"/>
          <p:cNvSpPr/>
          <p:nvPr/>
        </p:nvSpPr>
        <p:spPr>
          <a:xfrm rot="5400000">
            <a:off x="6448409" y="2167447"/>
            <a:ext cx="274320" cy="36576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Bent-Up Arrow 10"/>
          <p:cNvSpPr/>
          <p:nvPr/>
        </p:nvSpPr>
        <p:spPr>
          <a:xfrm rot="5400000" flipV="1">
            <a:off x="9195407" y="2076007"/>
            <a:ext cx="264160" cy="55880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5597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Review</a:t>
            </a:r>
            <a:endParaRPr lang="en-IN" dirty="0"/>
          </a:p>
        </p:txBody>
      </p:sp>
      <p:sp>
        <p:nvSpPr>
          <p:cNvPr id="6" name="Text Placeholder 5"/>
          <p:cNvSpPr>
            <a:spLocks noGrp="1"/>
          </p:cNvSpPr>
          <p:nvPr>
            <p:ph type="body" sz="quarter" idx="11"/>
          </p:nvPr>
        </p:nvSpPr>
        <p:spPr>
          <a:xfrm>
            <a:off x="5848761" y="579549"/>
            <a:ext cx="6204693" cy="5899039"/>
          </a:xfrm>
        </p:spPr>
        <p:txBody>
          <a:bodyPr vert="horz" lIns="0" tIns="0" rIns="0" bIns="0" rtlCol="0" anchor="t" anchorCtr="0">
            <a:noAutofit/>
          </a:bodyPr>
          <a:lstStyle/>
          <a:p>
            <a:pPr marL="342900" lvl="1" indent="-342900">
              <a:spcAft>
                <a:spcPts val="650"/>
              </a:spcAft>
              <a:buSzPct val="115000"/>
            </a:pPr>
            <a:r>
              <a:rPr lang="en-GB" sz="1900" dirty="0"/>
              <a:t>Methods are the ‘function’ members of a class</a:t>
            </a:r>
          </a:p>
          <a:p>
            <a:pPr marL="342900" indent="-342900">
              <a:buChar char="•"/>
            </a:pPr>
            <a:r>
              <a:rPr lang="en-GB" sz="1900" dirty="0"/>
              <a:t>Signature line plus code block</a:t>
            </a:r>
          </a:p>
          <a:p>
            <a:pPr marL="684000" lvl="1" indent="-342900">
              <a:spcAft>
                <a:spcPts val="650"/>
              </a:spcAft>
              <a:buSzPct val="115000"/>
            </a:pPr>
            <a:r>
              <a:rPr lang="en-GB" sz="1900" dirty="0"/>
              <a:t>Any parameters defined are mandatory parameters</a:t>
            </a:r>
          </a:p>
          <a:p>
            <a:pPr marL="342900" indent="-342900">
              <a:buChar char="•"/>
            </a:pPr>
            <a:r>
              <a:rPr lang="en-GB" sz="1900" dirty="0"/>
              <a:t>Return type of ‘void’ means ‘produces no value’</a:t>
            </a:r>
          </a:p>
          <a:p>
            <a:pPr marL="684000" lvl="1" indent="-342900">
              <a:spcAft>
                <a:spcPts val="650"/>
              </a:spcAft>
              <a:buSzPct val="115000"/>
            </a:pPr>
            <a:r>
              <a:rPr lang="en-GB" sz="1900" dirty="0"/>
              <a:t>Method call cannot be used in an assignment</a:t>
            </a:r>
          </a:p>
          <a:p>
            <a:pPr marL="342900" indent="-342900">
              <a:buChar char="•"/>
            </a:pPr>
            <a:r>
              <a:rPr lang="en-GB" sz="1900" dirty="0"/>
              <a:t>‘Arguments’ are passed to methods with ‘parameters’</a:t>
            </a:r>
          </a:p>
          <a:p>
            <a:pPr marL="684000" lvl="1" indent="-342900">
              <a:spcAft>
                <a:spcPts val="650"/>
              </a:spcAft>
              <a:buSzPct val="115000"/>
            </a:pPr>
            <a:r>
              <a:rPr lang="en-GB" sz="1900" dirty="0"/>
              <a:t>Passed by value &amp; using positional notation</a:t>
            </a:r>
          </a:p>
          <a:p>
            <a:pPr marL="342900" indent="-342900">
              <a:buChar char="•"/>
            </a:pPr>
            <a:r>
              <a:rPr lang="en-GB" sz="1900" dirty="0"/>
              <a:t>Parameters of a method are effectively local variables</a:t>
            </a:r>
          </a:p>
          <a:p>
            <a:pPr marL="342900" indent="-342900">
              <a:buChar char="•"/>
            </a:pPr>
            <a:r>
              <a:rPr lang="en-GB" sz="1900" dirty="0"/>
              <a:t>Signatures can be overloaded</a:t>
            </a:r>
          </a:p>
          <a:p>
            <a:pPr marL="684000" lvl="1" indent="-342900">
              <a:spcAft>
                <a:spcPts val="650"/>
              </a:spcAft>
              <a:buSzPct val="115000"/>
            </a:pPr>
            <a:r>
              <a:rPr lang="en-GB" sz="1900" dirty="0"/>
              <a:t>Occurs widely in Java</a:t>
            </a:r>
          </a:p>
          <a:p>
            <a:pPr marL="342900" indent="-342900">
              <a:buChar char="•"/>
            </a:pPr>
            <a:r>
              <a:rPr lang="en-GB" sz="1900" dirty="0"/>
              <a:t>Inputting values from a stream</a:t>
            </a:r>
          </a:p>
          <a:p>
            <a:pPr marL="342900" indent="-342900">
              <a:buChar char="•"/>
            </a:pPr>
            <a:r>
              <a:rPr lang="en-GB" sz="1900" dirty="0"/>
              <a:t>Methods for formatting strings</a:t>
            </a:r>
          </a:p>
          <a:p>
            <a:pPr marL="342900" indent="-342900">
              <a:buChar char="•"/>
            </a:pPr>
            <a:endParaRPr lang="en-IN" sz="1900" dirty="0"/>
          </a:p>
        </p:txBody>
      </p:sp>
    </p:spTree>
    <p:extLst>
      <p:ext uri="{BB962C8B-B14F-4D97-AF65-F5344CB8AC3E}">
        <p14:creationId xmlns:p14="http://schemas.microsoft.com/office/powerpoint/2010/main" val="26840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vert="horz" lIns="0" tIns="0" rIns="0" bIns="0" rtlCol="0" anchor="t" anchorCtr="0">
            <a:noAutofit/>
          </a:bodyPr>
          <a:lstStyle/>
          <a:p>
            <a:pPr marL="342900" lvl="1" indent="-342900">
              <a:buSzPct val="115000"/>
              <a:buFont typeface="Arial" panose="020B0604020202020204" pitchFamily="34" charset="0"/>
              <a:buChar char="•"/>
            </a:pPr>
            <a:r>
              <a:rPr lang="en-GB" dirty="0"/>
              <a:t>Part 1 - ‘Authoring a helper method’</a:t>
            </a:r>
          </a:p>
          <a:p>
            <a:pPr marL="342900" lvl="1" indent="-342900">
              <a:buSzPct val="115000"/>
              <a:buFont typeface="Arial" panose="020B0604020202020204" pitchFamily="34" charset="0"/>
              <a:buChar char="•"/>
            </a:pPr>
            <a:r>
              <a:rPr lang="en-GB" dirty="0"/>
              <a:t>Part 2 – ‘Performing data conversions’ </a:t>
            </a:r>
          </a:p>
          <a:p>
            <a:pPr marL="342900" lvl="1" indent="-342900">
              <a:buSzPct val="115000"/>
              <a:buFont typeface="Arial" panose="020B0604020202020204" pitchFamily="34" charset="0"/>
              <a:buChar char="•"/>
            </a:pPr>
            <a:r>
              <a:rPr lang="en-GB" dirty="0"/>
              <a:t>Part 3 – ‘Weight Conversions’</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8192260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23927" y="333988"/>
            <a:ext cx="7203232" cy="6168413"/>
          </a:xfrm>
        </p:spPr>
        <p:txBody>
          <a:bodyPr/>
          <a:lstStyle/>
          <a:p>
            <a:pPr marL="342900" indent="-342900">
              <a:spcAft>
                <a:spcPts val="400"/>
              </a:spcAft>
              <a:buChar char="•"/>
            </a:pPr>
            <a:r>
              <a:rPr lang="en-GB" sz="1800" b="1" dirty="0"/>
              <a:t>Objectives</a:t>
            </a:r>
          </a:p>
          <a:p>
            <a:pPr marL="684000" lvl="1" indent="-342900">
              <a:spcAft>
                <a:spcPts val="400"/>
              </a:spcAft>
              <a:buSzPct val="115000"/>
            </a:pPr>
            <a:r>
              <a:rPr lang="en-GB" sz="1800" dirty="0"/>
              <a:t>Understand the authoring and subsequent calling of methods</a:t>
            </a:r>
          </a:p>
          <a:p>
            <a:pPr marL="684000" lvl="1" indent="-342900">
              <a:spcAft>
                <a:spcPts val="400"/>
              </a:spcAft>
              <a:buSzPct val="115000"/>
            </a:pPr>
            <a:r>
              <a:rPr lang="en-GB" sz="1800" dirty="0"/>
              <a:t>Appreciate how supplied arguments match defined parameters</a:t>
            </a:r>
          </a:p>
          <a:p>
            <a:pPr marL="342900" indent="-342900">
              <a:spcAft>
                <a:spcPts val="400"/>
              </a:spcAft>
              <a:buChar char="•"/>
            </a:pPr>
            <a:endParaRPr lang="en-GB" sz="1800" b="1" dirty="0"/>
          </a:p>
          <a:p>
            <a:pPr marL="342900" indent="-342900">
              <a:spcAft>
                <a:spcPts val="400"/>
              </a:spcAft>
              <a:buChar char="•"/>
            </a:pPr>
            <a:r>
              <a:rPr lang="en-GB" sz="1800" b="1" dirty="0"/>
              <a:t>Contents</a:t>
            </a:r>
            <a:endParaRPr lang="en-GB" sz="1800" dirty="0"/>
          </a:p>
          <a:p>
            <a:pPr marL="684000" lvl="1" indent="-342900">
              <a:spcAft>
                <a:spcPts val="400"/>
              </a:spcAft>
              <a:buSzPct val="115000"/>
            </a:pPr>
            <a:r>
              <a:rPr lang="en-GB" sz="1800" dirty="0"/>
              <a:t>Syntax of a method</a:t>
            </a:r>
          </a:p>
          <a:p>
            <a:pPr marL="684000" lvl="1" indent="-342900">
              <a:spcAft>
                <a:spcPts val="400"/>
              </a:spcAft>
              <a:buSzPct val="115000"/>
            </a:pPr>
            <a:r>
              <a:rPr lang="en-GB" sz="1800" dirty="0"/>
              <a:t>Passing arguments – ‘by value’ using ‘positional’ notation </a:t>
            </a:r>
          </a:p>
          <a:p>
            <a:pPr marL="684000" lvl="1" indent="-342900">
              <a:spcAft>
                <a:spcPts val="400"/>
              </a:spcAft>
              <a:buSzPct val="115000"/>
            </a:pPr>
            <a:r>
              <a:rPr lang="en-GB" sz="1800" dirty="0"/>
              <a:t>Returning a value from a method</a:t>
            </a:r>
          </a:p>
          <a:p>
            <a:pPr marL="684000" lvl="1" indent="-342900">
              <a:spcAft>
                <a:spcPts val="400"/>
              </a:spcAft>
              <a:buSzPct val="115000"/>
            </a:pPr>
            <a:r>
              <a:rPr lang="en-GB" sz="1800" dirty="0"/>
              <a:t>Introducing class library methods for console interaction</a:t>
            </a:r>
          </a:p>
          <a:p>
            <a:pPr marL="684000" lvl="1" indent="-342900">
              <a:spcAft>
                <a:spcPts val="400"/>
              </a:spcAft>
              <a:buSzPct val="115000"/>
            </a:pPr>
            <a:r>
              <a:rPr lang="en-GB" sz="1800" dirty="0"/>
              <a:t>Method overloading</a:t>
            </a:r>
          </a:p>
          <a:p>
            <a:pPr marL="684000" lvl="1" indent="-342900">
              <a:spcAft>
                <a:spcPts val="400"/>
              </a:spcAft>
              <a:buSzPct val="115000"/>
            </a:pPr>
            <a:r>
              <a:rPr lang="en-GB" sz="1800" dirty="0"/>
              <a:t>Inputting a value from a stream</a:t>
            </a:r>
          </a:p>
          <a:p>
            <a:pPr marL="684000" lvl="1" indent="-342900">
              <a:spcAft>
                <a:spcPts val="400"/>
              </a:spcAft>
              <a:buSzPct val="115000"/>
            </a:pPr>
            <a:r>
              <a:rPr lang="en-GB" sz="1800" dirty="0"/>
              <a:t>Formatting strings in Java</a:t>
            </a:r>
          </a:p>
          <a:p>
            <a:pPr marL="684000" lvl="1" indent="-342900">
              <a:spcAft>
                <a:spcPts val="400"/>
              </a:spcAft>
              <a:buSzPct val="115000"/>
            </a:pPr>
            <a:endParaRPr lang="en-GB" sz="1800" dirty="0"/>
          </a:p>
          <a:p>
            <a:pPr marL="342900" indent="-342900">
              <a:spcAft>
                <a:spcPts val="400"/>
              </a:spcAft>
              <a:buChar char="•"/>
            </a:pPr>
            <a:r>
              <a:rPr lang="en-GB" sz="1800" b="1" dirty="0"/>
              <a:t>Hands on Labs</a:t>
            </a:r>
          </a:p>
          <a:p>
            <a:pPr marL="684000" lvl="1" indent="-342900">
              <a:spcAft>
                <a:spcPts val="400"/>
              </a:spcAft>
              <a:buSzPct val="115000"/>
            </a:pPr>
            <a:r>
              <a:rPr lang="en-GB" sz="1800" dirty="0"/>
              <a:t>Method authoring and calling</a:t>
            </a:r>
          </a:p>
          <a:p>
            <a:endParaRPr lang="en-IN" dirty="0"/>
          </a:p>
        </p:txBody>
      </p:sp>
    </p:spTree>
    <p:extLst>
      <p:ext uri="{BB962C8B-B14F-4D97-AF65-F5344CB8AC3E}">
        <p14:creationId xmlns:p14="http://schemas.microsoft.com/office/powerpoint/2010/main" val="1554418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methods</a:t>
            </a:r>
            <a:endParaRPr lang="en-GB" dirty="0"/>
          </a:p>
        </p:txBody>
      </p:sp>
      <p:sp>
        <p:nvSpPr>
          <p:cNvPr id="3" name="Content Placeholder 2"/>
          <p:cNvSpPr>
            <a:spLocks noGrp="1"/>
          </p:cNvSpPr>
          <p:nvPr>
            <p:ph idx="1"/>
          </p:nvPr>
        </p:nvSpPr>
        <p:spPr>
          <a:xfrm>
            <a:off x="341272" y="1368256"/>
            <a:ext cx="11516239" cy="728127"/>
          </a:xfrm>
        </p:spPr>
        <p:txBody>
          <a:bodyPr vert="horz" lIns="0" tIns="0" rIns="0" bIns="0" rtlCol="0" anchor="t" anchorCtr="0">
            <a:noAutofit/>
          </a:bodyPr>
          <a:lstStyle/>
          <a:p>
            <a:pPr marL="342900" indent="-342900">
              <a:buFont typeface="Arial" panose="020B0604020202020204" pitchFamily="34" charset="0"/>
              <a:buChar char="•"/>
            </a:pPr>
            <a:r>
              <a:rPr lang="en-GB" b="1" dirty="0"/>
              <a:t>You may have heard of  </a:t>
            </a:r>
            <a:r>
              <a:rPr lang="en-GB" b="1" dirty="0">
                <a:solidFill>
                  <a:srgbClr val="7E007C"/>
                </a:solidFill>
              </a:rPr>
              <a:t>Function, Subroutine, Procedure</a:t>
            </a:r>
          </a:p>
          <a:p>
            <a:pPr marL="342900" indent="-342900">
              <a:buFont typeface="Arial" panose="020B0604020202020204" pitchFamily="34" charset="0"/>
              <a:buChar char="•"/>
            </a:pPr>
            <a:r>
              <a:rPr lang="en-GB" b="1" dirty="0"/>
              <a:t>In OO languages only the word ‘</a:t>
            </a:r>
            <a:r>
              <a:rPr lang="en-GB" b="1" dirty="0">
                <a:solidFill>
                  <a:srgbClr val="7E007C"/>
                </a:solidFill>
              </a:rPr>
              <a:t>method</a:t>
            </a:r>
            <a:r>
              <a:rPr lang="en-GB" b="1" dirty="0"/>
              <a:t>’ is used</a:t>
            </a:r>
            <a:r>
              <a:rPr lang="en-GB" dirty="0"/>
              <a:t>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684000" lvl="1" indent="-342900">
              <a:buSzPct val="115000"/>
            </a:pPr>
            <a:endParaRPr lang="en-GB" dirty="0"/>
          </a:p>
        </p:txBody>
      </p:sp>
      <p:sp>
        <p:nvSpPr>
          <p:cNvPr id="4" name="Rectangle 4"/>
          <p:cNvSpPr>
            <a:spLocks noChangeArrowheads="1"/>
          </p:cNvSpPr>
          <p:nvPr/>
        </p:nvSpPr>
        <p:spPr bwMode="auto">
          <a:xfrm>
            <a:off x="4157588" y="2741173"/>
            <a:ext cx="5445850" cy="1197764"/>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public void</a:t>
            </a:r>
            <a:r>
              <a:rPr lang="en-GB" dirty="0">
                <a:latin typeface="Lucida Console" pitchFamily="49" charset="0"/>
              </a:rPr>
              <a:t> </a:t>
            </a:r>
            <a:r>
              <a:rPr lang="en-GB" dirty="0" err="1">
                <a:latin typeface="Lucida Console" pitchFamily="49" charset="0"/>
              </a:rPr>
              <a:t>doStuff</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num )</a:t>
            </a:r>
            <a:br>
              <a:rPr lang="en-GB" dirty="0">
                <a:solidFill>
                  <a:srgbClr val="FF0000"/>
                </a:solidFill>
                <a:latin typeface="Lucida Console" pitchFamily="49" charset="0"/>
              </a:rPr>
            </a:br>
            <a:r>
              <a:rPr lang="en-GB" dirty="0">
                <a:latin typeface="Lucida Console" pitchFamily="49" charset="0"/>
              </a:rPr>
              <a:t>{  </a:t>
            </a: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statements that ‘do’ stuff</a:t>
            </a:r>
            <a:endParaRPr lang="en-GB" dirty="0">
              <a:latin typeface="Lucida Console" pitchFamily="49" charset="0"/>
            </a:endParaRP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end of method</a:t>
            </a:r>
            <a:endParaRPr lang="en-GB" dirty="0">
              <a:solidFill>
                <a:srgbClr val="FF0000"/>
              </a:solidFill>
              <a:latin typeface="Lucida Console" pitchFamily="49" charset="0"/>
            </a:endParaRPr>
          </a:p>
        </p:txBody>
      </p:sp>
      <p:sp>
        <p:nvSpPr>
          <p:cNvPr id="6" name="Rectangle 5"/>
          <p:cNvSpPr>
            <a:spLocks noChangeArrowheads="1"/>
          </p:cNvSpPr>
          <p:nvPr/>
        </p:nvSpPr>
        <p:spPr bwMode="auto">
          <a:xfrm>
            <a:off x="2535406" y="4820688"/>
            <a:ext cx="7082444" cy="1474763"/>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class</a:t>
            </a:r>
            <a:r>
              <a:rPr lang="en-GB" dirty="0">
                <a:latin typeface="Lucida Console" pitchFamily="49" charset="0"/>
              </a:rPr>
              <a:t> Program {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void </a:t>
            </a:r>
            <a:r>
              <a:rPr lang="en-GB" dirty="0">
                <a:latin typeface="Lucida Console" pitchFamily="49" charset="0"/>
              </a:rPr>
              <a:t>main(...)  { statements...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other(...) { statements... }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b="1" dirty="0">
                <a:solidFill>
                  <a:srgbClr val="FF0000"/>
                </a:solidFill>
                <a:latin typeface="Lucida Console" pitchFamily="49" charset="0"/>
              </a:rPr>
              <a:t>// but not here !!</a:t>
            </a:r>
          </a:p>
        </p:txBody>
      </p:sp>
      <p:sp>
        <p:nvSpPr>
          <p:cNvPr id="5" name="Rounded Rectangular Callout 4"/>
          <p:cNvSpPr/>
          <p:nvPr/>
        </p:nvSpPr>
        <p:spPr>
          <a:xfrm>
            <a:off x="2010699" y="2809593"/>
            <a:ext cx="1946788" cy="380592"/>
          </a:xfrm>
          <a:prstGeom prst="wedgeRoundRectCallout">
            <a:avLst>
              <a:gd name="adj1" fmla="val 58381"/>
              <a:gd name="adj2" fmla="val -199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Signature line</a:t>
            </a:r>
            <a:endParaRPr lang="en-GB" sz="1600" dirty="0">
              <a:solidFill>
                <a:schemeClr val="tx1"/>
              </a:solidFill>
              <a:latin typeface="Arial" pitchFamily="34" charset="0"/>
              <a:cs typeface="Arial" pitchFamily="34" charset="0"/>
            </a:endParaRPr>
          </a:p>
        </p:txBody>
      </p:sp>
      <p:sp>
        <p:nvSpPr>
          <p:cNvPr id="7" name="Rounded Rectangular Callout 6"/>
          <p:cNvSpPr/>
          <p:nvPr/>
        </p:nvSpPr>
        <p:spPr>
          <a:xfrm>
            <a:off x="2895602" y="3360195"/>
            <a:ext cx="1052057" cy="380592"/>
          </a:xfrm>
          <a:prstGeom prst="wedgeRoundRectCallout">
            <a:avLst>
              <a:gd name="adj1" fmla="val 68194"/>
              <a:gd name="adj2" fmla="val -161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Code</a:t>
            </a:r>
            <a:endParaRPr lang="en-GB" sz="1600" dirty="0">
              <a:solidFill>
                <a:schemeClr val="tx1"/>
              </a:solidFill>
              <a:latin typeface="Arial" pitchFamily="34" charset="0"/>
              <a:cs typeface="Arial" pitchFamily="34" charset="0"/>
            </a:endParaRPr>
          </a:p>
        </p:txBody>
      </p:sp>
      <p:sp>
        <p:nvSpPr>
          <p:cNvPr id="8" name="Rounded Rectangular Callout 7"/>
          <p:cNvSpPr/>
          <p:nvPr/>
        </p:nvSpPr>
        <p:spPr>
          <a:xfrm>
            <a:off x="5820697" y="2199993"/>
            <a:ext cx="2899097" cy="380592"/>
          </a:xfrm>
          <a:prstGeom prst="wedgeRoundRectCallout">
            <a:avLst>
              <a:gd name="adj1" fmla="val 19129"/>
              <a:gd name="adj2" fmla="val 807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Zero or more Parameters</a:t>
            </a:r>
            <a:endParaRPr lang="en-GB" sz="1600" dirty="0">
              <a:solidFill>
                <a:schemeClr val="tx1"/>
              </a:solidFill>
              <a:latin typeface="Arial" pitchFamily="34" charset="0"/>
              <a:cs typeface="Arial" pitchFamily="34" charset="0"/>
            </a:endParaRPr>
          </a:p>
        </p:txBody>
      </p:sp>
      <p:sp>
        <p:nvSpPr>
          <p:cNvPr id="13" name="Rectangle 12"/>
          <p:cNvSpPr/>
          <p:nvPr/>
        </p:nvSpPr>
        <p:spPr>
          <a:xfrm>
            <a:off x="2788469" y="4253345"/>
            <a:ext cx="6243145" cy="409684"/>
          </a:xfrm>
          <a:prstGeom prst="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4050"/>
                </a:solidFill>
                <a:latin typeface="Arial" pitchFamily="34" charset="0"/>
                <a:cs typeface="Arial" pitchFamily="34" charset="0"/>
              </a:rPr>
              <a:t>Methods are only defined inside the body </a:t>
            </a:r>
            <a:r>
              <a:rPr lang="en-GB" b="1" dirty="0">
                <a:solidFill>
                  <a:srgbClr val="FF004C"/>
                </a:solidFill>
                <a:latin typeface="Arial" pitchFamily="34" charset="0"/>
                <a:cs typeface="Arial" pitchFamily="34" charset="0"/>
              </a:rPr>
              <a:t>{ }</a:t>
            </a:r>
            <a:r>
              <a:rPr lang="en-GB" b="1" dirty="0">
                <a:solidFill>
                  <a:schemeClr val="bg1"/>
                </a:solidFill>
                <a:latin typeface="Arial" pitchFamily="34" charset="0"/>
                <a:cs typeface="Arial" pitchFamily="34" charset="0"/>
              </a:rPr>
              <a:t> </a:t>
            </a:r>
            <a:r>
              <a:rPr lang="en-GB" b="1" dirty="0">
                <a:solidFill>
                  <a:srgbClr val="004050"/>
                </a:solidFill>
                <a:latin typeface="Arial" pitchFamily="34" charset="0"/>
                <a:cs typeface="Arial" pitchFamily="34" charset="0"/>
              </a:rPr>
              <a:t>of a class</a:t>
            </a:r>
          </a:p>
        </p:txBody>
      </p:sp>
    </p:spTree>
    <p:extLst>
      <p:ext uri="{BB962C8B-B14F-4D97-AF65-F5344CB8AC3E}">
        <p14:creationId xmlns:p14="http://schemas.microsoft.com/office/powerpoint/2010/main" val="24414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GB" dirty="0"/>
              <a:t>Example of a method with n</a:t>
            </a:r>
            <a:r>
              <a:rPr lang="en-GB" sz="3200" b="1" dirty="0">
                <a:cs typeface="Arial" pitchFamily="34" charset="0"/>
              </a:rPr>
              <a:t>o parameter </a:t>
            </a:r>
            <a:br>
              <a:rPr lang="en-GB" sz="3200" b="1" dirty="0">
                <a:cs typeface="Arial" pitchFamily="34" charset="0"/>
              </a:rPr>
            </a:br>
            <a:r>
              <a:rPr lang="en-GB" sz="3200" b="1" dirty="0">
                <a:cs typeface="Arial" pitchFamily="34" charset="0"/>
              </a:rPr>
              <a:t>and no returned value</a:t>
            </a:r>
            <a:endParaRPr lang="en-GB" dirty="0"/>
          </a:p>
        </p:txBody>
      </p:sp>
      <p:sp>
        <p:nvSpPr>
          <p:cNvPr id="21" name="Rectangle 20"/>
          <p:cNvSpPr/>
          <p:nvPr/>
        </p:nvSpPr>
        <p:spPr>
          <a:xfrm>
            <a:off x="2184648" y="2183057"/>
            <a:ext cx="7751204"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i="1" dirty="0" err="1">
                <a:solidFill>
                  <a:srgbClr val="000000"/>
                </a:solidFill>
                <a:latin typeface="Consolas" panose="020B0609020204030204" pitchFamily="49" charset="0"/>
              </a:rPr>
              <a:t>updateAllSalaries</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updateAllSalaries</a:t>
            </a:r>
            <a:r>
              <a:rPr lang="en-GB" sz="1600" b="1" dirty="0">
                <a:solidFill>
                  <a:srgbClr val="000000"/>
                </a:solidFill>
                <a:latin typeface="Consolas" panose="020B0609020204030204" pitchFamily="49" charset="0"/>
              </a:rPr>
              <a:t>() {</a:t>
            </a:r>
          </a:p>
          <a:p>
            <a:pPr lvl="1"/>
            <a:r>
              <a:rPr lang="en-GB" sz="1600" dirty="0">
                <a:solidFill>
                  <a:srgbClr val="3F7F5F"/>
                </a:solidFill>
                <a:latin typeface="Consolas" panose="020B0609020204030204" pitchFamily="49" charset="0"/>
              </a:rPr>
              <a:t>	// Code to update all salaries</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Rounded Rectangular Callout 1"/>
          <p:cNvSpPr/>
          <p:nvPr/>
        </p:nvSpPr>
        <p:spPr>
          <a:xfrm>
            <a:off x="7907470" y="2587340"/>
            <a:ext cx="3669762" cy="924944"/>
          </a:xfrm>
          <a:prstGeom prst="wedgeRoundRectCallout">
            <a:avLst>
              <a:gd name="adj1" fmla="val -58960"/>
              <a:gd name="adj2" fmla="val -2708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The caller just calls the method and let it do its work!</a:t>
            </a:r>
          </a:p>
        </p:txBody>
      </p:sp>
    </p:spTree>
    <p:extLst>
      <p:ext uri="{BB962C8B-B14F-4D97-AF65-F5344CB8AC3E}">
        <p14:creationId xmlns:p14="http://schemas.microsoft.com/office/powerpoint/2010/main" val="12490043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9970" y="562058"/>
            <a:ext cx="11695011" cy="805001"/>
          </a:xfrm>
        </p:spPr>
        <p:txBody>
          <a:bodyPr>
            <a:noAutofit/>
          </a:bodyPr>
          <a:lstStyle/>
          <a:p>
            <a:r>
              <a:rPr lang="en-GB" sz="3400" dirty="0">
                <a:solidFill>
                  <a:schemeClr val="tx1"/>
                </a:solidFill>
              </a:rPr>
              <a:t>Example of a </a:t>
            </a:r>
            <a:r>
              <a:rPr lang="en-GB" sz="3400" dirty="0">
                <a:solidFill>
                  <a:srgbClr val="C00000"/>
                </a:solidFill>
              </a:rPr>
              <a:t>void </a:t>
            </a:r>
            <a:r>
              <a:rPr lang="en-GB" sz="3400" dirty="0">
                <a:solidFill>
                  <a:schemeClr val="tx1"/>
                </a:solidFill>
              </a:rPr>
              <a:t>method with two parameters</a:t>
            </a:r>
            <a:endParaRPr lang="en-GB" sz="3400" dirty="0"/>
          </a:p>
        </p:txBody>
      </p:sp>
      <p:sp>
        <p:nvSpPr>
          <p:cNvPr id="17" name="Rectangle 16"/>
          <p:cNvSpPr/>
          <p:nvPr/>
        </p:nvSpPr>
        <p:spPr>
          <a:xfrm>
            <a:off x="1846145" y="1378176"/>
            <a:ext cx="8457770"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x</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y</a:t>
            </a:r>
            <a:r>
              <a:rPr lang="en-GB" sz="1600" i="1" dirty="0">
                <a:solidFill>
                  <a:srgbClr val="000000"/>
                </a:solidFill>
                <a:latin typeface="Consolas" panose="020B0609020204030204" pitchFamily="49" charset="0"/>
              </a:rPr>
              <a:t>);</a:t>
            </a:r>
          </a:p>
          <a:p>
            <a:pPr lvl="2"/>
            <a:endParaRPr lang="en-GB" sz="1600" i="1" dirty="0">
              <a:solidFill>
                <a:srgbClr val="000000"/>
              </a:solidFill>
              <a:latin typeface="Consolas" panose="020B0609020204030204" pitchFamily="49" charset="0"/>
            </a:endParaRP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3</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7</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add(</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a</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b</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Oval 1"/>
          <p:cNvSpPr/>
          <p:nvPr/>
        </p:nvSpPr>
        <p:spPr>
          <a:xfrm>
            <a:off x="4925575" y="2276460"/>
            <a:ext cx="395748" cy="3311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x</a:t>
            </a:r>
          </a:p>
        </p:txBody>
      </p:sp>
      <p:sp>
        <p:nvSpPr>
          <p:cNvPr id="10" name="Oval 9"/>
          <p:cNvSpPr/>
          <p:nvPr/>
        </p:nvSpPr>
        <p:spPr>
          <a:xfrm>
            <a:off x="5842440" y="2302632"/>
            <a:ext cx="349046" cy="3197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y</a:t>
            </a:r>
          </a:p>
        </p:txBody>
      </p:sp>
      <p:cxnSp>
        <p:nvCxnSpPr>
          <p:cNvPr id="6" name="Straight Arrow Connector 5"/>
          <p:cNvCxnSpPr>
            <a:stCxn id="2" idx="4"/>
          </p:cNvCxnSpPr>
          <p:nvPr/>
        </p:nvCxnSpPr>
        <p:spPr>
          <a:xfrm>
            <a:off x="5123449" y="2607614"/>
            <a:ext cx="365036" cy="73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4"/>
          </p:cNvCxnSpPr>
          <p:nvPr/>
        </p:nvCxnSpPr>
        <p:spPr>
          <a:xfrm>
            <a:off x="6016963" y="2622362"/>
            <a:ext cx="292510" cy="71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999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GB" dirty="0">
                <a:solidFill>
                  <a:schemeClr val="tx1"/>
                </a:solidFill>
              </a:rPr>
              <a:t>Example of method returning a value</a:t>
            </a:r>
            <a:endParaRPr lang="en-GB" dirty="0"/>
          </a:p>
        </p:txBody>
      </p:sp>
      <p:grpSp>
        <p:nvGrpSpPr>
          <p:cNvPr id="4" name="Group 3"/>
          <p:cNvGrpSpPr/>
          <p:nvPr/>
        </p:nvGrpSpPr>
        <p:grpSpPr>
          <a:xfrm>
            <a:off x="1853389" y="1531186"/>
            <a:ext cx="8457770" cy="4409745"/>
            <a:chOff x="329389" y="982755"/>
            <a:chExt cx="8457770" cy="4409745"/>
          </a:xfrm>
        </p:grpSpPr>
        <p:sp>
          <p:nvSpPr>
            <p:cNvPr id="16" name="Rectangle 15"/>
            <p:cNvSpPr/>
            <p:nvPr/>
          </p:nvSpPr>
          <p:spPr>
            <a:xfrm>
              <a:off x="329389" y="982755"/>
              <a:ext cx="8457770"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endParaRPr lang="en-GB" sz="1600" b="1" dirty="0">
                <a:solidFill>
                  <a:srgbClr val="7F0055"/>
                </a:solidFill>
                <a:latin typeface="Consolas" panose="020B0609020204030204" pitchFamily="49" charset="0"/>
              </a:endParaRPr>
            </a:p>
            <a:p>
              <a:pPr lvl="2"/>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getSum</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x</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y</a:t>
              </a:r>
              <a:r>
                <a:rPr lang="en-GB" sz="1600" b="1" i="1" dirty="0">
                  <a:solidFill>
                    <a:srgbClr val="000000"/>
                  </a:solidFill>
                  <a:latin typeface="Consolas" panose="020B0609020204030204" pitchFamily="49" charset="0"/>
                </a:rPr>
                <a:t>);</a:t>
              </a:r>
            </a:p>
            <a:p>
              <a:pPr lvl="2"/>
              <a:endParaRPr lang="en-GB" sz="1600" b="1" i="1"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print</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"Sum is = "</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result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getSum</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p:txBody>
        </p:sp>
        <p:sp>
          <p:nvSpPr>
            <p:cNvPr id="3" name="Rounded Rectangle 2"/>
            <p:cNvSpPr/>
            <p:nvPr/>
          </p:nvSpPr>
          <p:spPr>
            <a:xfrm>
              <a:off x="1651819" y="4658367"/>
              <a:ext cx="5840361" cy="734133"/>
            </a:xfrm>
            <a:prstGeom prst="roundRect">
              <a:avLst>
                <a:gd name="adj" fmla="val 0"/>
              </a:avLst>
            </a:prstGeom>
            <a:solidFill>
              <a:schemeClr val="bg1"/>
            </a:solidFill>
            <a:ln w="19050">
              <a:solidFill>
                <a:srgbClr val="7E007C"/>
              </a:solidFill>
            </a:ln>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600" dirty="0">
                  <a:solidFill>
                    <a:schemeClr val="tx1"/>
                  </a:solidFill>
                  <a:cs typeface="Arial" pitchFamily="34" charset="0"/>
                </a:rPr>
                <a:t>A method can only return one thing</a:t>
              </a:r>
            </a:p>
            <a:p>
              <a:pPr algn="ctr"/>
              <a:r>
                <a:rPr lang="en-GB" sz="1600" dirty="0">
                  <a:solidFill>
                    <a:schemeClr val="tx1"/>
                  </a:solidFill>
                  <a:cs typeface="Arial" pitchFamily="34" charset="0"/>
                </a:rPr>
                <a:t>The caller decides what to do with the returned value</a:t>
              </a:r>
            </a:p>
          </p:txBody>
        </p:sp>
      </p:grpSp>
      <p:sp>
        <p:nvSpPr>
          <p:cNvPr id="2" name="Freeform 1"/>
          <p:cNvSpPr/>
          <p:nvPr/>
        </p:nvSpPr>
        <p:spPr>
          <a:xfrm>
            <a:off x="5815237" y="2696225"/>
            <a:ext cx="716639" cy="1082040"/>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7" name="Freeform 6"/>
          <p:cNvSpPr/>
          <p:nvPr/>
        </p:nvSpPr>
        <p:spPr>
          <a:xfrm rot="10446973">
            <a:off x="1852916" y="2887221"/>
            <a:ext cx="848157" cy="1276206"/>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404870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The order of parameters matter</a:t>
            </a:r>
          </a:p>
        </p:txBody>
      </p:sp>
      <p:sp>
        <p:nvSpPr>
          <p:cNvPr id="2" name="Rectangle 1"/>
          <p:cNvSpPr/>
          <p:nvPr/>
        </p:nvSpPr>
        <p:spPr>
          <a:xfrm>
            <a:off x="2002465" y="1562215"/>
            <a:ext cx="7921256" cy="403187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endParaRPr lang="en-GB" sz="1600" b="1"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21);</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b="1" dirty="0">
              <a:solidFill>
                <a:srgbClr val="7F0055"/>
              </a:solidFill>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(21, 20000);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endParaRPr lang="en-GB" sz="1600" b="1" dirty="0">
              <a:solidFill>
                <a:srgbClr val="7F0055"/>
              </a:solidFill>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7584559" y="1743739"/>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19" name="Rounded Rectangular Callout 18"/>
          <p:cNvSpPr/>
          <p:nvPr/>
        </p:nvSpPr>
        <p:spPr>
          <a:xfrm>
            <a:off x="7609369" y="2555354"/>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5.25</a:t>
            </a:r>
          </a:p>
        </p:txBody>
      </p:sp>
    </p:spTree>
    <p:extLst>
      <p:ext uri="{BB962C8B-B14F-4D97-AF65-F5344CB8AC3E}">
        <p14:creationId xmlns:p14="http://schemas.microsoft.com/office/powerpoint/2010/main" val="3620981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Method overloading</a:t>
            </a:r>
          </a:p>
        </p:txBody>
      </p:sp>
      <p:sp>
        <p:nvSpPr>
          <p:cNvPr id="5" name="Rectangle 4"/>
          <p:cNvSpPr/>
          <p:nvPr/>
        </p:nvSpPr>
        <p:spPr>
          <a:xfrm>
            <a:off x="3306572" y="1362627"/>
            <a:ext cx="7687339"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0.4);</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7F0055"/>
                </a:solidFill>
                <a:highlight>
                  <a:srgbClr val="D4D4D4"/>
                </a:highlight>
                <a:latin typeface="Consolas" panose="020B0609020204030204" pitchFamily="49" charset="0"/>
              </a:rPr>
              <a:t>	</a:t>
            </a:r>
            <a:br>
              <a:rPr lang="en-GB" sz="1600" b="1" dirty="0">
                <a:solidFill>
                  <a:srgbClr val="7F0055"/>
                </a:solidFill>
                <a:highlight>
                  <a:srgbClr val="D4D4D4"/>
                </a:highlight>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0.25</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8584019" y="2067032"/>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8" name="Rounded Rectangular Callout 7"/>
          <p:cNvSpPr/>
          <p:nvPr/>
        </p:nvSpPr>
        <p:spPr>
          <a:xfrm>
            <a:off x="8584019" y="2870697"/>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800</a:t>
            </a:r>
          </a:p>
        </p:txBody>
      </p:sp>
      <p:sp>
        <p:nvSpPr>
          <p:cNvPr id="2" name="Rounded Rectangular Callout 1"/>
          <p:cNvSpPr/>
          <p:nvPr/>
        </p:nvSpPr>
        <p:spPr>
          <a:xfrm>
            <a:off x="339971" y="4084320"/>
            <a:ext cx="2657229" cy="1005840"/>
          </a:xfrm>
          <a:prstGeom prst="wedgeRoundRectCallout">
            <a:avLst>
              <a:gd name="adj1" fmla="val 60226"/>
              <a:gd name="adj2" fmla="val -17298"/>
              <a:gd name="adj3" fmla="val 16667"/>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b="1" dirty="0"/>
              <a:t>Same method name different parameters</a:t>
            </a:r>
          </a:p>
          <a:p>
            <a:pPr algn="ctr"/>
            <a:endParaRPr lang="en-GB" dirty="0"/>
          </a:p>
        </p:txBody>
      </p:sp>
    </p:spTree>
    <p:extLst>
      <p:ext uri="{BB962C8B-B14F-4D97-AF65-F5344CB8AC3E}">
        <p14:creationId xmlns:p14="http://schemas.microsoft.com/office/powerpoint/2010/main" val="31528285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Calling a method in another class</a:t>
            </a:r>
          </a:p>
        </p:txBody>
      </p:sp>
      <p:sp>
        <p:nvSpPr>
          <p:cNvPr id="3" name="Text Placeholder 2"/>
          <p:cNvSpPr>
            <a:spLocks noGrp="1"/>
          </p:cNvSpPr>
          <p:nvPr>
            <p:ph idx="1"/>
          </p:nvPr>
        </p:nvSpPr>
        <p:spPr>
          <a:xfrm>
            <a:off x="341272" y="1368256"/>
            <a:ext cx="11516239" cy="389832"/>
          </a:xfrm>
        </p:spPr>
        <p:txBody>
          <a:bodyPr/>
          <a:lstStyle/>
          <a:p>
            <a:pPr marL="342900" indent="-342900">
              <a:buFont typeface="Arial" panose="020B0604020202020204" pitchFamily="34" charset="0"/>
              <a:buChar char="•"/>
            </a:pPr>
            <a:r>
              <a:rPr lang="en-GB" b="1" dirty="0"/>
              <a:t>You don't have to place all your code where the main() method is!</a:t>
            </a:r>
          </a:p>
        </p:txBody>
      </p:sp>
      <p:sp>
        <p:nvSpPr>
          <p:cNvPr id="2" name="Rectangle 1"/>
          <p:cNvSpPr/>
          <p:nvPr/>
        </p:nvSpPr>
        <p:spPr>
          <a:xfrm>
            <a:off x="2215117" y="1878377"/>
            <a:ext cx="7987767" cy="2308324"/>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endParaRPr lang="en-GB" sz="1600"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Tax </a:t>
            </a:r>
            <a:r>
              <a:rPr lang="en-GB" sz="1600" dirty="0" err="1">
                <a:solidFill>
                  <a:srgbClr val="6A3E3E"/>
                </a:solidFill>
                <a:latin typeface="Consolas" panose="020B0609020204030204" pitchFamily="49" charset="0"/>
              </a:rPr>
              <a:t>tax</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Tax();</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tax</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3643425" y="4614598"/>
            <a:ext cx="6559459"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 class</a:t>
            </a:r>
            <a:r>
              <a:rPr lang="en-GB" sz="1600" b="1" dirty="0">
                <a:solidFill>
                  <a:srgbClr val="000000"/>
                </a:solidFill>
                <a:latin typeface="Consolas" panose="020B0609020204030204" pitchFamily="49" charset="0"/>
              </a:rPr>
              <a:t> Tax{</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6" name="Rounded Rectangular Callout 5"/>
          <p:cNvSpPr/>
          <p:nvPr/>
        </p:nvSpPr>
        <p:spPr>
          <a:xfrm>
            <a:off x="8444358" y="4499301"/>
            <a:ext cx="1720817" cy="423454"/>
          </a:xfrm>
          <a:prstGeom prst="wedgeRoundRectCallout">
            <a:avLst>
              <a:gd name="adj1" fmla="val -66987"/>
              <a:gd name="adj2" fmla="val 16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class</a:t>
            </a:r>
          </a:p>
        </p:txBody>
      </p:sp>
      <p:sp>
        <p:nvSpPr>
          <p:cNvPr id="10" name="Rounded Rectangular Callout 9"/>
          <p:cNvSpPr/>
          <p:nvPr/>
        </p:nvSpPr>
        <p:spPr>
          <a:xfrm>
            <a:off x="1451728" y="4727033"/>
            <a:ext cx="1986132" cy="1211004"/>
          </a:xfrm>
          <a:prstGeom prst="wedgeRoundRectCallout">
            <a:avLst>
              <a:gd name="adj1" fmla="val 68178"/>
              <a:gd name="adj2" fmla="val -23446"/>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methods as </a:t>
            </a:r>
            <a:r>
              <a:rPr lang="en-GB" sz="1400" dirty="0">
                <a:solidFill>
                  <a:srgbClr val="C00000"/>
                </a:solidFill>
                <a:cs typeface="Arial" pitchFamily="34" charset="0"/>
              </a:rPr>
              <a:t>public</a:t>
            </a:r>
            <a:r>
              <a:rPr lang="en-GB" sz="1400" dirty="0">
                <a:solidFill>
                  <a:schemeClr val="tx1"/>
                </a:solidFill>
                <a:cs typeface="Arial" pitchFamily="34" charset="0"/>
              </a:rPr>
              <a:t> so it's visible to other classes</a:t>
            </a:r>
          </a:p>
        </p:txBody>
      </p:sp>
      <p:sp>
        <p:nvSpPr>
          <p:cNvPr id="11" name="Rounded Rectangular Callout 10"/>
          <p:cNvSpPr/>
          <p:nvPr/>
        </p:nvSpPr>
        <p:spPr>
          <a:xfrm>
            <a:off x="5780572" y="2600522"/>
            <a:ext cx="2797820" cy="315433"/>
          </a:xfrm>
          <a:prstGeom prst="wedgeRoundRectCallout">
            <a:avLst>
              <a:gd name="adj1" fmla="val -58643"/>
              <a:gd name="adj2" fmla="val 1097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Create an object of type </a:t>
            </a:r>
            <a:r>
              <a:rPr lang="en-GB" sz="1400" dirty="0">
                <a:solidFill>
                  <a:srgbClr val="0000C8"/>
                </a:solidFill>
                <a:cs typeface="Arial" pitchFamily="34" charset="0"/>
              </a:rPr>
              <a:t>Tax</a:t>
            </a:r>
          </a:p>
        </p:txBody>
      </p:sp>
      <p:sp>
        <p:nvSpPr>
          <p:cNvPr id="12" name="Rounded Rectangular Callout 11"/>
          <p:cNvSpPr/>
          <p:nvPr/>
        </p:nvSpPr>
        <p:spPr>
          <a:xfrm>
            <a:off x="7174697" y="3109127"/>
            <a:ext cx="2167266" cy="610234"/>
          </a:xfrm>
          <a:prstGeom prst="wedgeRoundRectCallout">
            <a:avLst>
              <a:gd name="adj1" fmla="val -57506"/>
              <a:gd name="adj2" fmla="val -2039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Use the object (tax) </a:t>
            </a:r>
            <a:br>
              <a:rPr lang="en-GB" sz="1400" dirty="0">
                <a:solidFill>
                  <a:schemeClr val="tx1"/>
                </a:solidFill>
                <a:cs typeface="Arial" pitchFamily="34" charset="0"/>
              </a:rPr>
            </a:br>
            <a:r>
              <a:rPr lang="en-GB" sz="1400" dirty="0">
                <a:solidFill>
                  <a:schemeClr val="tx1"/>
                </a:solidFill>
                <a:cs typeface="Arial" pitchFamily="34" charset="0"/>
              </a:rPr>
              <a:t>to call its method</a:t>
            </a:r>
          </a:p>
        </p:txBody>
      </p:sp>
    </p:spTree>
    <p:extLst>
      <p:ext uri="{BB962C8B-B14F-4D97-AF65-F5344CB8AC3E}">
        <p14:creationId xmlns:p14="http://schemas.microsoft.com/office/powerpoint/2010/main" val="7417850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BE8417-09BA-44D1-9BE6-60807B530365}">
  <ds:schemaRefs>
    <ds:schemaRef ds:uri="http://schemas.microsoft.com/office/2006/metadata/properties"/>
    <ds:schemaRef ds:uri="http://schemas.microsoft.com/office/infopath/2007/PartnerControls"/>
    <ds:schemaRef ds:uri="6794D9DE-4FDF-4DC0-8B2C-5438320C69D5"/>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3EB05FEB-CF43-4CCB-8122-5644B704A573}">
  <ds:schemaRefs>
    <ds:schemaRef ds:uri="http://schemas.microsoft.com/sharepoint/v3/contenttype/forms"/>
  </ds:schemaRefs>
</ds:datastoreItem>
</file>

<file path=customXml/itemProps3.xml><?xml version="1.0" encoding="utf-8"?>
<ds:datastoreItem xmlns:ds="http://schemas.openxmlformats.org/officeDocument/2006/customXml" ds:itemID="{909A302E-13B4-47EB-9020-A99A76CF3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11488</TotalTime>
  <Words>3603</Words>
  <Application>Microsoft Office PowerPoint</Application>
  <PresentationFormat>Widescreen</PresentationFormat>
  <Paragraphs>333</Paragraphs>
  <Slides>19</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Courier New</vt:lpstr>
      <vt:lpstr>Krana Fat B</vt:lpstr>
      <vt:lpstr>Lucida Console</vt:lpstr>
      <vt:lpstr>Montserrat</vt:lpstr>
      <vt:lpstr>Wingdings</vt:lpstr>
      <vt:lpstr>Master</vt:lpstr>
      <vt:lpstr>Java Language Introduction to Methods</vt:lpstr>
      <vt:lpstr>PowerPoint Presentation</vt:lpstr>
      <vt:lpstr>Defining methods</vt:lpstr>
      <vt:lpstr>Example of a method with no parameter  and no returned value</vt:lpstr>
      <vt:lpstr>Example of a void method with two parameters</vt:lpstr>
      <vt:lpstr>Example of method returning a value</vt:lpstr>
      <vt:lpstr>The order of parameters matter</vt:lpstr>
      <vt:lpstr>Method overloading</vt:lpstr>
      <vt:lpstr>Calling a method in another class</vt:lpstr>
      <vt:lpstr>Introducing a few Java library Methods</vt:lpstr>
      <vt:lpstr>Introducing some Java library methods</vt:lpstr>
      <vt:lpstr>Printing formatted output</vt:lpstr>
      <vt:lpstr>More on printf()</vt:lpstr>
      <vt:lpstr>Examples - printf()</vt:lpstr>
      <vt:lpstr>Examples - printf()</vt:lpstr>
      <vt:lpstr>String.format(String, .., .., ..)</vt:lpstr>
      <vt:lpstr>Formatting strings</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994</cp:revision>
  <cp:lastPrinted>2019-07-03T09:46:41Z</cp:lastPrinted>
  <dcterms:created xsi:type="dcterms:W3CDTF">2019-09-05T08:17:12Z</dcterms:created>
  <dcterms:modified xsi:type="dcterms:W3CDTF">2023-11-07T16:36:54Z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