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776" r:id="rId5"/>
    <p:sldId id="788" r:id="rId6"/>
    <p:sldId id="797" r:id="rId7"/>
    <p:sldId id="798" r:id="rId8"/>
    <p:sldId id="799" r:id="rId9"/>
    <p:sldId id="800" r:id="rId10"/>
    <p:sldId id="801" r:id="rId11"/>
    <p:sldId id="802" r:id="rId12"/>
    <p:sldId id="805" r:id="rId13"/>
    <p:sldId id="807" r:id="rId14"/>
    <p:sldId id="809" r:id="rId15"/>
    <p:sldId id="810" r:id="rId16"/>
    <p:sldId id="820" r:id="rId17"/>
    <p:sldId id="821" r:id="rId18"/>
    <p:sldId id="822" r:id="rId19"/>
    <p:sldId id="824" r:id="rId20"/>
    <p:sldId id="823" r:id="rId21"/>
    <p:sldId id="825" r:id="rId22"/>
    <p:sldId id="826" r:id="rId23"/>
    <p:sldId id="827" r:id="rId24"/>
  </p:sldIdLst>
  <p:sldSz cx="12192000" cy="6858000"/>
  <p:notesSz cx="6645275" cy="977582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88"/>
            <p14:sldId id="797"/>
            <p14:sldId id="798"/>
            <p14:sldId id="799"/>
            <p14:sldId id="800"/>
            <p14:sldId id="801"/>
            <p14:sldId id="802"/>
            <p14:sldId id="805"/>
            <p14:sldId id="807"/>
            <p14:sldId id="809"/>
            <p14:sldId id="810"/>
            <p14:sldId id="820"/>
            <p14:sldId id="821"/>
            <p14:sldId id="822"/>
            <p14:sldId id="824"/>
            <p14:sldId id="823"/>
            <p14:sldId id="825"/>
            <p14:sldId id="826"/>
            <p14:sldId id="827"/>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09EDB8"/>
    <a:srgbClr val="F3622C"/>
    <a:srgbClr val="FDE0D5"/>
    <a:srgbClr val="28CFF9"/>
    <a:srgbClr val="F91258"/>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66223" autoAdjust="0"/>
  </p:normalViewPr>
  <p:slideViewPr>
    <p:cSldViewPr snapToGrid="0" snapToObjects="1" showGuides="1">
      <p:cViewPr varScale="1">
        <p:scale>
          <a:sx n="73" d="100"/>
          <a:sy n="73" d="100"/>
        </p:scale>
        <p:origin x="2400" y="66"/>
      </p:cViewPr>
      <p:guideLst>
        <p:guide pos="3840"/>
        <p:guide orient="horz" pos="377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09/11/2023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09/11/2023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600075" y="4783138"/>
            <a:ext cx="5627688" cy="4255011"/>
          </a:xfrm>
          <a:noFill/>
          <a:ln/>
        </p:spPr>
        <p:txBody>
          <a:bodyPr>
            <a:spAutoFit/>
          </a:bodyPr>
          <a:lstStyle/>
          <a:p>
            <a:pPr>
              <a:spcBef>
                <a:spcPts val="300"/>
              </a:spcBef>
            </a:pPr>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215361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rgbClr val="000000"/>
                </a:solidFill>
              </a:rPr>
              <a:t>A Student is a Person.</a:t>
            </a:r>
          </a:p>
          <a:p>
            <a:r>
              <a:rPr lang="en-GB" sz="1200" kern="1200" dirty="0">
                <a:solidFill>
                  <a:srgbClr val="000000"/>
                </a:solidFill>
              </a:rPr>
              <a:t>A</a:t>
            </a:r>
            <a:r>
              <a:rPr lang="en-GB" sz="1200" kern="1200" baseline="0" dirty="0">
                <a:solidFill>
                  <a:srgbClr val="000000"/>
                </a:solidFill>
              </a:rPr>
              <a:t> Person isn’t a Student.</a:t>
            </a:r>
            <a:endParaRPr lang="en-GB" sz="1200" kern="1200" dirty="0">
              <a:solidFill>
                <a:srgbClr val="000000"/>
              </a:solidFill>
            </a:endParaRPr>
          </a:p>
          <a:p>
            <a:r>
              <a:rPr lang="en-GB" sz="1200" kern="1200" dirty="0">
                <a:solidFill>
                  <a:srgbClr val="000000"/>
                </a:solidFill>
              </a:rPr>
              <a:t>Student </a:t>
            </a:r>
            <a:r>
              <a:rPr lang="en-GB" sz="1200" kern="1200" dirty="0">
                <a:solidFill>
                  <a:srgbClr val="FF0000"/>
                </a:solidFill>
              </a:rPr>
              <a:t>s</a:t>
            </a:r>
            <a:r>
              <a:rPr lang="en-GB" sz="1200" kern="1200" dirty="0">
                <a:solidFill>
                  <a:srgbClr val="000000"/>
                </a:solidFill>
              </a:rPr>
              <a:t> = (</a:t>
            </a:r>
            <a:r>
              <a:rPr lang="en-GB" sz="1200" kern="1200" dirty="0">
                <a:solidFill>
                  <a:srgbClr val="FF0000"/>
                </a:solidFill>
              </a:rPr>
              <a:t>Student</a:t>
            </a:r>
            <a:r>
              <a:rPr lang="en-GB" sz="1200" kern="1200" dirty="0">
                <a:solidFill>
                  <a:srgbClr val="000000"/>
                </a:solidFill>
              </a:rPr>
              <a:t>)p;  is a line of code that takes a Person reference ‘p’ and clones it into a MORE USABLE</a:t>
            </a:r>
            <a:r>
              <a:rPr lang="en-GB" sz="1200" kern="1200" baseline="0" dirty="0">
                <a:solidFill>
                  <a:srgbClr val="000000"/>
                </a:solidFill>
              </a:rPr>
              <a:t> Student reference ‘s’.</a:t>
            </a:r>
            <a:br>
              <a:rPr lang="en-GB" sz="1200" kern="1200" baseline="0" dirty="0">
                <a:solidFill>
                  <a:srgbClr val="000000"/>
                </a:solidFill>
              </a:rPr>
            </a:br>
            <a:r>
              <a:rPr lang="en-GB" sz="1200" kern="1200" baseline="0" dirty="0" err="1">
                <a:solidFill>
                  <a:srgbClr val="000000"/>
                </a:solidFill>
              </a:rPr>
              <a:t>p.getSubject</a:t>
            </a:r>
            <a:r>
              <a:rPr lang="en-GB" sz="1200" kern="1200" baseline="0" dirty="0">
                <a:solidFill>
                  <a:srgbClr val="000000"/>
                </a:solidFill>
              </a:rPr>
              <a:t>() will never compile (inherently unsafe, some Person’s are just Persons and don’t have a Subject.</a:t>
            </a:r>
          </a:p>
          <a:p>
            <a:r>
              <a:rPr lang="en-GB" sz="1200" kern="1200" baseline="0" dirty="0" err="1">
                <a:solidFill>
                  <a:srgbClr val="000000"/>
                </a:solidFill>
              </a:rPr>
              <a:t>s.getSubject</a:t>
            </a:r>
            <a:r>
              <a:rPr lang="en-GB" sz="1200" kern="1200" baseline="0" dirty="0">
                <a:solidFill>
                  <a:srgbClr val="000000"/>
                </a:solidFill>
              </a:rPr>
              <a:t>() will compile.</a:t>
            </a:r>
            <a:br>
              <a:rPr lang="en-GB" sz="1200" kern="1200" baseline="0" dirty="0">
                <a:solidFill>
                  <a:srgbClr val="000000"/>
                </a:solidFill>
              </a:rPr>
            </a:br>
            <a:r>
              <a:rPr lang="en-GB" sz="1200" kern="1200" baseline="0" dirty="0">
                <a:solidFill>
                  <a:srgbClr val="000000"/>
                </a:solidFill>
              </a:rPr>
              <a:t>But what if at runtime ‘p’ is found to be pointing to a normal Person and not a ‘Student’ Person, the runtime cannot allow you to have a Student reference pointing at a non-Student object because when you use that reference on the next statement you might refer to behaviour that the Person just does not have, i.e. no code found to execute at runtime a </a:t>
            </a:r>
            <a:r>
              <a:rPr lang="en-GB" sz="1200" kern="1200" baseline="0" dirty="0" err="1">
                <a:solidFill>
                  <a:srgbClr val="000000"/>
                </a:solidFill>
              </a:rPr>
              <a:t>NoSuchMethodException</a:t>
            </a:r>
            <a:r>
              <a:rPr lang="en-GB" sz="1200" kern="1200" baseline="0" dirty="0">
                <a:solidFill>
                  <a:srgbClr val="000000"/>
                </a:solidFill>
              </a:rPr>
              <a:t>!</a:t>
            </a:r>
          </a:p>
          <a:p>
            <a:endParaRPr lang="en-GB" sz="1200" kern="1200" baseline="0" dirty="0">
              <a:solidFill>
                <a:srgbClr val="000000"/>
              </a:solidFill>
              <a:latin typeface="Lucida Console" pitchFamily="49" charset="0"/>
              <a:ea typeface="+mn-ea"/>
              <a:cs typeface="Arial" pitchFamily="34" charset="0"/>
            </a:endParaRPr>
          </a:p>
          <a:p>
            <a:r>
              <a:rPr lang="en-GB" sz="1200" kern="1200" baseline="0" dirty="0">
                <a:solidFill>
                  <a:srgbClr val="000000"/>
                </a:solidFill>
              </a:rPr>
              <a:t>Disastrous, so the runtime would throw a </a:t>
            </a:r>
            <a:r>
              <a:rPr lang="en-GB" sz="1200" kern="1200" baseline="0" dirty="0" err="1">
                <a:solidFill>
                  <a:srgbClr val="000000"/>
                </a:solidFill>
              </a:rPr>
              <a:t>ClassCastException</a:t>
            </a:r>
            <a:r>
              <a:rPr lang="en-GB" sz="1200" kern="1200" baseline="0" dirty="0">
                <a:solidFill>
                  <a:srgbClr val="000000"/>
                </a:solidFill>
              </a:rPr>
              <a:t> before you got that far... read on.</a:t>
            </a:r>
            <a:endParaRPr lang="en-GB" dirty="0"/>
          </a:p>
        </p:txBody>
      </p:sp>
      <p:sp>
        <p:nvSpPr>
          <p:cNvPr id="4" name="Slide Number Placeholder 3"/>
          <p:cNvSpPr>
            <a:spLocks noGrp="1"/>
          </p:cNvSpPr>
          <p:nvPr>
            <p:ph type="sldNum" sz="quarter" idx="10"/>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306579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This skill is needed in the lab for this chapter and will be enhanced upon later.</a:t>
            </a:r>
          </a:p>
        </p:txBody>
      </p:sp>
      <p:sp>
        <p:nvSpPr>
          <p:cNvPr id="4" name="Slide Number Placeholder 3"/>
          <p:cNvSpPr>
            <a:spLocks noGrp="1"/>
          </p:cNvSpPr>
          <p:nvPr>
            <p:ph type="sldNum" sz="quarter" idx="10"/>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val="1546089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Rot="1" noChangeAspect="1" noChangeArrowheads="1" noTextEdit="1"/>
          </p:cNvSpPr>
          <p:nvPr>
            <p:ph type="sldImg"/>
          </p:nvPr>
        </p:nvSpPr>
        <p:spPr>
          <a:ln/>
        </p:spPr>
      </p:sp>
      <p:sp>
        <p:nvSpPr>
          <p:cNvPr id="55300" name="Rectangle 6"/>
          <p:cNvSpPr>
            <a:spLocks noGrp="1" noChangeArrowheads="1"/>
          </p:cNvSpPr>
          <p:nvPr>
            <p:ph type="body" idx="1"/>
          </p:nvPr>
        </p:nvSpPr>
        <p:spPr>
          <a:noFill/>
          <a:ln/>
        </p:spPr>
        <p:txBody>
          <a:bodyPr/>
          <a:lstStyle/>
          <a:p>
            <a:r>
              <a:rPr lang="en-GB" dirty="0"/>
              <a:t>In many cases, when you override a method you will either want to access members of the base class or you will want to invoke the base class' code for the method that is being overridden. The most common overriding scenarios are:</a:t>
            </a:r>
          </a:p>
          <a:p>
            <a:pPr marL="619125" lvl="1" indent="-171450">
              <a:buFont typeface="Arial" panose="020B0604020202020204" pitchFamily="34" charset="0"/>
              <a:buChar char="•"/>
            </a:pPr>
            <a:r>
              <a:rPr lang="en-GB" dirty="0"/>
              <a:t>Replace the overridden method completely</a:t>
            </a:r>
          </a:p>
          <a:p>
            <a:pPr marL="619125" lvl="1" indent="-171450">
              <a:buFont typeface="Arial" panose="020B0604020202020204" pitchFamily="34" charset="0"/>
              <a:buChar char="•"/>
            </a:pPr>
            <a:r>
              <a:rPr lang="en-GB" dirty="0"/>
              <a:t>Call the base class‘s implementation first, then add a bit extra</a:t>
            </a:r>
          </a:p>
          <a:p>
            <a:pPr marL="619125" lvl="1" indent="-171450">
              <a:buFont typeface="Arial" panose="020B0604020202020204" pitchFamily="34" charset="0"/>
              <a:buChar char="•"/>
            </a:pPr>
            <a:r>
              <a:rPr lang="en-GB" dirty="0"/>
              <a:t>Perform some of your own code and then call the base class' code</a:t>
            </a:r>
          </a:p>
          <a:p>
            <a:r>
              <a:rPr lang="en-GB" dirty="0"/>
              <a:t>Whenever you want to specifically access the base class‘s implementation, you can use the ‘super’ reference. Note that this will call the matching method in the base class, or in one of its base classes if it is not overridden in the immediate base.</a:t>
            </a:r>
          </a:p>
          <a:p>
            <a:r>
              <a:rPr lang="en-GB" dirty="0"/>
              <a:t>Note: if you omit the ‘super’ reference you can end up calling your derived method recursively, which will lead to a blown stack at run-time. You should also note that you cannot call </a:t>
            </a:r>
            <a:r>
              <a:rPr lang="en-GB" dirty="0" err="1"/>
              <a:t>super.super</a:t>
            </a:r>
            <a:r>
              <a:rPr lang="en-GB" baseline="0" dirty="0"/>
              <a:t> – just no need for that concept.</a:t>
            </a:r>
            <a:endParaRPr lang="en-GB" dirty="0"/>
          </a:p>
          <a:p>
            <a:endParaRPr lang="en-GB" dirty="0"/>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3092413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8"/>
          <p:cNvSpPr>
            <a:spLocks noGrp="1" noRot="1" noChangeAspect="1" noChangeArrowheads="1" noTextEdit="1"/>
          </p:cNvSpPr>
          <p:nvPr>
            <p:ph type="sldImg"/>
          </p:nvPr>
        </p:nvSpPr>
        <p:spPr>
          <a:ln/>
        </p:spPr>
      </p:sp>
      <p:sp>
        <p:nvSpPr>
          <p:cNvPr id="60421" name="Rectangle 9"/>
          <p:cNvSpPr>
            <a:spLocks noGrp="1" noChangeArrowheads="1"/>
          </p:cNvSpPr>
          <p:nvPr>
            <p:ph type="body" idx="1"/>
          </p:nvPr>
        </p:nvSpPr>
        <p:spPr>
          <a:noFill/>
          <a:ln/>
        </p:spPr>
        <p:txBody>
          <a:bodyPr/>
          <a:lstStyle/>
          <a:p>
            <a:pPr>
              <a:spcBef>
                <a:spcPts val="0"/>
              </a:spcBef>
            </a:pPr>
            <a:r>
              <a:rPr lang="en-US" dirty="0"/>
              <a:t>You can ‘seal’ a class to prevent any other classes from deriving from it by using keyword ‘final’. Classes and methods are marked</a:t>
            </a:r>
            <a:r>
              <a:rPr lang="en-US" baseline="0" dirty="0"/>
              <a:t> thus</a:t>
            </a:r>
            <a:r>
              <a:rPr lang="en-US" dirty="0"/>
              <a:t> for two primary reasons: security and </a:t>
            </a:r>
            <a:r>
              <a:rPr lang="en-US" dirty="0" err="1"/>
              <a:t>optimisation</a:t>
            </a:r>
            <a:r>
              <a:rPr lang="en-US" dirty="0"/>
              <a:t>.</a:t>
            </a:r>
          </a:p>
          <a:p>
            <a:pPr>
              <a:spcBef>
                <a:spcPts val="0"/>
              </a:spcBef>
            </a:pPr>
            <a:r>
              <a:rPr lang="en-US" dirty="0"/>
              <a:t>If the methods of a class are performing some vital functions, such as identity validation or </a:t>
            </a:r>
            <a:r>
              <a:rPr lang="en-US" dirty="0" err="1"/>
              <a:t>authorisation</a:t>
            </a:r>
            <a:r>
              <a:rPr lang="en-US" dirty="0"/>
              <a:t> checking, then it is a good idea to make the class final since you do not want someone creating a derived class and overriding the methods so that they do something naughty.</a:t>
            </a:r>
          </a:p>
          <a:p>
            <a:pPr>
              <a:spcBef>
                <a:spcPts val="0"/>
              </a:spcBef>
            </a:pPr>
            <a:r>
              <a:rPr lang="en-US" dirty="0"/>
              <a:t>For example, if a </a:t>
            </a:r>
            <a:r>
              <a:rPr lang="en-US" dirty="0" err="1"/>
              <a:t>validatePassword</a:t>
            </a:r>
            <a:r>
              <a:rPr lang="en-US" dirty="0"/>
              <a:t>() method belongs to a class called </a:t>
            </a:r>
            <a:r>
              <a:rPr lang="en-US" dirty="0" err="1"/>
              <a:t>SecurityChecker</a:t>
            </a:r>
            <a:r>
              <a:rPr lang="en-US" dirty="0"/>
              <a:t>, then you need to guard against someone extending the </a:t>
            </a:r>
            <a:r>
              <a:rPr lang="en-US" dirty="0" err="1"/>
              <a:t>SecurityChecker</a:t>
            </a:r>
            <a:r>
              <a:rPr lang="en-US" dirty="0"/>
              <a:t> class. Suppose someone created a derived class called Insecurity, which overrides the </a:t>
            </a:r>
            <a:r>
              <a:rPr lang="en-US" dirty="0" err="1"/>
              <a:t>validatePassword</a:t>
            </a:r>
            <a:r>
              <a:rPr lang="en-US" dirty="0"/>
              <a:t>() method so that it always returns true. Now the danger is that through polymorphism, an Insecurity object could be passed into a method which expects a </a:t>
            </a:r>
            <a:r>
              <a:rPr lang="en-US" dirty="0" err="1"/>
              <a:t>SecurityChecker</a:t>
            </a:r>
            <a:r>
              <a:rPr lang="en-US" dirty="0"/>
              <a:t>. When the </a:t>
            </a:r>
            <a:r>
              <a:rPr lang="en-US" dirty="0" err="1"/>
              <a:t>validatePassword</a:t>
            </a:r>
            <a:r>
              <a:rPr lang="en-US" dirty="0"/>
              <a:t> method is called on that object, the insecure code would be called  in place of the original </a:t>
            </a:r>
            <a:r>
              <a:rPr lang="en-US" dirty="0" err="1"/>
              <a:t>validatePassword</a:t>
            </a:r>
            <a:r>
              <a:rPr lang="en-US" dirty="0"/>
              <a:t> code. </a:t>
            </a:r>
          </a:p>
          <a:p>
            <a:pPr>
              <a:spcBef>
                <a:spcPts val="0"/>
              </a:spcBef>
            </a:pPr>
            <a:r>
              <a:rPr lang="en-US" dirty="0"/>
              <a:t>If a class is declared final the compiler knows that any declared references to objects of this type could not, at run-time, be references to derived classes (because there won't be any derived classes). In order to compile a program using a reference to this final class, the compiler will know about all that class’s base classes. Hence, at compile time, the compiler can determine exactly which method will be called when the reference is used and hence avoid the complexity of determining </a:t>
            </a:r>
            <a:r>
              <a:rPr lang="en-US" dirty="0" err="1"/>
              <a:t>polymorphically</a:t>
            </a:r>
            <a:r>
              <a:rPr lang="en-US" dirty="0"/>
              <a:t> which method to call. The simplest case of this is that the invocation of the method can be replaced with the method code itself. This is known as </a:t>
            </a:r>
            <a:r>
              <a:rPr lang="en-US" dirty="0" err="1"/>
              <a:t>inlining</a:t>
            </a:r>
            <a:r>
              <a:rPr lang="en-US" dirty="0"/>
              <a:t>.</a:t>
            </a:r>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val="391354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GB" dirty="0"/>
              <a:t>Only use inheritance to model a genuine "is a kind of" relationship. In other words, don't use inheritance unless all of the inherited methods apply to the derived class. If you can't substitute an object of a derived class for an object of one of its base classes, you do not have a genuine "is a kind of" relationship, so do not try to use inheritance.</a:t>
            </a:r>
          </a:p>
          <a:p>
            <a:r>
              <a:rPr lang="en-GB" dirty="0"/>
              <a:t>Also, if you do use inheritance, exploit the polymorphic nature of the instance methods in the inheritance hierarchy. For example, if you find that you need to test for the type of object in an inheritance tree, use polymorphism to avoid having to write separate code to handle objects of each class. This will maximise the reusability of your code and make your code easier to maintain in the future.</a:t>
            </a:r>
          </a:p>
          <a:p>
            <a:endParaRPr lang="en-GB" dirty="0"/>
          </a:p>
          <a:p>
            <a:endParaRPr lang="en-GB" dirty="0"/>
          </a:p>
          <a:p>
            <a:endParaRPr lang="en-GB" dirty="0"/>
          </a:p>
          <a:p>
            <a:endParaRPr lang="en-GB" dirty="0"/>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val="10197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val="2280072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a:p>
        </p:txBody>
      </p:sp>
      <p:sp>
        <p:nvSpPr>
          <p:cNvPr id="2" name="Slide Number Placeholder 1"/>
          <p:cNvSpPr>
            <a:spLocks noGrp="1"/>
          </p:cNvSpPr>
          <p:nvPr>
            <p:ph type="sldNum" sz="quarter" idx="10"/>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val="1235038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GB" dirty="0"/>
              <a:t>While we're on the subject of visibility, it's worth reintroducing the protected modifier. When you declare a method  with the protected modifier, you are stating that it is only accessible to the declaring class, and any class that is derived from it. This is an incredibly powerful feature, because it means that you can add methods, and even constructors, that only deriving classes can see.</a:t>
            </a:r>
          </a:p>
          <a:p>
            <a:r>
              <a:rPr lang="en-GB" dirty="0"/>
              <a:t>A good example of this is shown above. Many java graphical types raise events (we'll cover events in a later chapter). A very common pattern for raising events is to raise the event in a protected method. Doing it this way enables a deriving class to override the conditions which control whether the event should be raised or not. If you made the method public, then any piece of code could raise the event, and if you made it private the deriving class would have no opportunity to control it.</a:t>
            </a:r>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val="1075947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19</a:t>
            </a:fld>
            <a:endParaRPr lang="en-GB"/>
          </a:p>
        </p:txBody>
      </p:sp>
    </p:spTree>
    <p:extLst>
      <p:ext uri="{BB962C8B-B14F-4D97-AF65-F5344CB8AC3E}">
        <p14:creationId xmlns:p14="http://schemas.microsoft.com/office/powerpoint/2010/main" val="3716954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Rot="1" noChangeAspect="1" noChangeArrowheads="1" noTextEdit="1"/>
          </p:cNvSpPr>
          <p:nvPr>
            <p:ph type="sldImg"/>
          </p:nvPr>
        </p:nvSpPr>
        <p:spPr>
          <a:ln/>
        </p:spPr>
      </p:sp>
      <p:sp>
        <p:nvSpPr>
          <p:cNvPr id="35844" name="Rectangle 6"/>
          <p:cNvSpPr>
            <a:spLocks noGrp="1" noChangeArrowheads="1"/>
          </p:cNvSpPr>
          <p:nvPr>
            <p:ph type="body" idx="1"/>
          </p:nvPr>
        </p:nvSpPr>
        <p:spPr>
          <a:noFill/>
          <a:ln/>
        </p:spPr>
        <p:txBody>
          <a:bodyPr/>
          <a:lstStyle/>
          <a:p>
            <a:r>
              <a:rPr lang="en-GB" dirty="0"/>
              <a:t>This chapter introduces one of the key concepts of OO programming –</a:t>
            </a:r>
            <a:r>
              <a:rPr lang="en-GB" baseline="0" dirty="0"/>
              <a:t> polymorphism. But we need to see a few ‘fundamentals’ first  - keep reading.</a:t>
            </a:r>
            <a:r>
              <a:rPr lang="en-GB" dirty="0"/>
              <a:t> </a:t>
            </a:r>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2</a:t>
            </a:fld>
            <a:endParaRPr lang="en-GB"/>
          </a:p>
        </p:txBody>
      </p:sp>
    </p:spTree>
    <p:extLst>
      <p:ext uri="{BB962C8B-B14F-4D97-AF65-F5344CB8AC3E}">
        <p14:creationId xmlns:p14="http://schemas.microsoft.com/office/powerpoint/2010/main" val="2133451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20</a:t>
            </a:fld>
            <a:endParaRPr lang="en-GB"/>
          </a:p>
        </p:txBody>
      </p:sp>
    </p:spTree>
    <p:extLst>
      <p:ext uri="{BB962C8B-B14F-4D97-AF65-F5344CB8AC3E}">
        <p14:creationId xmlns:p14="http://schemas.microsoft.com/office/powerpoint/2010/main" val="3866691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a:t>One of the most important concepts to understand is that an object of a derived class "is a kind of" object of its base type. This enables you to substitute an object of a derived type wherever an object of a base type is expected. This makes sense when you realise that an object of a derived type will have everything that an object of a base type has, plus maybe a little bit more.</a:t>
            </a:r>
          </a:p>
          <a:p>
            <a:r>
              <a:rPr lang="en-GB" dirty="0"/>
              <a:t>This is used extensively in OO programming. But to see exactly how, read the next slide.</a:t>
            </a:r>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val="93266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a:t>The first code fragment clones (passes by value) an Ellipse reference ‘e’ into the Shape reference ‘s’ that the </a:t>
            </a:r>
            <a:r>
              <a:rPr lang="en-GB" dirty="0" err="1"/>
              <a:t>drawShape</a:t>
            </a:r>
            <a:r>
              <a:rPr lang="en-GB" dirty="0"/>
              <a:t>() method receives.</a:t>
            </a:r>
          </a:p>
          <a:p>
            <a:r>
              <a:rPr lang="en-GB" dirty="0"/>
              <a:t>The second code fragment produces an</a:t>
            </a:r>
            <a:r>
              <a:rPr lang="en-GB" baseline="0" dirty="0"/>
              <a:t> Ellipse reference but the process of assigning it into ‘Shape s’ causes it to be cloned into a Shape reference ‘s’.</a:t>
            </a:r>
            <a:endParaRPr lang="en-GB" dirty="0"/>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val="63365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5"/>
          <p:cNvSpPr>
            <a:spLocks noGrp="1" noRot="1" noChangeAspect="1" noChangeArrowheads="1" noTextEdit="1"/>
          </p:cNvSpPr>
          <p:nvPr>
            <p:ph type="sldImg"/>
          </p:nvPr>
        </p:nvSpPr>
        <p:spPr>
          <a:ln/>
        </p:spPr>
      </p:sp>
      <p:sp>
        <p:nvSpPr>
          <p:cNvPr id="40964" name="Rectangle 6"/>
          <p:cNvSpPr>
            <a:spLocks noGrp="1" noChangeArrowheads="1"/>
          </p:cNvSpPr>
          <p:nvPr>
            <p:ph type="body" idx="1"/>
          </p:nvPr>
        </p:nvSpPr>
        <p:spPr>
          <a:noFill/>
          <a:ln/>
        </p:spPr>
        <p:txBody>
          <a:bodyPr/>
          <a:lstStyle/>
          <a:p>
            <a:r>
              <a:rPr lang="en-GB" dirty="0"/>
              <a:t>The third code fragment places the three various references into shapes[0], shapes[1] and shapes[2]. Each of these is a Shape reference. Anyone processing this loop</a:t>
            </a:r>
            <a:r>
              <a:rPr lang="en-GB" baseline="0" dirty="0"/>
              <a:t> will be coding ...</a:t>
            </a:r>
          </a:p>
          <a:p>
            <a:r>
              <a:rPr lang="en-GB" baseline="0" dirty="0">
                <a:latin typeface="Lucida Console" panose="020B0609040504020204" pitchFamily="49" charset="0"/>
              </a:rPr>
              <a:t>for(Shape s : shapes) {</a:t>
            </a:r>
          </a:p>
          <a:p>
            <a:r>
              <a:rPr lang="en-GB" baseline="0" dirty="0">
                <a:latin typeface="Lucida Console" panose="020B0609040504020204" pitchFamily="49" charset="0"/>
              </a:rPr>
              <a:t>    </a:t>
            </a:r>
            <a:r>
              <a:rPr lang="en-GB" baseline="0" dirty="0" err="1">
                <a:latin typeface="Lucida Console" panose="020B0609040504020204" pitchFamily="49" charset="0"/>
              </a:rPr>
              <a:t>drawShape</a:t>
            </a:r>
            <a:r>
              <a:rPr lang="en-GB" baseline="0" dirty="0">
                <a:latin typeface="Lucida Console" panose="020B0609040504020204" pitchFamily="49" charset="0"/>
              </a:rPr>
              <a:t>(s);</a:t>
            </a:r>
          </a:p>
          <a:p>
            <a:r>
              <a:rPr lang="en-GB" baseline="0" dirty="0">
                <a:latin typeface="Lucida Console" panose="020B0609040504020204" pitchFamily="49" charset="0"/>
              </a:rPr>
              <a:t>} </a:t>
            </a:r>
            <a:endParaRPr lang="en-GB" dirty="0">
              <a:latin typeface="Lucida Console" panose="020B0609040504020204" pitchFamily="49" charset="0"/>
            </a:endParaRPr>
          </a:p>
          <a:p>
            <a:endParaRPr lang="en-GB" dirty="0"/>
          </a:p>
          <a:p>
            <a:r>
              <a:rPr lang="en-GB" dirty="0"/>
              <a:t>Newcomers to OO languages often struggle with some basic concepts.</a:t>
            </a:r>
          </a:p>
          <a:p>
            <a:r>
              <a:rPr lang="en-GB" dirty="0"/>
              <a:t>In a ‘statically’ typed language like Java &amp; C#, a reference is given a type when it is declared.</a:t>
            </a:r>
          </a:p>
          <a:p>
            <a:r>
              <a:rPr lang="en-GB" dirty="0"/>
              <a:t>That reference can be easily copied or cloned by assigning or passing to a reference of a different but related type defined higher up the inheritance hierarchy.</a:t>
            </a:r>
          </a:p>
          <a:p>
            <a:r>
              <a:rPr lang="en-GB" dirty="0"/>
              <a:t>But the original reference keeps its original type.</a:t>
            </a:r>
          </a:p>
          <a:p>
            <a:r>
              <a:rPr lang="en-GB" dirty="0"/>
              <a:t>An object, when instantiated, has a type and keeps that type for ever.</a:t>
            </a:r>
          </a:p>
          <a:p>
            <a:r>
              <a:rPr lang="en-GB" dirty="0"/>
              <a:t>But two references of different types can end up addressing the same object.</a:t>
            </a:r>
          </a:p>
          <a:p>
            <a:r>
              <a:rPr lang="en-GB" dirty="0"/>
              <a:t>Any reference defined to be of a base type can only see the (visible) members defined in that base type or in base types ‘above’ it.</a:t>
            </a:r>
          </a:p>
          <a:p>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val="92080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dirty="0"/>
              <a:t>Here's a very typical example of where the substitution of types is so important. In our vector drawing program, it might be extremely likely that a collection of all of the different shaped objects will be maintained (in this case in a Shape array).</a:t>
            </a:r>
          </a:p>
          <a:p>
            <a:r>
              <a:rPr lang="en-GB" dirty="0"/>
              <a:t>This collection would hold references to Rectangle, Ellipse and Triangle objects, but the code above treats them all as if they were mere Shape objects when it iterates through the collection to find the shape at a specific point. This generalised approach to working with objects is made even more exciting because of the fact that we can access behaviours of objects using polymorphism, which we will examine over the coming slides.</a:t>
            </a:r>
          </a:p>
          <a:p>
            <a:r>
              <a:rPr lang="en-GB" dirty="0"/>
              <a:t>You will see examples of this pattern repeated throughout the Java framework. For example, a Java Graphical form will have a collection that tracks references to each of the form's controls.</a:t>
            </a:r>
          </a:p>
        </p:txBody>
      </p:sp>
      <p:sp>
        <p:nvSpPr>
          <p:cNvPr id="2" name="Slide Number Placeholder 1"/>
          <p:cNvSpPr>
            <a:spLocks noGrp="1"/>
          </p:cNvSpPr>
          <p:nvPr>
            <p:ph type="sldNum" sz="quarter" idx="10"/>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val="399564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00075" y="4783138"/>
            <a:ext cx="5627688" cy="3797300"/>
          </a:xfrm>
          <a:noFill/>
          <a:ln/>
        </p:spPr>
        <p:txBody>
          <a:bodyPr>
            <a:noAutofit/>
          </a:bodyPr>
          <a:lstStyle/>
          <a:p>
            <a:pPr>
              <a:spcBef>
                <a:spcPts val="300"/>
              </a:spcBef>
            </a:pPr>
            <a:r>
              <a:rPr lang="en-GB" dirty="0"/>
              <a:t>Here's a small snippet of code. Note that the object being created is a Rectangle, but it is being referred to using a super reference (Shape). So which method(s) will be invoked when the call to </a:t>
            </a:r>
            <a:r>
              <a:rPr lang="en-GB" dirty="0" err="1"/>
              <a:t>s.getArea</a:t>
            </a:r>
            <a:r>
              <a:rPr lang="en-GB" dirty="0"/>
              <a:t>() is made?</a:t>
            </a:r>
          </a:p>
          <a:p>
            <a:pPr>
              <a:spcBef>
                <a:spcPts val="300"/>
              </a:spcBef>
            </a:pPr>
            <a:r>
              <a:rPr lang="en-GB" dirty="0"/>
              <a:t>In reality it would be extremely rare to write the statement:</a:t>
            </a:r>
          </a:p>
          <a:p>
            <a:pPr>
              <a:spcBef>
                <a:spcPts val="300"/>
              </a:spcBef>
            </a:pPr>
            <a:r>
              <a:rPr lang="en-GB" dirty="0">
                <a:solidFill>
                  <a:srgbClr val="000000"/>
                </a:solidFill>
                <a:latin typeface="Lucida Console" panose="020B0609040504020204" pitchFamily="49" charset="0"/>
              </a:rPr>
              <a:t>Shape s = </a:t>
            </a:r>
            <a:r>
              <a:rPr lang="en-GB" dirty="0">
                <a:solidFill>
                  <a:srgbClr val="0000FF"/>
                </a:solidFill>
                <a:latin typeface="Lucida Console" panose="020B0609040504020204" pitchFamily="49" charset="0"/>
              </a:rPr>
              <a:t>new</a:t>
            </a:r>
            <a:r>
              <a:rPr lang="en-GB" dirty="0">
                <a:solidFill>
                  <a:srgbClr val="000000"/>
                </a:solidFill>
                <a:latin typeface="Lucida Console" panose="020B0609040504020204" pitchFamily="49" charset="0"/>
              </a:rPr>
              <a:t> Rectangle( ... );</a:t>
            </a:r>
          </a:p>
          <a:p>
            <a:pPr>
              <a:spcBef>
                <a:spcPts val="300"/>
              </a:spcBef>
            </a:pPr>
            <a:r>
              <a:rPr lang="en-GB" dirty="0">
                <a:solidFill>
                  <a:srgbClr val="000000"/>
                </a:solidFill>
              </a:rPr>
              <a:t>You will invoke methods whose return type is Shape, but return a reference to something more specific or loop through a shape array containing more specific types. Both of which would lead to a shape reference addressing something derived from it. </a:t>
            </a:r>
            <a:r>
              <a:rPr lang="en-GB" dirty="0"/>
              <a:t>It is actually quite rare to write such a line of code, other than in certain types of factory methods. There is a very specific reason that we have written the code this way: we want you to be able to see the actual type of object being created and the fact that we're using a base class variable to access that object. This will help you understand the mechanics behind the polymorphic behaviour without overcomplicating the code.</a:t>
            </a:r>
          </a:p>
          <a:p>
            <a:pPr>
              <a:spcBef>
                <a:spcPts val="300"/>
              </a:spcBef>
            </a:pPr>
            <a:endParaRPr lang="en-GB" dirty="0"/>
          </a:p>
          <a:p>
            <a:r>
              <a:rPr lang="en-GB" dirty="0"/>
              <a:t>Previously, we saw that we can use a base reference to refer to a derived object. It follows that we also need a mechanism to let us override the functionality of the base class so that we can have the type of the object, not the type of the reference, determine what should happen when a method is called.</a:t>
            </a:r>
          </a:p>
          <a:p>
            <a:r>
              <a:rPr lang="en-GB" dirty="0"/>
              <a:t>This behaviour is known as polymorphism and revolves around</a:t>
            </a:r>
            <a:r>
              <a:rPr lang="en-GB" baseline="0" dirty="0"/>
              <a:t> the overriding (identical signatures) of methods. No special keywords are needed.</a:t>
            </a:r>
            <a:br>
              <a:rPr lang="en-GB" baseline="0" dirty="0"/>
            </a:br>
            <a:r>
              <a:rPr lang="en-GB" baseline="0" dirty="0"/>
              <a:t>A method in a derived class with the same signature as a method in any of its base classes is called an override and the runtime will find it (it may not have existed of course when the client code was written using a base type reference). Polymorphism, the runtime look up of which version of a method gets invoked is hugely important. It means you can write and compile code today that calls the methods of classes that are not yet written. But if and when they, are the client code will not need to be revisited</a:t>
            </a:r>
            <a:r>
              <a:rPr lang="en-GB" dirty="0"/>
              <a:t>.</a:t>
            </a:r>
          </a:p>
          <a:p>
            <a:pPr>
              <a:spcBef>
                <a:spcPts val="300"/>
              </a:spcBef>
            </a:pPr>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101071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600075" y="4783138"/>
            <a:ext cx="5627688" cy="3797300"/>
          </a:xfrm>
          <a:noFill/>
          <a:ln/>
        </p:spPr>
        <p:txBody>
          <a:bodyPr>
            <a:noAutofit/>
          </a:bodyPr>
          <a:lstStyle/>
          <a:p>
            <a:pPr>
              <a:spcBef>
                <a:spcPts val="300"/>
              </a:spcBef>
            </a:pPr>
            <a:r>
              <a:rPr lang="en-GB" dirty="0"/>
              <a:t>Here's a small snippet of code. Note that the object being created is a Rectangle, but it is being referred to using a super reference (Shape). So which method(s) will be invoked when the call to </a:t>
            </a:r>
            <a:r>
              <a:rPr lang="en-GB" dirty="0" err="1"/>
              <a:t>s.getArea</a:t>
            </a:r>
            <a:r>
              <a:rPr lang="en-GB" dirty="0"/>
              <a:t>() is made?</a:t>
            </a:r>
          </a:p>
          <a:p>
            <a:pPr>
              <a:spcBef>
                <a:spcPts val="300"/>
              </a:spcBef>
            </a:pPr>
            <a:r>
              <a:rPr lang="en-GB" dirty="0"/>
              <a:t>In reality it would be extremely rare to write the statement:</a:t>
            </a:r>
          </a:p>
          <a:p>
            <a:pPr>
              <a:spcBef>
                <a:spcPts val="300"/>
              </a:spcBef>
            </a:pPr>
            <a:r>
              <a:rPr lang="en-GB" dirty="0">
                <a:solidFill>
                  <a:srgbClr val="000000"/>
                </a:solidFill>
                <a:latin typeface="Lucida Console" panose="020B0609040504020204" pitchFamily="49" charset="0"/>
              </a:rPr>
              <a:t>Shape s = </a:t>
            </a:r>
            <a:r>
              <a:rPr lang="en-GB" dirty="0">
                <a:solidFill>
                  <a:srgbClr val="0000FF"/>
                </a:solidFill>
                <a:latin typeface="Lucida Console" panose="020B0609040504020204" pitchFamily="49" charset="0"/>
              </a:rPr>
              <a:t>new</a:t>
            </a:r>
            <a:r>
              <a:rPr lang="en-GB" dirty="0">
                <a:solidFill>
                  <a:srgbClr val="000000"/>
                </a:solidFill>
                <a:latin typeface="Lucida Console" panose="020B0609040504020204" pitchFamily="49" charset="0"/>
              </a:rPr>
              <a:t> Rectangle( ... );</a:t>
            </a:r>
          </a:p>
          <a:p>
            <a:pPr>
              <a:spcBef>
                <a:spcPts val="300"/>
              </a:spcBef>
            </a:pPr>
            <a:r>
              <a:rPr lang="en-GB" dirty="0">
                <a:solidFill>
                  <a:srgbClr val="000000"/>
                </a:solidFill>
              </a:rPr>
              <a:t>You will invoke methods whose return type is Shape, but return a reference to something more specific or loop through a shape array containing more specific types. Both of which would lead to a shape reference addressing something derived from it. </a:t>
            </a:r>
            <a:r>
              <a:rPr lang="en-GB" dirty="0"/>
              <a:t>It is actually quite rare to write such a line of code, other than in certain types of factory methods. There is a very specific reason that we have written the code this way: we want you to be able to see the actual type of object being created and the fact that we're using a base class variable to access that object. This will help you understand the mechanics behind the polymorphic behaviour without overcomplicating the code.</a:t>
            </a:r>
          </a:p>
          <a:p>
            <a:pPr>
              <a:spcBef>
                <a:spcPts val="300"/>
              </a:spcBef>
            </a:pPr>
            <a:endParaRPr lang="en-GB" dirty="0"/>
          </a:p>
          <a:p>
            <a:r>
              <a:rPr lang="en-GB" dirty="0"/>
              <a:t>Previously, we saw that we can use a base reference to refer to a derived object. It follows that we also need a mechanism to let us override the functionality of the base class so that we can have the type of the object, not the type of the reference, determine what should happen when a method is called.</a:t>
            </a:r>
          </a:p>
          <a:p>
            <a:r>
              <a:rPr lang="en-GB" dirty="0"/>
              <a:t>This behaviour is known as polymorphism and revolves around</a:t>
            </a:r>
            <a:r>
              <a:rPr lang="en-GB" baseline="0" dirty="0"/>
              <a:t> the overriding (identical signatures) of methods. No special keywords are needed.</a:t>
            </a:r>
            <a:br>
              <a:rPr lang="en-GB" baseline="0" dirty="0"/>
            </a:br>
            <a:r>
              <a:rPr lang="en-GB" baseline="0" dirty="0"/>
              <a:t>A method in a derived class with the same signature as a method in any of its base classes is called an override and the runtime will find it (it may not have existed of course when the client code was written using a base type reference). Polymorphism, the runtime look up of which version of a method gets invoked is hugely important. It means you can write and compile code today that calls the methods of classes that are not yet written. But if and when they, are the client code will not need to be revisited</a:t>
            </a:r>
            <a:r>
              <a:rPr lang="en-GB" dirty="0"/>
              <a:t>.</a:t>
            </a:r>
          </a:p>
          <a:p>
            <a:pPr>
              <a:spcBef>
                <a:spcPts val="300"/>
              </a:spcBef>
            </a:pPr>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3099522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5"/>
          <p:cNvSpPr>
            <a:spLocks noGrp="1" noRot="1" noChangeAspect="1" noChangeArrowheads="1" noTextEdit="1"/>
          </p:cNvSpPr>
          <p:nvPr>
            <p:ph type="sldImg"/>
          </p:nvPr>
        </p:nvSpPr>
        <p:spPr>
          <a:ln/>
        </p:spPr>
      </p:sp>
      <p:sp>
        <p:nvSpPr>
          <p:cNvPr id="52228" name="Rectangle 6"/>
          <p:cNvSpPr>
            <a:spLocks noGrp="1" noChangeArrowheads="1"/>
          </p:cNvSpPr>
          <p:nvPr>
            <p:ph type="body" idx="1"/>
          </p:nvPr>
        </p:nvSpPr>
        <p:spPr>
          <a:noFill/>
          <a:ln/>
        </p:spPr>
        <p:txBody>
          <a:bodyPr/>
          <a:lstStyle/>
          <a:p>
            <a:r>
              <a:rPr lang="en-GB" dirty="0"/>
              <a:t>A derived class inherits all of the instance methods of its base class. However, a derived class can modify the behaviour of a method in a base class by overriding it. This means that the derived class defines a method with exactly the same signature and return type as one in a base class (not necessarily its immediate base class). Note that it is up to you as the programmer to ensure that the method in the derived class has the same semantics as the one it is overriding.</a:t>
            </a:r>
          </a:p>
          <a:p>
            <a:r>
              <a:rPr lang="en-GB" dirty="0"/>
              <a:t>In Java, a class does not need to explicitly allow a method to be overridden through the use of any special keyword. </a:t>
            </a:r>
          </a:p>
          <a:p>
            <a:r>
              <a:rPr lang="en-GB" dirty="0"/>
              <a:t>Any method</a:t>
            </a:r>
            <a:r>
              <a:rPr lang="en-GB" baseline="0" dirty="0"/>
              <a:t> with an identical signature in a derived class is an override.</a:t>
            </a:r>
            <a:endParaRPr lang="en-GB" dirty="0"/>
          </a:p>
        </p:txBody>
      </p:sp>
      <p:sp>
        <p:nvSpPr>
          <p:cNvPr id="2" name="Slide Number Placeholder 1"/>
          <p:cNvSpPr>
            <a:spLocks noGrp="1"/>
          </p:cNvSpPr>
          <p:nvPr>
            <p:ph type="sldNum" sz="quarter" idx="10"/>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46053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0"/>
            <a:ext cx="12192000" cy="1775961"/>
          </a:xfrm>
          <a:prstGeom prst="rect">
            <a:avLst/>
          </a:prstGeom>
        </p:spPr>
      </p:pic>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6966" y="785794"/>
            <a:ext cx="965844" cy="707136"/>
          </a:xfrm>
          <a:prstGeom prst="rect">
            <a:avLst/>
          </a:prstGeom>
        </p:spPr>
      </p:pic>
    </p:spTree>
    <p:extLst>
      <p:ext uri="{BB962C8B-B14F-4D97-AF65-F5344CB8AC3E}">
        <p14:creationId xmlns:p14="http://schemas.microsoft.com/office/powerpoint/2010/main" val="235157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 id="2147483906"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7.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endParaRPr lang="en-IN"/>
          </a:p>
        </p:txBody>
      </p:sp>
      <p:sp>
        <p:nvSpPr>
          <p:cNvPr id="3" name="Title 2"/>
          <p:cNvSpPr>
            <a:spLocks noGrp="1"/>
          </p:cNvSpPr>
          <p:nvPr>
            <p:ph type="ctrTitle"/>
          </p:nvPr>
        </p:nvSpPr>
        <p:spPr/>
        <p:txBody>
          <a:bodyPr/>
          <a:lstStyle/>
          <a:p>
            <a:r>
              <a:rPr lang="en-GB" dirty="0"/>
              <a:t>Inheritance – Towards Polymorphism</a:t>
            </a:r>
            <a:endParaRPr lang="en-IN" dirty="0"/>
          </a:p>
        </p:txBody>
      </p:sp>
    </p:spTree>
    <p:extLst>
      <p:ext uri="{BB962C8B-B14F-4D97-AF65-F5344CB8AC3E}">
        <p14:creationId xmlns:p14="http://schemas.microsoft.com/office/powerpoint/2010/main" val="157969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Polymorphism – Lists and Arrays</a:t>
            </a:r>
            <a:endParaRPr lang="en-IN" dirty="0"/>
          </a:p>
        </p:txBody>
      </p:sp>
      <p:sp>
        <p:nvSpPr>
          <p:cNvPr id="20" name="Rectangle 19"/>
          <p:cNvSpPr/>
          <p:nvPr/>
        </p:nvSpPr>
        <p:spPr>
          <a:xfrm>
            <a:off x="5576727" y="1400462"/>
            <a:ext cx="4572000"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endParaRPr lang="en-GB" sz="1600" dirty="0"/>
          </a:p>
        </p:txBody>
      </p:sp>
      <p:sp>
        <p:nvSpPr>
          <p:cNvPr id="21" name="Rectangle 20"/>
          <p:cNvSpPr/>
          <p:nvPr/>
        </p:nvSpPr>
        <p:spPr>
          <a:xfrm>
            <a:off x="1985126" y="1415078"/>
            <a:ext cx="3113908" cy="181588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p>
        </p:txBody>
      </p:sp>
      <p:sp>
        <p:nvSpPr>
          <p:cNvPr id="22" name="Rectangle 21"/>
          <p:cNvSpPr/>
          <p:nvPr/>
        </p:nvSpPr>
        <p:spPr>
          <a:xfrm>
            <a:off x="2001591" y="5117596"/>
            <a:ext cx="8152059" cy="338554"/>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t>Which of the </a:t>
            </a:r>
            <a:r>
              <a:rPr lang="en-GB" sz="1600" b="1" dirty="0" err="1"/>
              <a:t>getArea</a:t>
            </a:r>
            <a:r>
              <a:rPr lang="en-GB" sz="1600" b="1" dirty="0"/>
              <a:t>() methods are invoked?  Shape or Rectangle?</a:t>
            </a:r>
          </a:p>
        </p:txBody>
      </p:sp>
      <p:sp>
        <p:nvSpPr>
          <p:cNvPr id="24" name="Rectangle 23"/>
          <p:cNvSpPr/>
          <p:nvPr/>
        </p:nvSpPr>
        <p:spPr>
          <a:xfrm>
            <a:off x="1997485" y="3386818"/>
            <a:ext cx="8151242" cy="1569660"/>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Shape </a:t>
            </a:r>
            <a:r>
              <a:rPr lang="en-GB" sz="1600" dirty="0" err="1">
                <a:solidFill>
                  <a:srgbClr val="6A3E3E"/>
                </a:solidFill>
                <a:latin typeface="Consolas" panose="020B0609020204030204" pitchFamily="49" charset="0"/>
              </a:rPr>
              <a:t>myShape</a:t>
            </a:r>
            <a:r>
              <a:rPr lang="en-GB" sz="1600" dirty="0">
                <a:solidFill>
                  <a:srgbClr val="000000"/>
                </a:solidFill>
                <a:latin typeface="Consolas" panose="020B0609020204030204" pitchFamily="49" charset="0"/>
              </a:rPr>
              <a:t> = </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Shape(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Rectangle </a:t>
            </a:r>
            <a:r>
              <a:rPr lang="en-GB" sz="1600" dirty="0" err="1">
                <a:solidFill>
                  <a:srgbClr val="6A3E3E"/>
                </a:solidFill>
                <a:latin typeface="Consolas" panose="020B0609020204030204" pitchFamily="49" charset="0"/>
              </a:rPr>
              <a:t>myRectangle</a:t>
            </a:r>
            <a:r>
              <a:rPr lang="en-GB" sz="1600" dirty="0">
                <a:solidFill>
                  <a:srgbClr val="000000"/>
                </a:solidFill>
                <a:latin typeface="Consolas" panose="020B0609020204030204" pitchFamily="49" charset="0"/>
              </a:rPr>
              <a:t> = </a:t>
            </a:r>
            <a:r>
              <a:rPr lang="en-GB" sz="1600" dirty="0">
                <a:solidFill>
                  <a:srgbClr val="7F0055"/>
                </a:solidFill>
                <a:latin typeface="Consolas" panose="020B0609020204030204" pitchFamily="49" charset="0"/>
              </a:rPr>
              <a:t>new</a:t>
            </a:r>
            <a:r>
              <a:rPr lang="en-GB" sz="1600" dirty="0">
                <a:solidFill>
                  <a:srgbClr val="000000"/>
                </a:solidFill>
                <a:latin typeface="Consolas" panose="020B0609020204030204" pitchFamily="49" charset="0"/>
              </a:rPr>
              <a:t> Rectangle(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Shape[]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 = {</a:t>
            </a:r>
            <a:r>
              <a:rPr lang="en-GB" sz="1600" dirty="0" err="1">
                <a:solidFill>
                  <a:srgbClr val="6A3E3E"/>
                </a:solidFill>
                <a:latin typeface="Consolas" panose="020B0609020204030204" pitchFamily="49" charset="0"/>
              </a:rPr>
              <a:t>myShape</a:t>
            </a:r>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myRectangle</a:t>
            </a:r>
            <a:r>
              <a:rPr lang="en-GB" sz="1600" dirty="0">
                <a:solidFill>
                  <a:srgbClr val="000000"/>
                </a:solidFill>
                <a:latin typeface="Consolas" panose="020B0609020204030204" pitchFamily="49" charset="0"/>
              </a:rPr>
              <a:t>};</a:t>
            </a:r>
            <a:br>
              <a:rPr lang="en-GB" sz="1600" dirty="0">
                <a:solidFill>
                  <a:srgbClr val="000000"/>
                </a:solidFill>
                <a:latin typeface="Consolas" panose="020B0609020204030204" pitchFamily="49" charset="0"/>
              </a:rPr>
            </a:br>
            <a:endParaRPr lang="en-GB" sz="1600" dirty="0">
              <a:solidFill>
                <a:srgbClr val="3F7F5F"/>
              </a:solidFill>
              <a:latin typeface="Consolas" panose="020B0609020204030204" pitchFamily="49" charset="0"/>
            </a:endParaRPr>
          </a:p>
          <a:p>
            <a:r>
              <a:rPr lang="en-GB" sz="1600" dirty="0">
                <a:solidFill>
                  <a:srgbClr val="7F0055"/>
                </a:solidFill>
                <a:latin typeface="Consolas" panose="020B0609020204030204" pitchFamily="49" charset="0"/>
              </a:rPr>
              <a:t>for</a:t>
            </a:r>
            <a:r>
              <a:rPr lang="en-GB" sz="1600" dirty="0">
                <a:solidFill>
                  <a:srgbClr val="000000"/>
                </a:solidFill>
                <a:latin typeface="Consolas" panose="020B0609020204030204" pitchFamily="49" charset="0"/>
              </a:rPr>
              <a:t> (Shape </a:t>
            </a:r>
            <a:r>
              <a:rPr lang="en-GB" sz="1600" dirty="0">
                <a:solidFill>
                  <a:srgbClr val="6A3E3E"/>
                </a:solidFill>
                <a:latin typeface="Consolas" panose="020B0609020204030204" pitchFamily="49" charset="0"/>
              </a:rPr>
              <a:t>s</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print(</a:t>
            </a:r>
            <a:r>
              <a:rPr lang="en-GB" sz="1600" dirty="0" err="1">
                <a:solidFill>
                  <a:srgbClr val="6A3E3E"/>
                </a:solidFill>
                <a:latin typeface="Consolas" panose="020B0609020204030204" pitchFamily="49" charset="0"/>
              </a:rPr>
              <a:t>s</a:t>
            </a:r>
            <a:r>
              <a:rPr lang="en-GB" sz="1600" dirty="0" err="1">
                <a:solidFill>
                  <a:srgbClr val="000000"/>
                </a:solidFill>
                <a:latin typeface="Consolas" panose="020B0609020204030204" pitchFamily="49" charset="0"/>
              </a:rPr>
              <a:t>.getArea</a:t>
            </a:r>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4479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Basics of casting – </a:t>
            </a:r>
            <a:r>
              <a:rPr lang="en-GB" dirty="0" err="1"/>
              <a:t>downcasting</a:t>
            </a:r>
            <a:endParaRPr lang="en-GB" dirty="0"/>
          </a:p>
        </p:txBody>
      </p:sp>
      <p:sp>
        <p:nvSpPr>
          <p:cNvPr id="3" name="Content Placeholder 2"/>
          <p:cNvSpPr>
            <a:spLocks noGrp="1"/>
          </p:cNvSpPr>
          <p:nvPr>
            <p:ph idx="1"/>
          </p:nvPr>
        </p:nvSpPr>
        <p:spPr>
          <a:xfrm>
            <a:off x="341272" y="1368256"/>
            <a:ext cx="10454883" cy="720317"/>
          </a:xfrm>
        </p:spPr>
        <p:txBody>
          <a:bodyPr vert="horz" lIns="0" tIns="0" rIns="0" bIns="0" rtlCol="0" anchor="t" anchorCtr="0">
            <a:noAutofit/>
          </a:bodyPr>
          <a:lstStyle/>
          <a:p>
            <a:pPr marL="342900" lvl="1" indent="-342900">
              <a:buSzPct val="115000"/>
              <a:buFont typeface="Arial" panose="020B0604020202020204" pitchFamily="34" charset="0"/>
              <a:buChar char="•"/>
            </a:pPr>
            <a:r>
              <a:rPr lang="en-GB" dirty="0"/>
              <a:t>The data type of a reference that controls what is ‘visible’ </a:t>
            </a:r>
          </a:p>
        </p:txBody>
      </p:sp>
      <p:sp>
        <p:nvSpPr>
          <p:cNvPr id="10" name="Rectangle 9"/>
          <p:cNvSpPr>
            <a:spLocks noChangeArrowheads="1"/>
          </p:cNvSpPr>
          <p:nvPr/>
        </p:nvSpPr>
        <p:spPr bwMode="auto">
          <a:xfrm>
            <a:off x="3414771" y="5791826"/>
            <a:ext cx="4587613" cy="369332"/>
          </a:xfrm>
          <a:prstGeom prst="rect">
            <a:avLst/>
          </a:prstGeom>
          <a:solidFill>
            <a:schemeClr val="bg1"/>
          </a:solidFill>
          <a:ln w="19050">
            <a:solidFill>
              <a:srgbClr val="004050"/>
            </a:solidFill>
            <a:miter lim="800000"/>
            <a:headEnd/>
            <a:tailEnd/>
          </a:ln>
        </p:spPr>
        <p:txBody>
          <a:bodyPr wrap="square" anchor="ctr">
            <a:spAutoFit/>
          </a:bodyPr>
          <a:lstStyle/>
          <a:p>
            <a:pPr algn="ctr" eaLnBrk="0" hangingPunct="0">
              <a:spcBef>
                <a:spcPct val="50000"/>
              </a:spcBef>
            </a:pPr>
            <a:r>
              <a:rPr lang="en-GB" dirty="0"/>
              <a:t>Compiles but will it crash at runtime?</a:t>
            </a:r>
          </a:p>
        </p:txBody>
      </p:sp>
      <p:sp>
        <p:nvSpPr>
          <p:cNvPr id="12" name="Rectangle 11"/>
          <p:cNvSpPr/>
          <p:nvPr/>
        </p:nvSpPr>
        <p:spPr>
          <a:xfrm>
            <a:off x="1542926" y="1860544"/>
            <a:ext cx="3212764"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Person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err="1">
                <a:solidFill>
                  <a:srgbClr val="000000"/>
                </a:solidFill>
                <a:latin typeface="Consolas" panose="020B0609020204030204" pitchFamily="49" charset="0"/>
              </a:rPr>
              <a:t>getName</a:t>
            </a:r>
            <a:r>
              <a:rPr lang="en-GB" sz="1600" b="1" dirty="0">
                <a:solidFill>
                  <a:srgbClr val="000000"/>
                </a:solidFill>
                <a:latin typeface="Consolas" panose="020B0609020204030204" pitchFamily="49" charset="0"/>
              </a:rPr>
              <a:t>() {  </a:t>
            </a:r>
          </a:p>
          <a:p>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name</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13" name="Rectangle 12"/>
          <p:cNvSpPr/>
          <p:nvPr/>
        </p:nvSpPr>
        <p:spPr>
          <a:xfrm>
            <a:off x="1546752" y="3544899"/>
            <a:ext cx="8304403" cy="2062103"/>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Person[]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Person(),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Student()};</a:t>
            </a: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(Person </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a:solidFill>
                  <a:srgbClr val="000000"/>
                </a:solidFill>
                <a:latin typeface="Consolas" panose="020B0609020204030204" pitchFamily="49" charset="0"/>
              </a:rPr>
              <a:t>	</a:t>
            </a:r>
            <a:endParaRPr lang="en-GB" sz="1600" b="1" dirty="0">
              <a:solidFill>
                <a:srgbClr val="3F7F5F"/>
              </a:solidFill>
              <a:latin typeface="Consolas" panose="020B0609020204030204" pitchFamily="49" charset="0"/>
            </a:endParaRP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p</a:t>
            </a:r>
            <a:r>
              <a:rPr lang="en-GB" sz="1600" b="1" dirty="0" err="1">
                <a:solidFill>
                  <a:srgbClr val="000000"/>
                </a:solidFill>
                <a:latin typeface="Consolas" panose="020B0609020204030204" pitchFamily="49" charset="0"/>
              </a:rPr>
              <a:t>.getName</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Every Person has a name</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p</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Person -no subject</a:t>
            </a:r>
          </a:p>
          <a:p>
            <a:endParaRPr lang="en-GB" sz="1600" b="1" dirty="0">
              <a:solidFill>
                <a:srgbClr val="000000"/>
              </a:solidFill>
              <a:latin typeface="Consolas" panose="020B0609020204030204" pitchFamily="49" charset="0"/>
            </a:endParaRPr>
          </a:p>
          <a:p>
            <a:r>
              <a:rPr lang="en-GB" sz="1600" b="1" dirty="0">
                <a:solidFill>
                  <a:srgbClr val="000000"/>
                </a:solidFill>
                <a:latin typeface="Consolas" panose="020B0609020204030204" pitchFamily="49" charset="0"/>
              </a:rPr>
              <a:t>  Student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(Student)</a:t>
            </a:r>
            <a:r>
              <a:rPr lang="en-GB" sz="1600" b="1" dirty="0">
                <a:solidFill>
                  <a:srgbClr val="6A3E3E"/>
                </a:solidFill>
                <a:latin typeface="Consolas" panose="020B0609020204030204" pitchFamily="49" charset="0"/>
              </a:rPr>
              <a:t>p</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new reference has new type </a:t>
            </a:r>
          </a:p>
          <a:p>
            <a:r>
              <a:rPr lang="en-GB" sz="1600" b="1" dirty="0">
                <a:solidFill>
                  <a:srgbClr val="000000"/>
                </a:solidFill>
                <a:latin typeface="Consolas" panose="020B0609020204030204" pitchFamily="49" charset="0"/>
              </a:rPr>
              <a:t>  print(</a:t>
            </a:r>
            <a:r>
              <a:rPr lang="en-GB" sz="1600" b="1" dirty="0" err="1">
                <a:solidFill>
                  <a:srgbClr val="6A3E3E"/>
                </a:solidFill>
                <a:latin typeface="Consolas" panose="020B0609020204030204" pitchFamily="49" charset="0"/>
              </a:rPr>
              <a:t>s</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a:t>
            </a:r>
            <a:r>
              <a:rPr lang="en-GB" sz="1600" b="1" dirty="0">
                <a:solidFill>
                  <a:srgbClr val="3F7F5F"/>
                </a:solidFill>
                <a:latin typeface="Consolas" panose="020B0609020204030204" pitchFamily="49" charset="0"/>
              </a:rPr>
              <a:t>// Student has ‘Subject’</a:t>
            </a:r>
          </a:p>
          <a:p>
            <a:r>
              <a:rPr lang="en-GB" sz="1600" b="1" dirty="0">
                <a:solidFill>
                  <a:srgbClr val="3F7F5F"/>
                </a:solidFill>
                <a:latin typeface="Consolas" panose="020B0609020204030204" pitchFamily="49" charset="0"/>
              </a:rPr>
              <a:t>}</a:t>
            </a:r>
          </a:p>
        </p:txBody>
      </p:sp>
      <p:sp>
        <p:nvSpPr>
          <p:cNvPr id="14" name="Rectangle 13"/>
          <p:cNvSpPr/>
          <p:nvPr/>
        </p:nvSpPr>
        <p:spPr>
          <a:xfrm>
            <a:off x="5279155" y="1860544"/>
            <a:ext cx="457200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Student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Person {</a:t>
            </a:r>
          </a:p>
          <a:p>
            <a:r>
              <a:rPr lang="en-GB" sz="1600" b="1" dirty="0">
                <a:solidFill>
                  <a:srgbClr val="7F0055"/>
                </a:solidFill>
                <a:latin typeface="Consolas" panose="020B0609020204030204" pitchFamily="49" charset="0"/>
              </a:rPr>
              <a:t> private</a:t>
            </a:r>
            <a:r>
              <a:rPr lang="en-GB" sz="1600" b="1" dirty="0">
                <a:solidFill>
                  <a:srgbClr val="000000"/>
                </a:solidFill>
                <a:latin typeface="Consolas" panose="020B0609020204030204" pitchFamily="49" charset="0"/>
              </a:rPr>
              <a:t> String </a:t>
            </a:r>
            <a:r>
              <a:rPr lang="en-GB" sz="1600" b="1" dirty="0">
                <a:solidFill>
                  <a:srgbClr val="0000C0"/>
                </a:solidFill>
                <a:latin typeface="Consolas" panose="020B0609020204030204" pitchFamily="49" charset="0"/>
              </a:rPr>
              <a:t>subject</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String </a:t>
            </a:r>
            <a:r>
              <a:rPr lang="en-GB" sz="1600" b="1" dirty="0" err="1">
                <a:solidFill>
                  <a:srgbClr val="000000"/>
                </a:solidFill>
                <a:latin typeface="Consolas" panose="020B0609020204030204" pitchFamily="49" charset="0"/>
              </a:rPr>
              <a:t>getSubject</a:t>
            </a:r>
            <a:r>
              <a:rPr lang="en-GB" sz="1600" b="1" dirty="0">
                <a:solidFill>
                  <a:srgbClr val="000000"/>
                </a:solidFill>
                <a:latin typeface="Consolas" panose="020B0609020204030204" pitchFamily="49" charset="0"/>
              </a:rPr>
              <a:t>() { </a:t>
            </a:r>
          </a:p>
          <a:p>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subject</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9794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Safe </a:t>
            </a:r>
            <a:r>
              <a:rPr lang="en-GB" dirty="0" err="1"/>
              <a:t>downcasting</a:t>
            </a:r>
            <a:endParaRPr lang="en-GB" dirty="0"/>
          </a:p>
        </p:txBody>
      </p:sp>
      <p:sp>
        <p:nvSpPr>
          <p:cNvPr id="3" name="Content Placeholder 2"/>
          <p:cNvSpPr>
            <a:spLocks noGrp="1"/>
          </p:cNvSpPr>
          <p:nvPr>
            <p:ph idx="1"/>
          </p:nvPr>
        </p:nvSpPr>
        <p:spPr>
          <a:xfrm>
            <a:off x="341273" y="1368256"/>
            <a:ext cx="10112446" cy="812111"/>
          </a:xfrm>
        </p:spPr>
        <p:txBody>
          <a:bodyPr vert="horz" lIns="0" tIns="0" rIns="0" bIns="0" rtlCol="0" anchor="t" anchorCtr="0">
            <a:noAutofit/>
          </a:bodyPr>
          <a:lstStyle/>
          <a:p>
            <a:r>
              <a:rPr lang="en-GB" b="1" dirty="0"/>
              <a:t>A downcast could fail at runtime </a:t>
            </a:r>
            <a:r>
              <a:rPr lang="en-GB" b="1" dirty="0">
                <a:solidFill>
                  <a:srgbClr val="004050"/>
                </a:solidFill>
              </a:rPr>
              <a:t>with </a:t>
            </a:r>
            <a:r>
              <a:rPr lang="en-GB" b="1" dirty="0">
                <a:solidFill>
                  <a:srgbClr val="004050"/>
                </a:solidFill>
                <a:latin typeface="Lucida Console" panose="020B0609040504020204" pitchFamily="49" charset="0"/>
              </a:rPr>
              <a:t>‘</a:t>
            </a:r>
            <a:r>
              <a:rPr lang="en-GB" b="1" dirty="0" err="1">
                <a:solidFill>
                  <a:srgbClr val="004050"/>
                </a:solidFill>
                <a:latin typeface="Lucida Console" panose="020B0609040504020204" pitchFamily="49" charset="0"/>
              </a:rPr>
              <a:t>ClassCastException</a:t>
            </a:r>
            <a:r>
              <a:rPr lang="en-GB" b="1" dirty="0">
                <a:solidFill>
                  <a:srgbClr val="004050"/>
                </a:solidFill>
                <a:latin typeface="Lucida Console" panose="020B0609040504020204" pitchFamily="49" charset="0"/>
              </a:rPr>
              <a:t>’</a:t>
            </a:r>
          </a:p>
          <a:p>
            <a:pPr marL="342900" lvl="1" indent="-342900">
              <a:buSzPct val="115000"/>
              <a:buFont typeface="Arial" panose="020B0604020202020204" pitchFamily="34" charset="0"/>
              <a:buChar char="•"/>
            </a:pPr>
            <a:r>
              <a:rPr lang="en-GB" dirty="0"/>
              <a:t>Test whether cast is safe via the </a:t>
            </a:r>
            <a:r>
              <a:rPr lang="en-GB" b="1" dirty="0" err="1">
                <a:solidFill>
                  <a:srgbClr val="7E007C"/>
                </a:solidFill>
                <a:latin typeface="Lucida Console" panose="020B0609040504020204" pitchFamily="49" charset="0"/>
              </a:rPr>
              <a:t>instanceof</a:t>
            </a:r>
            <a:r>
              <a:rPr lang="en-GB" dirty="0"/>
              <a:t> keyword</a:t>
            </a:r>
            <a:br>
              <a:rPr lang="en-GB" b="1" dirty="0"/>
            </a:br>
            <a:endParaRPr lang="en-GB" b="1" dirty="0"/>
          </a:p>
        </p:txBody>
      </p:sp>
      <p:sp>
        <p:nvSpPr>
          <p:cNvPr id="7" name="Rectangle 6"/>
          <p:cNvSpPr/>
          <p:nvPr/>
        </p:nvSpPr>
        <p:spPr>
          <a:xfrm>
            <a:off x="1886454" y="2309588"/>
            <a:ext cx="8567264" cy="2862322"/>
          </a:xfrm>
          <a:prstGeom prst="rect">
            <a:avLst/>
          </a:prstGeom>
          <a:solidFill>
            <a:schemeClr val="accent5">
              <a:lumMod val="20000"/>
              <a:lumOff val="80000"/>
            </a:schemeClr>
          </a:solidFill>
          <a:ln w="19050">
            <a:solidFill>
              <a:srgbClr val="004050"/>
            </a:solidFill>
          </a:ln>
        </p:spPr>
        <p:txBody>
          <a:bodyPr wrap="square">
            <a:spAutoFit/>
          </a:bodyPr>
          <a:lstStyle/>
          <a:p>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Person(),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Student() };</a:t>
            </a:r>
          </a:p>
          <a:p>
            <a:endParaRPr lang="en-GB" b="1" dirty="0">
              <a:solidFill>
                <a:srgbClr val="000000"/>
              </a:solidFill>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(Person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people</a:t>
            </a:r>
            <a:r>
              <a:rPr lang="en-GB" b="1" dirty="0">
                <a:solidFill>
                  <a:srgbClr val="000000"/>
                </a:solidFill>
                <a:latin typeface="Consolas" panose="020B0609020204030204" pitchFamily="49" charset="0"/>
              </a:rPr>
              <a:t>) {   		</a:t>
            </a:r>
            <a:endParaRPr lang="en-GB" b="1" dirty="0">
              <a:solidFill>
                <a:srgbClr val="3F7F5F"/>
              </a:solidFill>
              <a:latin typeface="Consolas" panose="020B0609020204030204" pitchFamily="49" charset="0"/>
            </a:endParaRP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System.</a:t>
            </a:r>
            <a:r>
              <a:rPr lang="en-GB" b="1" dirty="0" err="1">
                <a:solidFill>
                  <a:srgbClr val="0000C0"/>
                </a:solidFill>
                <a:latin typeface="Consolas" panose="020B0609020204030204" pitchFamily="49" charset="0"/>
              </a:rPr>
              <a:t>out</a:t>
            </a:r>
            <a:r>
              <a:rPr lang="en-GB" b="1" dirty="0" err="1">
                <a:solidFill>
                  <a:srgbClr val="000000"/>
                </a:solidFill>
                <a:latin typeface="Consolas" panose="020B0609020204030204" pitchFamily="49" charset="0"/>
              </a:rPr>
              <a:t>.print</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p</a:t>
            </a:r>
            <a:r>
              <a:rPr lang="en-GB" b="1" dirty="0" err="1">
                <a:solidFill>
                  <a:srgbClr val="000000"/>
                </a:solidFill>
                <a:latin typeface="Consolas" panose="020B0609020204030204" pitchFamily="49" charset="0"/>
              </a:rPr>
              <a:t>.getName</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Every Person has a name</a:t>
            </a:r>
          </a:p>
          <a:p>
            <a:endParaRPr lang="en-GB" b="1" dirty="0">
              <a:solidFill>
                <a:srgbClr val="000000"/>
              </a:solidFill>
              <a:latin typeface="Consolas" panose="020B0609020204030204" pitchFamily="49" charset="0"/>
            </a:endParaRPr>
          </a:p>
          <a:p>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instanceof</a:t>
            </a:r>
            <a:r>
              <a:rPr lang="en-GB" b="1" dirty="0">
                <a:solidFill>
                  <a:srgbClr val="000000"/>
                </a:solidFill>
                <a:latin typeface="Consolas" panose="020B0609020204030204" pitchFamily="49" charset="0"/>
              </a:rPr>
              <a:t> Student) {</a:t>
            </a:r>
          </a:p>
          <a:p>
            <a:r>
              <a:rPr lang="en-GB" b="1" dirty="0">
                <a:solidFill>
                  <a:srgbClr val="000000"/>
                </a:solidFill>
                <a:latin typeface="Consolas" panose="020B0609020204030204" pitchFamily="49" charset="0"/>
              </a:rPr>
              <a:t>    Student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(Student) </a:t>
            </a:r>
            <a:r>
              <a:rPr lang="en-GB" b="1" dirty="0">
                <a:solidFill>
                  <a:srgbClr val="6A3E3E"/>
                </a:solidFill>
                <a:latin typeface="Consolas" panose="020B0609020204030204" pitchFamily="49" charset="0"/>
              </a:rPr>
              <a:t>p</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cast to Student type</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System.</a:t>
            </a:r>
            <a:r>
              <a:rPr lang="en-GB" b="1" dirty="0" err="1">
                <a:solidFill>
                  <a:srgbClr val="0000C0"/>
                </a:solidFill>
                <a:latin typeface="Consolas" panose="020B0609020204030204" pitchFamily="49" charset="0"/>
              </a:rPr>
              <a:t>out</a:t>
            </a:r>
            <a:r>
              <a:rPr lang="en-GB" b="1" dirty="0" err="1">
                <a:solidFill>
                  <a:srgbClr val="000000"/>
                </a:solidFill>
                <a:latin typeface="Consolas" panose="020B0609020204030204" pitchFamily="49" charset="0"/>
              </a:rPr>
              <a:t>.println</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s</a:t>
            </a:r>
            <a:r>
              <a:rPr lang="en-GB" b="1" dirty="0" err="1">
                <a:solidFill>
                  <a:srgbClr val="000000"/>
                </a:solidFill>
                <a:latin typeface="Consolas" panose="020B0609020204030204" pitchFamily="49" charset="0"/>
              </a:rPr>
              <a:t>.getSubject</a:t>
            </a:r>
            <a:r>
              <a:rPr lang="en-GB" b="1" dirty="0">
                <a:solidFill>
                  <a:srgbClr val="000000"/>
                </a:solidFill>
                <a:latin typeface="Consolas" panose="020B0609020204030204" pitchFamily="49" charset="0"/>
              </a:rPr>
              <a:t>()); </a:t>
            </a:r>
            <a:r>
              <a:rPr lang="en-GB" b="1" dirty="0">
                <a:solidFill>
                  <a:srgbClr val="3F7F5F"/>
                </a:solidFill>
                <a:latin typeface="Consolas" panose="020B0609020204030204" pitchFamily="49" charset="0"/>
              </a:rPr>
              <a:t>// Student has Subject</a:t>
            </a:r>
          </a:p>
          <a:p>
            <a:r>
              <a:rPr lang="en-GB" b="1" dirty="0">
                <a:solidFill>
                  <a:srgbClr val="000000"/>
                </a:solidFill>
                <a:latin typeface="Consolas" panose="020B0609020204030204" pitchFamily="49" charset="0"/>
              </a:rPr>
              <a:t>}</a:t>
            </a:r>
          </a:p>
          <a:p>
            <a:endParaRPr lang="en-GB" b="1" dirty="0">
              <a:solidFill>
                <a:srgbClr val="000000"/>
              </a:solidFill>
              <a:latin typeface="Consolas" panose="020B0609020204030204" pitchFamily="49" charset="0"/>
            </a:endParaRPr>
          </a:p>
        </p:txBody>
      </p:sp>
      <p:sp>
        <p:nvSpPr>
          <p:cNvPr id="9" name="TextBox 8"/>
          <p:cNvSpPr txBox="1"/>
          <p:nvPr/>
        </p:nvSpPr>
        <p:spPr>
          <a:xfrm>
            <a:off x="1322212" y="4103132"/>
            <a:ext cx="505267" cy="523220"/>
          </a:xfrm>
          <a:prstGeom prst="rect">
            <a:avLst/>
          </a:prstGeom>
          <a:noFill/>
        </p:spPr>
        <p:txBody>
          <a:bodyPr wrap="none" rtlCol="0">
            <a:spAutoFit/>
          </a:bodyPr>
          <a:lstStyle/>
          <a:p>
            <a:r>
              <a:rPr lang="en-GB" sz="2800" dirty="0">
                <a:solidFill>
                  <a:srgbClr val="00B050"/>
                </a:solidFill>
                <a:latin typeface="Courier New" pitchFamily="49" charset="0"/>
                <a:cs typeface="Courier New" pitchFamily="49" charset="0"/>
                <a:sym typeface="Wingdings" panose="05000000000000000000" pitchFamily="2" charset="2"/>
              </a:rPr>
              <a:t></a:t>
            </a:r>
            <a:endParaRPr lang="en-GB" sz="200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188101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Invoking base class functionality</a:t>
            </a:r>
            <a:endParaRPr lang="en-GB" dirty="0"/>
          </a:p>
        </p:txBody>
      </p:sp>
      <p:sp>
        <p:nvSpPr>
          <p:cNvPr id="23555" name="Rectangle 3"/>
          <p:cNvSpPr>
            <a:spLocks noGrp="1" noChangeArrowheads="1"/>
          </p:cNvSpPr>
          <p:nvPr>
            <p:ph idx="1"/>
          </p:nvPr>
        </p:nvSpPr>
        <p:spPr>
          <a:xfrm>
            <a:off x="341273" y="1368256"/>
            <a:ext cx="10929240" cy="441293"/>
          </a:xfrm>
        </p:spPr>
        <p:txBody>
          <a:bodyPr vert="horz" lIns="0" tIns="0" rIns="0" bIns="0" rtlCol="0" anchor="t" anchorCtr="0">
            <a:noAutofit/>
          </a:bodyPr>
          <a:lstStyle/>
          <a:p>
            <a:pPr marL="342900" indent="-342900">
              <a:buFont typeface="Arial" panose="020B0604020202020204" pitchFamily="34" charset="0"/>
              <a:buChar char="•"/>
            </a:pPr>
            <a:r>
              <a:rPr lang="en-GB" b="1" dirty="0"/>
              <a:t>A derived class can access base class member</a:t>
            </a:r>
          </a:p>
        </p:txBody>
      </p:sp>
      <p:sp>
        <p:nvSpPr>
          <p:cNvPr id="846852" name="Rectangle 4"/>
          <p:cNvSpPr>
            <a:spLocks noChangeArrowheads="1"/>
          </p:cNvSpPr>
          <p:nvPr/>
        </p:nvSpPr>
        <p:spPr bwMode="auto">
          <a:xfrm>
            <a:off x="3355555" y="1973923"/>
            <a:ext cx="8213797" cy="2582758"/>
          </a:xfrm>
          <a:prstGeom prst="rect">
            <a:avLst/>
          </a:prstGeom>
          <a:solidFill>
            <a:schemeClr val="accent5">
              <a:lumMod val="20000"/>
              <a:lumOff val="80000"/>
            </a:schemeClr>
          </a:solidFill>
          <a:ln w="19050">
            <a:solidFill>
              <a:schemeClr val="accent1">
                <a:shade val="50000"/>
              </a:schemeClr>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Student </a:t>
            </a:r>
            <a:r>
              <a:rPr lang="en-GB" dirty="0">
                <a:solidFill>
                  <a:srgbClr val="0000C8"/>
                </a:solidFill>
                <a:latin typeface="Lucida Console" pitchFamily="49" charset="0"/>
              </a:rPr>
              <a:t>extends</a:t>
            </a:r>
            <a:r>
              <a:rPr lang="en-GB" dirty="0">
                <a:solidFill>
                  <a:srgbClr val="000000"/>
                </a:solidFill>
                <a:latin typeface="Lucida Console" pitchFamily="49" charset="0"/>
              </a:rPr>
              <a:t> Person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private </a:t>
            </a:r>
            <a:r>
              <a:rPr lang="en-GB" dirty="0">
                <a:latin typeface="Lucida Console" pitchFamily="49" charset="0"/>
              </a:rPr>
              <a:t>String subject;</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FF"/>
                </a:solidFill>
                <a:latin typeface="Lucida Console" pitchFamily="49" charset="0"/>
              </a:rPr>
              <a:t>  public </a:t>
            </a:r>
            <a:r>
              <a:rPr lang="en-GB" dirty="0">
                <a:latin typeface="Lucida Console" pitchFamily="49" charset="0"/>
              </a:rPr>
              <a:t>String</a:t>
            </a:r>
            <a:r>
              <a:rPr lang="en-GB" dirty="0">
                <a:solidFill>
                  <a:srgbClr val="0000FF"/>
                </a:solidFill>
                <a:latin typeface="Lucida Console" pitchFamily="49" charset="0"/>
              </a:rPr>
              <a:t> </a:t>
            </a:r>
            <a:r>
              <a:rPr lang="en-GB" dirty="0" err="1">
                <a:solidFill>
                  <a:srgbClr val="000000"/>
                </a:solidFill>
                <a:latin typeface="Lucida Console" pitchFamily="49" charset="0"/>
              </a:rPr>
              <a:t>getDetails</a:t>
            </a:r>
            <a:r>
              <a:rPr lang="en-GB" dirty="0">
                <a:solidFill>
                  <a:srgbClr val="000000"/>
                </a:solidFill>
                <a:latin typeface="Lucida Console" pitchFamily="49" charset="0"/>
              </a:rPr>
              <a:t>()</a:t>
            </a:r>
            <a:r>
              <a:rPr lang="en-GB" dirty="0">
                <a:solidFill>
                  <a:srgbClr val="0000FF"/>
                </a:solidFill>
                <a:latin typeface="Lucida Console" pitchFamily="49" charset="0"/>
              </a:rPr>
              <a:t> </a:t>
            </a:r>
            <a:r>
              <a:rPr lang="en-GB"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endParaRPr lang="en-GB"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FF3300"/>
                </a:solidFill>
                <a:latin typeface="Lucida Console" pitchFamily="49" charset="0"/>
              </a:rPr>
              <a:t>    </a:t>
            </a:r>
            <a:r>
              <a:rPr lang="en-GB" dirty="0">
                <a:latin typeface="Lucida Console" pitchFamily="49" charset="0"/>
              </a:rPr>
              <a:t>String data </a:t>
            </a:r>
            <a:r>
              <a:rPr lang="en-GB" dirty="0">
                <a:solidFill>
                  <a:srgbClr val="FF3300"/>
                </a:solidFill>
                <a:latin typeface="Lucida Console" pitchFamily="49" charset="0"/>
              </a:rPr>
              <a:t>= </a:t>
            </a:r>
            <a:r>
              <a:rPr lang="en-GB" dirty="0" err="1">
                <a:solidFill>
                  <a:srgbClr val="FF3300"/>
                </a:solidFill>
                <a:latin typeface="Lucida Console" pitchFamily="49" charset="0"/>
              </a:rPr>
              <a:t>super</a:t>
            </a:r>
            <a:r>
              <a:rPr lang="en-GB" b="1" dirty="0" err="1">
                <a:solidFill>
                  <a:srgbClr val="FF3300"/>
                </a:solidFill>
                <a:latin typeface="Lucida Console" pitchFamily="49" charset="0"/>
              </a:rPr>
              <a:t>.</a:t>
            </a:r>
            <a:r>
              <a:rPr lang="en-GB" dirty="0" err="1">
                <a:solidFill>
                  <a:srgbClr val="000000"/>
                </a:solidFill>
                <a:latin typeface="Lucida Console" pitchFamily="49" charset="0"/>
              </a:rPr>
              <a:t>getDetails</a:t>
            </a:r>
            <a:r>
              <a:rPr lang="en-GB" dirty="0">
                <a:solidFill>
                  <a:srgbClr val="000000"/>
                </a:solidFill>
                <a:latin typeface="Lucida Console" pitchFamily="49" charset="0"/>
              </a:rPr>
              <a:t>(); </a:t>
            </a:r>
            <a:r>
              <a:rPr lang="en-GB" dirty="0">
                <a:solidFill>
                  <a:srgbClr val="008000"/>
                </a:solidFill>
                <a:latin typeface="Lucida Console" pitchFamily="49" charset="0"/>
              </a:rPr>
              <a:t>// call base class</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code</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return</a:t>
            </a:r>
            <a:r>
              <a:rPr lang="en-GB" dirty="0">
                <a:solidFill>
                  <a:srgbClr val="000000"/>
                </a:solidFill>
                <a:latin typeface="Lucida Console" pitchFamily="49" charset="0"/>
              </a:rPr>
              <a:t> data + “\t” + subject;</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a:t>
            </a:r>
            <a:endParaRPr lang="en-GB" dirty="0">
              <a:solidFill>
                <a:srgbClr val="000046"/>
              </a:solidFill>
              <a:latin typeface="Lucida Console" pitchFamily="49" charset="0"/>
            </a:endParaRPr>
          </a:p>
        </p:txBody>
      </p:sp>
      <p:sp>
        <p:nvSpPr>
          <p:cNvPr id="3" name="Rounded Rectangular Callout 2"/>
          <p:cNvSpPr/>
          <p:nvPr/>
        </p:nvSpPr>
        <p:spPr>
          <a:xfrm>
            <a:off x="235395" y="2776008"/>
            <a:ext cx="2758062" cy="1780673"/>
          </a:xfrm>
          <a:prstGeom prst="wedgeRoundRectCallout">
            <a:avLst>
              <a:gd name="adj1" fmla="val 59783"/>
              <a:gd name="adj2" fmla="val -2614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tx1"/>
                </a:solidFill>
              </a:rPr>
              <a:t>Calls first method with matching signature up the inheritance hierarchy</a:t>
            </a:r>
          </a:p>
        </p:txBody>
      </p:sp>
    </p:spTree>
    <p:extLst>
      <p:ext uri="{BB962C8B-B14F-4D97-AF65-F5344CB8AC3E}">
        <p14:creationId xmlns:p14="http://schemas.microsoft.com/office/powerpoint/2010/main" val="7981979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8677" name="Rectangle 5"/>
          <p:cNvSpPr>
            <a:spLocks noGrp="1" noChangeArrowheads="1"/>
          </p:cNvSpPr>
          <p:nvPr>
            <p:ph type="title"/>
          </p:nvPr>
        </p:nvSpPr>
        <p:spPr/>
        <p:txBody>
          <a:bodyPr/>
          <a:lstStyle/>
          <a:p>
            <a:pPr eaLnBrk="1" hangingPunct="1"/>
            <a:r>
              <a:rPr lang="en-US" dirty="0"/>
              <a:t>Non extendible classes and methods</a:t>
            </a:r>
          </a:p>
        </p:txBody>
      </p:sp>
      <p:sp>
        <p:nvSpPr>
          <p:cNvPr id="28678" name="Rectangle 6"/>
          <p:cNvSpPr>
            <a:spLocks noGrp="1" noChangeArrowheads="1"/>
          </p:cNvSpPr>
          <p:nvPr>
            <p:ph idx="1"/>
          </p:nvPr>
        </p:nvSpPr>
        <p:spPr>
          <a:xfrm>
            <a:off x="341273" y="1368256"/>
            <a:ext cx="9302457" cy="3458925"/>
          </a:xfrm>
        </p:spPr>
        <p:txBody>
          <a:bodyPr vert="horz" lIns="0" tIns="0" rIns="0" bIns="0" rtlCol="0" anchor="t" anchorCtr="0">
            <a:noAutofit/>
          </a:bodyPr>
          <a:lstStyle/>
          <a:p>
            <a:pPr marL="342900" indent="-342900">
              <a:buFont typeface="Arial" panose="020B0604020202020204" pitchFamily="34" charset="0"/>
              <a:buChar char="•"/>
            </a:pPr>
            <a:r>
              <a:rPr lang="en-US" b="1" dirty="0"/>
              <a:t>A class can be written with the </a:t>
            </a:r>
            <a:r>
              <a:rPr lang="en-US" b="1" dirty="0">
                <a:latin typeface="Lucida Console" panose="020B0609040504020204" pitchFamily="49" charset="0"/>
              </a:rPr>
              <a:t>final</a:t>
            </a:r>
            <a:r>
              <a:rPr lang="en-US" b="1" dirty="0"/>
              <a:t> modifier to prevent extension</a:t>
            </a:r>
          </a:p>
          <a:p>
            <a:pPr marL="342900" indent="-342900">
              <a:buFont typeface="Arial" panose="020B0604020202020204" pitchFamily="34" charset="0"/>
              <a:buChar char="•"/>
            </a:pPr>
            <a:endParaRPr lang="en-US" dirty="0"/>
          </a:p>
          <a:p>
            <a:pPr marL="684000" lvl="2" indent="-342900">
              <a:buSzPct val="115000"/>
              <a:buFont typeface="Arial" panose="020B0604020202020204" pitchFamily="34" charset="0"/>
              <a:buChar char="•"/>
            </a:pPr>
            <a:endParaRPr lang="en-US" dirty="0"/>
          </a:p>
          <a:p>
            <a:pPr marL="341100" lvl="1" indent="0">
              <a:buSzPct val="115000"/>
              <a:buNone/>
            </a:pPr>
            <a:endParaRPr lang="en-US" dirty="0"/>
          </a:p>
          <a:p>
            <a:pPr marL="684000" lvl="1" indent="-342900">
              <a:buSzPct val="115000"/>
              <a:buFont typeface="Arial" panose="020B0604020202020204" pitchFamily="34" charset="0"/>
              <a:buChar char="•"/>
            </a:pPr>
            <a:r>
              <a:rPr lang="en-US" dirty="0"/>
              <a:t>A method can be marked </a:t>
            </a:r>
            <a:r>
              <a:rPr lang="en-US" dirty="0">
                <a:latin typeface="Lucida Console" panose="020B0609040504020204" pitchFamily="49" charset="0"/>
              </a:rPr>
              <a:t>final</a:t>
            </a:r>
            <a:r>
              <a:rPr lang="en-US" dirty="0">
                <a:latin typeface="+mn-lt"/>
              </a:rPr>
              <a:t> </a:t>
            </a:r>
            <a:r>
              <a:rPr lang="en-US" dirty="0"/>
              <a:t>to stop it being overridden</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br>
              <a:rPr lang="en-US" dirty="0"/>
            </a:br>
            <a:endParaRPr lang="en-US" dirty="0"/>
          </a:p>
        </p:txBody>
      </p:sp>
      <p:sp>
        <p:nvSpPr>
          <p:cNvPr id="859143" name="Rectangle 7"/>
          <p:cNvSpPr>
            <a:spLocks noChangeArrowheads="1"/>
          </p:cNvSpPr>
          <p:nvPr/>
        </p:nvSpPr>
        <p:spPr bwMode="auto">
          <a:xfrm>
            <a:off x="2285296" y="1877257"/>
            <a:ext cx="4366581"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none" lIns="90488" tIns="44450" rIns="90488" bIns="44450">
            <a:spAutoFit/>
          </a:bodyPr>
          <a:lstStyle/>
          <a:p>
            <a:pPr defTabSz="739775" eaLnBrk="0" hangingPunct="0">
              <a:defRPr/>
            </a:pPr>
            <a:r>
              <a:rPr lang="en-US" dirty="0">
                <a:solidFill>
                  <a:srgbClr val="0000FF"/>
                </a:solidFill>
                <a:latin typeface="Lucida Console" pitchFamily="49" charset="0"/>
              </a:rPr>
              <a:t>public </a:t>
            </a:r>
            <a:r>
              <a:rPr lang="en-US" dirty="0">
                <a:solidFill>
                  <a:srgbClr val="C00000"/>
                </a:solidFill>
                <a:latin typeface="Lucida Console" pitchFamily="49" charset="0"/>
              </a:rPr>
              <a:t>final</a:t>
            </a:r>
            <a:r>
              <a:rPr lang="en-US" dirty="0">
                <a:solidFill>
                  <a:srgbClr val="FF3300"/>
                </a:solidFill>
                <a:latin typeface="Lucida Console" pitchFamily="49" charset="0"/>
              </a:rPr>
              <a:t> </a:t>
            </a:r>
            <a:r>
              <a:rPr lang="en-US" dirty="0">
                <a:solidFill>
                  <a:srgbClr val="0000FF"/>
                </a:solidFill>
                <a:latin typeface="Lucida Console" pitchFamily="49" charset="0"/>
              </a:rPr>
              <a:t>class</a:t>
            </a:r>
            <a:r>
              <a:rPr lang="en-US" dirty="0">
                <a:latin typeface="Lucida Console" pitchFamily="49" charset="0"/>
              </a:rPr>
              <a:t> String</a:t>
            </a:r>
            <a:r>
              <a:rPr lang="en-US" dirty="0">
                <a:solidFill>
                  <a:srgbClr val="000000"/>
                </a:solidFill>
                <a:latin typeface="Lucida Console" pitchFamily="49" charset="0"/>
              </a:rPr>
              <a:t> {  </a:t>
            </a:r>
          </a:p>
          <a:p>
            <a:pPr defTabSz="739775" eaLnBrk="0" hangingPunct="0">
              <a:defRPr/>
            </a:pP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a:t>
            </a:r>
          </a:p>
        </p:txBody>
      </p:sp>
    </p:spTree>
    <p:extLst>
      <p:ext uri="{BB962C8B-B14F-4D97-AF65-F5344CB8AC3E}">
        <p14:creationId xmlns:p14="http://schemas.microsoft.com/office/powerpoint/2010/main" val="8166019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Best practice</a:t>
            </a:r>
            <a:endParaRPr lang="en-IN" dirty="0"/>
          </a:p>
        </p:txBody>
      </p:sp>
      <p:sp>
        <p:nvSpPr>
          <p:cNvPr id="3" name="Text Placeholder 2"/>
          <p:cNvSpPr>
            <a:spLocks noGrp="1"/>
          </p:cNvSpPr>
          <p:nvPr>
            <p:ph type="body" sz="quarter" idx="15"/>
          </p:nvPr>
        </p:nvSpPr>
        <p:spPr>
          <a:xfrm>
            <a:off x="4363367" y="733966"/>
            <a:ext cx="7504581" cy="4944490"/>
          </a:xfrm>
        </p:spPr>
        <p:txBody>
          <a:bodyPr vert="horz" lIns="0" tIns="0" rIns="0" bIns="0" rtlCol="0" anchor="t" anchorCtr="0">
            <a:noAutofit/>
          </a:bodyPr>
          <a:lstStyle/>
          <a:p>
            <a:pPr marL="342900" indent="-342900">
              <a:buChar char="•"/>
            </a:pPr>
            <a:r>
              <a:rPr lang="en-GB" b="1" dirty="0"/>
              <a:t>Use inheritance only for genuine "is a" relationships</a:t>
            </a:r>
          </a:p>
          <a:p>
            <a:pPr marL="684000" lvl="1" indent="-342900">
              <a:buSzPct val="115000"/>
            </a:pPr>
            <a:r>
              <a:rPr lang="en-GB" dirty="0"/>
              <a:t>Logical to substitute object of derived class for object </a:t>
            </a:r>
            <a:br>
              <a:rPr lang="en-GB" dirty="0"/>
            </a:br>
            <a:r>
              <a:rPr lang="en-GB" dirty="0"/>
              <a:t>of base class</a:t>
            </a:r>
          </a:p>
          <a:p>
            <a:pPr marL="684000" lvl="1" indent="-342900">
              <a:buSzPct val="115000"/>
            </a:pPr>
            <a:r>
              <a:rPr lang="en-GB" dirty="0"/>
              <a:t>All methods in base class should make sense in derived class</a:t>
            </a:r>
          </a:p>
          <a:p>
            <a:pPr lvl="1"/>
            <a:endParaRPr lang="en-GB" dirty="0"/>
          </a:p>
          <a:p>
            <a:pPr marL="342900" indent="-342900">
              <a:buChar char="•"/>
            </a:pPr>
            <a:r>
              <a:rPr lang="en-GB" b="1" dirty="0"/>
              <a:t>Ad-hoc inheritance for short-term convenience tends to lead to future problems and surprises!</a:t>
            </a:r>
          </a:p>
          <a:p>
            <a:pPr marL="342900" indent="-342900">
              <a:buChar char="•"/>
            </a:pPr>
            <a:endParaRPr lang="en-GB" b="1" dirty="0"/>
          </a:p>
          <a:p>
            <a:pPr marL="342900" indent="-342900">
              <a:buChar char="•"/>
            </a:pPr>
            <a:r>
              <a:rPr lang="en-GB" b="1" dirty="0"/>
              <a:t>Java only supports single inheritance</a:t>
            </a:r>
          </a:p>
          <a:p>
            <a:pPr marL="684000" lvl="1" indent="-342900">
              <a:buSzPct val="115000"/>
            </a:pPr>
            <a:r>
              <a:rPr lang="en-GB" dirty="0"/>
              <a:t>Choosing a base class is thus significant in lots of ways</a:t>
            </a:r>
          </a:p>
          <a:p>
            <a:pPr marL="342900" indent="-342900">
              <a:buChar char="•"/>
            </a:pPr>
            <a:endParaRPr lang="en-IN" b="1" dirty="0"/>
          </a:p>
        </p:txBody>
      </p:sp>
    </p:spTree>
    <p:extLst>
      <p:ext uri="{BB962C8B-B14F-4D97-AF65-F5344CB8AC3E}">
        <p14:creationId xmlns:p14="http://schemas.microsoft.com/office/powerpoint/2010/main" val="262339740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GB" dirty="0"/>
              <a:t>Review</a:t>
            </a:r>
            <a:endParaRPr lang="en-IN" dirty="0"/>
          </a:p>
        </p:txBody>
      </p:sp>
      <p:sp>
        <p:nvSpPr>
          <p:cNvPr id="7" name="Text Placeholder 6"/>
          <p:cNvSpPr>
            <a:spLocks noGrp="1"/>
          </p:cNvSpPr>
          <p:nvPr>
            <p:ph type="body" sz="quarter" idx="11"/>
          </p:nvPr>
        </p:nvSpPr>
        <p:spPr>
          <a:xfrm>
            <a:off x="6098146" y="579550"/>
            <a:ext cx="5944918" cy="5239360"/>
          </a:xfrm>
        </p:spPr>
        <p:txBody>
          <a:bodyPr vert="horz" lIns="0" tIns="0" rIns="0" bIns="0" rtlCol="0" anchor="t" anchorCtr="0">
            <a:noAutofit/>
          </a:bodyPr>
          <a:lstStyle/>
          <a:p>
            <a:pPr marL="342900" indent="-342900">
              <a:buChar char="•"/>
            </a:pPr>
            <a:r>
              <a:rPr lang="en-GB" b="1" dirty="0"/>
              <a:t>Why do we do Inheritance?</a:t>
            </a:r>
          </a:p>
          <a:p>
            <a:pPr marL="684000" lvl="1" indent="-342900">
              <a:spcAft>
                <a:spcPts val="650"/>
              </a:spcAft>
              <a:buSzPct val="115000"/>
            </a:pPr>
            <a:r>
              <a:rPr lang="en-GB" dirty="0"/>
              <a:t>So we can </a:t>
            </a:r>
            <a:r>
              <a:rPr lang="en-GB" dirty="0" err="1"/>
              <a:t>upcast</a:t>
            </a:r>
            <a:r>
              <a:rPr lang="en-GB" dirty="0"/>
              <a:t> refs to a common base type to effect polymorphism</a:t>
            </a:r>
          </a:p>
          <a:p>
            <a:pPr marL="684000" lvl="1" indent="-342900">
              <a:spcAft>
                <a:spcPts val="650"/>
              </a:spcAft>
              <a:buSzPct val="115000"/>
            </a:pPr>
            <a:r>
              <a:rPr lang="en-GB" dirty="0"/>
              <a:t>Maybe a bit of code reuse as well</a:t>
            </a:r>
          </a:p>
          <a:p>
            <a:pPr marL="0" lvl="2" indent="0">
              <a:buNone/>
            </a:pPr>
            <a:endParaRPr lang="en-GB" dirty="0"/>
          </a:p>
          <a:p>
            <a:pPr marL="342900" indent="-342900">
              <a:buChar char="•"/>
            </a:pPr>
            <a:r>
              <a:rPr lang="en-GB" b="1" dirty="0"/>
              <a:t>Derived class inherits and can override and add </a:t>
            </a:r>
          </a:p>
          <a:p>
            <a:pPr marL="342900" indent="-342900">
              <a:buChar char="•"/>
            </a:pPr>
            <a:r>
              <a:rPr lang="en-GB" b="1" dirty="0"/>
              <a:t>Method calls automatically polymorphic</a:t>
            </a:r>
          </a:p>
          <a:p>
            <a:pPr marL="342900" indent="-342900">
              <a:buChar char="•"/>
            </a:pPr>
            <a:r>
              <a:rPr lang="en-GB" b="1" dirty="0"/>
              <a:t>Started to look at (down)casting</a:t>
            </a:r>
          </a:p>
        </p:txBody>
      </p:sp>
    </p:spTree>
    <p:extLst>
      <p:ext uri="{BB962C8B-B14F-4D97-AF65-F5344CB8AC3E}">
        <p14:creationId xmlns:p14="http://schemas.microsoft.com/office/powerpoint/2010/main" val="12592213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dirty="0"/>
              <a:t>Hands-on labs</a:t>
            </a:r>
          </a:p>
        </p:txBody>
      </p:sp>
      <p:sp>
        <p:nvSpPr>
          <p:cNvPr id="2" name="Text Placeholder 1"/>
          <p:cNvSpPr>
            <a:spLocks noGrp="1"/>
          </p:cNvSpPr>
          <p:nvPr>
            <p:ph type="body" sz="quarter" idx="10"/>
          </p:nvPr>
        </p:nvSpPr>
        <p:spPr/>
        <p:txBody>
          <a:bodyPr vert="horz" lIns="0" tIns="0" rIns="0" bIns="0" rtlCol="0" anchor="t" anchorCtr="0">
            <a:noAutofit/>
          </a:bodyPr>
          <a:lstStyle/>
          <a:p>
            <a:r>
              <a:rPr lang="en-GB" b="1" dirty="0"/>
              <a:t>Working with inheritance:</a:t>
            </a:r>
          </a:p>
          <a:p>
            <a:pPr marL="342000" lvl="1" indent="-342900">
              <a:buSzPct val="115000"/>
              <a:buFont typeface="Arial" panose="020B0604020202020204" pitchFamily="34" charset="0"/>
              <a:buChar char="•"/>
            </a:pPr>
            <a:r>
              <a:rPr lang="en-GB" dirty="0"/>
              <a:t>Racing Cars and Employee Hierarchy</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14394113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protected</a:t>
            </a:r>
            <a:endParaRPr lang="en-IN" dirty="0"/>
          </a:p>
        </p:txBody>
      </p:sp>
      <p:sp>
        <p:nvSpPr>
          <p:cNvPr id="3" name="Text Placeholder 2"/>
          <p:cNvSpPr>
            <a:spLocks noGrp="1"/>
          </p:cNvSpPr>
          <p:nvPr>
            <p:ph type="body" sz="quarter" idx="15"/>
          </p:nvPr>
        </p:nvSpPr>
        <p:spPr>
          <a:xfrm>
            <a:off x="5037137" y="1349984"/>
            <a:ext cx="6254639" cy="4094163"/>
          </a:xfrm>
        </p:spPr>
        <p:txBody>
          <a:bodyPr vert="horz" lIns="0" tIns="0" rIns="0" bIns="0" rtlCol="0" anchor="t" anchorCtr="0">
            <a:noAutofit/>
          </a:bodyPr>
          <a:lstStyle/>
          <a:p>
            <a:pPr marL="342900" indent="-342900">
              <a:buChar char="•"/>
            </a:pPr>
            <a:r>
              <a:rPr lang="en-GB" b="1" dirty="0"/>
              <a:t>Modifier that allows access to deriving types only</a:t>
            </a:r>
          </a:p>
          <a:p>
            <a:pPr marL="684000" lvl="1" indent="-342900">
              <a:buSzPct val="115000"/>
            </a:pPr>
            <a:r>
              <a:rPr lang="en-GB" dirty="0"/>
              <a:t>Used to restrict access to methods</a:t>
            </a:r>
          </a:p>
          <a:p>
            <a:pPr marL="1026000" lvl="2" indent="-342900">
              <a:buSzPct val="115000"/>
            </a:pPr>
            <a:r>
              <a:rPr lang="en-GB" dirty="0"/>
              <a:t>Fields should always be private, remember</a:t>
            </a:r>
          </a:p>
          <a:p>
            <a:pPr lvl="2"/>
            <a:endParaRPr lang="en-GB" dirty="0"/>
          </a:p>
          <a:p>
            <a:pPr marL="342900" indent="-342900">
              <a:buChar char="•"/>
            </a:pPr>
            <a:r>
              <a:rPr lang="en-GB" b="1" dirty="0"/>
              <a:t>Let's view an example…</a:t>
            </a:r>
            <a:endParaRPr lang="en-GB" dirty="0"/>
          </a:p>
          <a:p>
            <a:pPr lvl="2"/>
            <a:endParaRPr lang="en-GB" dirty="0"/>
          </a:p>
          <a:p>
            <a:pPr lvl="2"/>
            <a:endParaRPr lang="en-GB" dirty="0"/>
          </a:p>
          <a:p>
            <a:pPr lvl="2"/>
            <a:endParaRPr lang="en-GB" dirty="0"/>
          </a:p>
          <a:p>
            <a:pPr lvl="2"/>
            <a:endParaRPr lang="en-GB" dirty="0"/>
          </a:p>
          <a:p>
            <a:pPr marL="342900" indent="-342900">
              <a:buChar char="•"/>
            </a:pPr>
            <a:endParaRPr lang="en-IN" b="1" dirty="0"/>
          </a:p>
        </p:txBody>
      </p:sp>
    </p:spTree>
    <p:extLst>
      <p:ext uri="{BB962C8B-B14F-4D97-AF65-F5344CB8AC3E}">
        <p14:creationId xmlns:p14="http://schemas.microsoft.com/office/powerpoint/2010/main" val="110479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38182" y="4904592"/>
            <a:ext cx="5113547"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tesco</a:t>
            </a:r>
            <a:r>
              <a:rPr lang="en-GB" sz="1400" b="1" dirty="0">
                <a:solidFill>
                  <a:srgbClr val="000000"/>
                </a:solidFill>
                <a:latin typeface="Consolas" panose="020B0609020204030204" pitchFamily="49" charset="0"/>
              </a:rPr>
              <a:t>;</a:t>
            </a:r>
          </a:p>
          <a:p>
            <a:r>
              <a:rPr lang="en-GB" sz="1400" b="1" dirty="0">
                <a:solidFill>
                  <a:srgbClr val="7F0055"/>
                </a:solidFill>
                <a:latin typeface="Consolas" panose="020B0609020204030204" pitchFamily="49" charset="0"/>
              </a:rPr>
              <a:t>import</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Bank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CreditCard</a:t>
            </a:r>
            <a:r>
              <a:rPr lang="en-GB" sz="1400" dirty="0">
                <a:solidFill>
                  <a:srgbClr val="000000"/>
                </a:solidFill>
                <a:latin typeface="Consolas" panose="020B0609020204030204" pitchFamily="49" charset="0"/>
              </a:rPr>
              <a:t> </a:t>
            </a:r>
            <a:r>
              <a:rPr lang="en-GB" sz="1400" dirty="0">
                <a:solidFill>
                  <a:srgbClr val="6A3E3E"/>
                </a:solidFill>
                <a:latin typeface="Consolas" panose="020B0609020204030204" pitchFamily="49" charset="0"/>
              </a:rPr>
              <a:t>cc</a:t>
            </a:r>
            <a:r>
              <a:rPr lang="en-GB" sz="1400"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(333);</a:t>
            </a:r>
          </a:p>
          <a:p>
            <a:r>
              <a:rPr lang="en-GB" sz="1400"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System.</a:t>
            </a:r>
            <a:r>
              <a:rPr lang="en-GB" sz="1400" b="1" dirty="0" err="1">
                <a:solidFill>
                  <a:srgbClr val="0000C0"/>
                </a:solidFill>
                <a:latin typeface="Consolas" panose="020B0609020204030204" pitchFamily="49" charset="0"/>
              </a:rPr>
              <a:t>out</a:t>
            </a:r>
            <a:r>
              <a:rPr lang="en-GB" sz="1400" b="1" dirty="0" err="1">
                <a:solidFill>
                  <a:srgbClr val="000000"/>
                </a:solidFill>
                <a:latin typeface="Consolas" panose="020B0609020204030204" pitchFamily="49" charset="0"/>
              </a:rPr>
              <a:t>.println</a:t>
            </a:r>
            <a:r>
              <a:rPr lang="en-GB" sz="1400" b="1" dirty="0">
                <a:solidFill>
                  <a:srgbClr val="000000"/>
                </a:solidFill>
                <a:latin typeface="Consolas" panose="020B0609020204030204" pitchFamily="49" charset="0"/>
              </a:rPr>
              <a:t>(cc1.pin);</a:t>
            </a:r>
            <a:endParaRPr lang="en-GB" sz="1400" b="1" i="1" u="sng" dirty="0">
              <a:solidFill>
                <a:srgbClr val="000000"/>
              </a:solidFill>
              <a:highlight>
                <a:srgbClr val="D4D4D4"/>
              </a:highlight>
              <a:latin typeface="Consolas" panose="020B0609020204030204" pitchFamily="49" charset="0"/>
            </a:endParaRP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dirty="0"/>
              <a:t>Protected example</a:t>
            </a:r>
          </a:p>
        </p:txBody>
      </p:sp>
      <p:pic>
        <p:nvPicPr>
          <p:cNvPr id="4" name="Picture 3"/>
          <p:cNvPicPr>
            <a:picLocks noChangeAspect="1"/>
          </p:cNvPicPr>
          <p:nvPr/>
        </p:nvPicPr>
        <p:blipFill>
          <a:blip r:embed="rId3"/>
          <a:stretch>
            <a:fillRect/>
          </a:stretch>
        </p:blipFill>
        <p:spPr>
          <a:xfrm>
            <a:off x="2469518" y="1393694"/>
            <a:ext cx="2847094" cy="2206189"/>
          </a:xfrm>
          <a:prstGeom prst="rect">
            <a:avLst/>
          </a:prstGeom>
          <a:solidFill>
            <a:schemeClr val="bg1"/>
          </a:solidFill>
          <a:ln w="19050">
            <a:solidFill>
              <a:srgbClr val="004050"/>
            </a:solidFill>
          </a:ln>
          <a:effectLst/>
        </p:spPr>
      </p:pic>
      <p:sp>
        <p:nvSpPr>
          <p:cNvPr id="5" name="Rectangle 4"/>
          <p:cNvSpPr/>
          <p:nvPr/>
        </p:nvSpPr>
        <p:spPr>
          <a:xfrm>
            <a:off x="5646628" y="890519"/>
            <a:ext cx="4751502"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6" name="Rectangle 5"/>
          <p:cNvSpPr/>
          <p:nvPr/>
        </p:nvSpPr>
        <p:spPr>
          <a:xfrm>
            <a:off x="5656460" y="3005717"/>
            <a:ext cx="4741670"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b="1"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Program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cc1</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(111);</a:t>
            </a:r>
          </a:p>
          <a:p>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System.</a:t>
            </a:r>
            <a:r>
              <a:rPr lang="en-GB" sz="1400" b="1" dirty="0" err="1">
                <a:solidFill>
                  <a:srgbClr val="0000C0"/>
                </a:solidFill>
                <a:latin typeface="Consolas" panose="020B0609020204030204" pitchFamily="49" charset="0"/>
              </a:rPr>
              <a:t>out</a:t>
            </a:r>
            <a:r>
              <a:rPr lang="en-GB" sz="1400" b="1" dirty="0" err="1">
                <a:solidFill>
                  <a:srgbClr val="000000"/>
                </a:solidFill>
                <a:latin typeface="Consolas" panose="020B0609020204030204" pitchFamily="49" charset="0"/>
              </a:rPr>
              <a:t>.println</a:t>
            </a:r>
            <a:r>
              <a:rPr lang="en-GB" sz="1400" b="1" dirty="0">
                <a:solidFill>
                  <a:srgbClr val="000000"/>
                </a:solidFill>
                <a:latin typeface="Consolas" panose="020B0609020204030204" pitchFamily="49" charset="0"/>
              </a:rPr>
              <a:t>(cc1.pin);</a:t>
            </a:r>
          </a:p>
          <a:p>
            <a:r>
              <a:rPr lang="en-GB" sz="1400" b="1" dirty="0">
                <a:solidFill>
                  <a:srgbClr val="000000"/>
                </a:solidFill>
                <a:latin typeface="Consolas" panose="020B0609020204030204" pitchFamily="49" charset="0"/>
              </a:rPr>
              <a:t>   }</a:t>
            </a:r>
          </a:p>
          <a:p>
            <a:r>
              <a:rPr lang="en-GB" sz="1400" b="1" dirty="0">
                <a:solidFill>
                  <a:srgbClr val="000000"/>
                </a:solidFill>
                <a:latin typeface="Consolas" panose="020B0609020204030204" pitchFamily="49" charset="0"/>
              </a:rPr>
              <a:t>}</a:t>
            </a:r>
          </a:p>
        </p:txBody>
      </p:sp>
      <p:sp>
        <p:nvSpPr>
          <p:cNvPr id="8" name="TextBox 7"/>
          <p:cNvSpPr txBox="1"/>
          <p:nvPr/>
        </p:nvSpPr>
        <p:spPr>
          <a:xfrm>
            <a:off x="9427126" y="4111570"/>
            <a:ext cx="505267" cy="523220"/>
          </a:xfrm>
          <a:prstGeom prst="rect">
            <a:avLst/>
          </a:prstGeom>
          <a:noFill/>
          <a:ln>
            <a:noFill/>
          </a:ln>
        </p:spPr>
        <p:txBody>
          <a:bodyPr wrap="none" rtlCol="0">
            <a:spAutoFit/>
          </a:bodyPr>
          <a:lstStyle/>
          <a:p>
            <a:r>
              <a:rPr lang="en-GB" sz="2800" dirty="0">
                <a:solidFill>
                  <a:srgbClr val="00B050"/>
                </a:solidFill>
                <a:latin typeface="Courier New" pitchFamily="49" charset="0"/>
                <a:cs typeface="Courier New" pitchFamily="49" charset="0"/>
                <a:sym typeface="Wingdings" panose="05000000000000000000" pitchFamily="2" charset="2"/>
              </a:rPr>
              <a:t></a:t>
            </a:r>
            <a:endParaRPr lang="en-GB" sz="2800" dirty="0">
              <a:solidFill>
                <a:srgbClr val="00B050"/>
              </a:solidFill>
              <a:latin typeface="Courier New" pitchFamily="49" charset="0"/>
              <a:cs typeface="Courier New" pitchFamily="49" charset="0"/>
            </a:endParaRPr>
          </a:p>
        </p:txBody>
      </p:sp>
      <p:sp>
        <p:nvSpPr>
          <p:cNvPr id="9" name="TextBox 8"/>
          <p:cNvSpPr txBox="1"/>
          <p:nvPr/>
        </p:nvSpPr>
        <p:spPr>
          <a:xfrm>
            <a:off x="5791154" y="5989237"/>
            <a:ext cx="550151" cy="584775"/>
          </a:xfrm>
          <a:prstGeom prst="rect">
            <a:avLst/>
          </a:prstGeom>
          <a:noFill/>
          <a:ln>
            <a:noFill/>
          </a:ln>
        </p:spPr>
        <p:txBody>
          <a:bodyPr wrap="none" rtlCol="0">
            <a:spAutoFit/>
          </a:bodyPr>
          <a:lstStyle/>
          <a:p>
            <a:r>
              <a:rPr lang="en-GB" sz="3200" dirty="0">
                <a:solidFill>
                  <a:srgbClr val="FF0000"/>
                </a:solidFill>
                <a:latin typeface="Courier New" pitchFamily="49" charset="0"/>
                <a:cs typeface="Courier New" pitchFamily="49" charset="0"/>
                <a:sym typeface="Wingdings" panose="05000000000000000000" pitchFamily="2" charset="2"/>
              </a:rPr>
              <a:t></a:t>
            </a:r>
            <a:endParaRPr lang="en-GB" sz="3200" dirty="0">
              <a:solidFill>
                <a:srgbClr val="FF0000"/>
              </a:solidFill>
              <a:latin typeface="Courier New" pitchFamily="49" charset="0"/>
              <a:cs typeface="Courier New" pitchFamily="49" charset="0"/>
            </a:endParaRPr>
          </a:p>
        </p:txBody>
      </p:sp>
      <p:sp>
        <p:nvSpPr>
          <p:cNvPr id="11" name="TextBox 10"/>
          <p:cNvSpPr txBox="1"/>
          <p:nvPr/>
        </p:nvSpPr>
        <p:spPr>
          <a:xfrm>
            <a:off x="2448519" y="3759752"/>
            <a:ext cx="2868093" cy="523220"/>
          </a:xfrm>
          <a:prstGeom prst="rect">
            <a:avLst/>
          </a:prstGeom>
          <a:solidFill>
            <a:schemeClr val="accent1">
              <a:lumMod val="40000"/>
              <a:lumOff val="60000"/>
            </a:schemeClr>
          </a:solidFill>
        </p:spPr>
        <p:txBody>
          <a:bodyPr wrap="none" rtlCol="0">
            <a:spAutoFit/>
          </a:bodyPr>
          <a:lstStyle/>
          <a:p>
            <a:r>
              <a:rPr lang="en-GB" sz="1400" b="1" dirty="0">
                <a:latin typeface="Consolas" panose="020B0609020204030204" pitchFamily="49" charset="0"/>
                <a:cs typeface="Courier New" pitchFamily="49" charset="0"/>
              </a:rPr>
              <a:t>Can be accessed by a class </a:t>
            </a:r>
            <a:br>
              <a:rPr lang="en-GB" sz="1400" b="1" dirty="0">
                <a:latin typeface="Consolas" panose="020B0609020204030204" pitchFamily="49" charset="0"/>
                <a:cs typeface="Courier New" pitchFamily="49" charset="0"/>
              </a:rPr>
            </a:br>
            <a:r>
              <a:rPr lang="en-GB" sz="1400" b="1" dirty="0">
                <a:latin typeface="Consolas" panose="020B0609020204030204" pitchFamily="49" charset="0"/>
                <a:cs typeface="Courier New" pitchFamily="49" charset="0"/>
              </a:rPr>
              <a:t>in the same package</a:t>
            </a:r>
          </a:p>
        </p:txBody>
      </p:sp>
      <p:sp>
        <p:nvSpPr>
          <p:cNvPr id="3" name="Rounded Rectangular Callout 2"/>
          <p:cNvSpPr/>
          <p:nvPr/>
        </p:nvSpPr>
        <p:spPr>
          <a:xfrm>
            <a:off x="7506394" y="5759252"/>
            <a:ext cx="2891736" cy="558422"/>
          </a:xfrm>
          <a:prstGeom prst="wedgeRoundRectCallout">
            <a:avLst>
              <a:gd name="adj1" fmla="val -56640"/>
              <a:gd name="adj2" fmla="val -28727"/>
              <a:gd name="adj3" fmla="val 16667"/>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onsolas" panose="020B0609020204030204" pitchFamily="49" charset="0"/>
                <a:cs typeface="Courier New" pitchFamily="49" charset="0"/>
              </a:rPr>
              <a:t>But not by a class outside of the package</a:t>
            </a:r>
          </a:p>
        </p:txBody>
      </p:sp>
    </p:spTree>
    <p:extLst>
      <p:ext uri="{BB962C8B-B14F-4D97-AF65-F5344CB8AC3E}">
        <p14:creationId xmlns:p14="http://schemas.microsoft.com/office/powerpoint/2010/main" val="262343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678364" y="6267450"/>
            <a:ext cx="2835275"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2" name="Text Placeholder 1"/>
          <p:cNvSpPr>
            <a:spLocks noGrp="1"/>
          </p:cNvSpPr>
          <p:nvPr>
            <p:ph type="body" sz="quarter" idx="10"/>
          </p:nvPr>
        </p:nvSpPr>
        <p:spPr/>
        <p:txBody>
          <a:bodyPr/>
          <a:lstStyle/>
          <a:p>
            <a:r>
              <a:rPr lang="en-GB"/>
              <a:t>Contents</a:t>
            </a:r>
            <a:endParaRPr lang="en-IN" dirty="0"/>
          </a:p>
        </p:txBody>
      </p:sp>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understand and use polymorphism</a:t>
            </a:r>
          </a:p>
          <a:p>
            <a:pPr marL="342900" indent="-342900">
              <a:buChar char="•"/>
            </a:pPr>
            <a:endParaRPr lang="en-GB" b="1" dirty="0"/>
          </a:p>
          <a:p>
            <a:pPr marL="342900" indent="-342900">
              <a:buChar char="•"/>
            </a:pPr>
            <a:r>
              <a:rPr lang="en-GB" b="1" dirty="0"/>
              <a:t>Contents</a:t>
            </a:r>
          </a:p>
          <a:p>
            <a:pPr marL="684000" lvl="1" indent="-342900">
              <a:buSzPct val="115000"/>
            </a:pPr>
            <a:r>
              <a:rPr lang="en-GB" dirty="0"/>
              <a:t>Constructors –  how they are affected</a:t>
            </a:r>
          </a:p>
          <a:p>
            <a:pPr marL="684000" lvl="1" indent="-342900">
              <a:buSzPct val="115000"/>
            </a:pPr>
            <a:r>
              <a:rPr lang="en-GB" dirty="0"/>
              <a:t>Overriding of methods</a:t>
            </a:r>
          </a:p>
          <a:p>
            <a:pPr marL="684000" lvl="1" indent="-342900">
              <a:buSzPct val="115000"/>
            </a:pPr>
            <a:r>
              <a:rPr lang="en-GB" dirty="0"/>
              <a:t>Substitutability</a:t>
            </a:r>
          </a:p>
          <a:p>
            <a:pPr marL="684000" lvl="1" indent="-342900">
              <a:buSzPct val="115000"/>
            </a:pPr>
            <a:r>
              <a:rPr lang="en-GB" dirty="0"/>
              <a:t>Runtime method version look up - polymorphism</a:t>
            </a:r>
          </a:p>
          <a:p>
            <a:pPr lvl="1"/>
            <a:endParaRPr lang="en-GB" dirty="0"/>
          </a:p>
          <a:p>
            <a:pPr marL="342900" indent="-342900">
              <a:buChar char="•"/>
            </a:pPr>
            <a:r>
              <a:rPr lang="en-GB" b="1" dirty="0"/>
              <a:t>Hands-on labs</a:t>
            </a:r>
          </a:p>
          <a:p>
            <a:pPr marL="342900" indent="-342900">
              <a:buChar char="•"/>
            </a:pPr>
            <a:endParaRPr lang="en-IN" b="1" dirty="0"/>
          </a:p>
        </p:txBody>
      </p:sp>
    </p:spTree>
    <p:extLst>
      <p:ext uri="{BB962C8B-B14F-4D97-AF65-F5344CB8AC3E}">
        <p14:creationId xmlns:p14="http://schemas.microsoft.com/office/powerpoint/2010/main" val="333368364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2633" y="3618683"/>
            <a:ext cx="7539243" cy="280076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package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import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barclays.CreditCard</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TescoCreditCard</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CreditCard</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TescoCreditCard</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pin</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super</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pin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changePin</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newPin</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r>
              <a:rPr lang="en-GB" sz="1600" b="1" dirty="0" err="1">
                <a:solidFill>
                  <a:srgbClr val="7F0055"/>
                </a:solidFill>
                <a:latin typeface="Consolas" panose="020B0609020204030204" pitchFamily="49" charset="0"/>
              </a:rPr>
              <a:t>this</a:t>
            </a:r>
            <a:r>
              <a:rPr lang="en-GB" sz="1600" b="1" dirty="0" err="1">
                <a:solidFill>
                  <a:srgbClr val="000000"/>
                </a:solidFill>
                <a:latin typeface="Consolas" panose="020B0609020204030204" pitchFamily="49" charset="0"/>
              </a:rPr>
              <a:t>.</a:t>
            </a:r>
            <a:r>
              <a:rPr lang="en-GB" sz="1600" b="1" dirty="0" err="1">
                <a:solidFill>
                  <a:srgbClr val="0000C0"/>
                </a:solidFill>
                <a:latin typeface="Consolas" panose="020B0609020204030204" pitchFamily="49" charset="0"/>
              </a:rPr>
              <a:t>pin</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newPin</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2" name="Title 1"/>
          <p:cNvSpPr>
            <a:spLocks noGrp="1"/>
          </p:cNvSpPr>
          <p:nvPr>
            <p:ph type="title"/>
          </p:nvPr>
        </p:nvSpPr>
        <p:spPr/>
        <p:txBody>
          <a:bodyPr/>
          <a:lstStyle/>
          <a:p>
            <a:r>
              <a:rPr lang="en-GB" dirty="0"/>
              <a:t>Protected example …</a:t>
            </a:r>
          </a:p>
        </p:txBody>
      </p:sp>
      <p:sp>
        <p:nvSpPr>
          <p:cNvPr id="5" name="Rectangle 4"/>
          <p:cNvSpPr/>
          <p:nvPr/>
        </p:nvSpPr>
        <p:spPr>
          <a:xfrm>
            <a:off x="4555358" y="1478613"/>
            <a:ext cx="4547413" cy="2031325"/>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package</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barclays</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 {</a:t>
            </a:r>
            <a:endParaRPr lang="en-GB" sz="1400" b="1" dirty="0">
              <a:solidFill>
                <a:srgbClr val="000000"/>
              </a:solidFill>
              <a:highlight>
                <a:srgbClr val="D4D4D4"/>
              </a:highlight>
              <a:latin typeface="Consolas" panose="020B0609020204030204" pitchFamily="49" charset="0"/>
            </a:endParaRPr>
          </a:p>
          <a:p>
            <a:r>
              <a:rPr lang="en-GB" sz="1400" b="1" dirty="0">
                <a:solidFill>
                  <a:srgbClr val="7F0055"/>
                </a:solidFill>
                <a:latin typeface="Consolas" panose="020B0609020204030204" pitchFamily="49" charset="0"/>
              </a:rPr>
              <a:t>   protected</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CreditCard</a:t>
            </a:r>
            <a:r>
              <a:rPr lang="en-GB" sz="1400" b="1" dirty="0">
                <a:solidFill>
                  <a:srgbClr val="000000"/>
                </a:solidFill>
                <a:latin typeface="Consolas" panose="020B0609020204030204" pitchFamily="49" charset="0"/>
              </a:rPr>
              <a: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 {</a:t>
            </a: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this</a:t>
            </a:r>
            <a:r>
              <a:rPr lang="en-GB" sz="1400" b="1" dirty="0" err="1">
                <a:solidFill>
                  <a:srgbClr val="000000"/>
                </a:solidFill>
                <a:latin typeface="Consolas" panose="020B0609020204030204" pitchFamily="49" charset="0"/>
              </a:rPr>
              <a:t>.</a:t>
            </a:r>
            <a:r>
              <a:rPr lang="en-GB" sz="1400" b="1" dirty="0" err="1">
                <a:solidFill>
                  <a:srgbClr val="0000C0"/>
                </a:solidFill>
                <a:latin typeface="Consolas" panose="020B0609020204030204" pitchFamily="49" charset="0"/>
              </a:rPr>
              <a:t>pin</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pin</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8" name="TextBox 7"/>
          <p:cNvSpPr txBox="1"/>
          <p:nvPr/>
        </p:nvSpPr>
        <p:spPr>
          <a:xfrm>
            <a:off x="6066499" y="5596243"/>
            <a:ext cx="550151" cy="584775"/>
          </a:xfrm>
          <a:prstGeom prst="rect">
            <a:avLst/>
          </a:prstGeom>
          <a:noFill/>
          <a:ln>
            <a:noFill/>
          </a:ln>
        </p:spPr>
        <p:txBody>
          <a:bodyPr wrap="none" rtlCol="0">
            <a:spAutoFit/>
          </a:bodyPr>
          <a:lstStyle/>
          <a:p>
            <a:r>
              <a:rPr lang="en-GB" sz="3200" dirty="0">
                <a:solidFill>
                  <a:srgbClr val="00B050"/>
                </a:solidFill>
                <a:latin typeface="Courier New" pitchFamily="49" charset="0"/>
                <a:cs typeface="Courier New" pitchFamily="49" charset="0"/>
                <a:sym typeface="Wingdings" panose="05000000000000000000" pitchFamily="2" charset="2"/>
              </a:rPr>
              <a:t></a:t>
            </a:r>
            <a:endParaRPr lang="en-GB" sz="3200" dirty="0">
              <a:solidFill>
                <a:srgbClr val="00B050"/>
              </a:solidFill>
              <a:latin typeface="Courier New" pitchFamily="49" charset="0"/>
              <a:cs typeface="Courier New" pitchFamily="49" charset="0"/>
            </a:endParaRPr>
          </a:p>
        </p:txBody>
      </p:sp>
      <p:pic>
        <p:nvPicPr>
          <p:cNvPr id="10" name="Picture 9"/>
          <p:cNvPicPr>
            <a:picLocks noChangeAspect="1"/>
          </p:cNvPicPr>
          <p:nvPr/>
        </p:nvPicPr>
        <p:blipFill>
          <a:blip r:embed="rId3"/>
          <a:stretch>
            <a:fillRect/>
          </a:stretch>
        </p:blipFill>
        <p:spPr>
          <a:xfrm>
            <a:off x="1828330" y="1222303"/>
            <a:ext cx="2606018" cy="2287635"/>
          </a:xfrm>
          <a:prstGeom prst="rect">
            <a:avLst/>
          </a:prstGeom>
          <a:ln w="19050">
            <a:solidFill>
              <a:srgbClr val="004050"/>
            </a:solidFill>
          </a:ln>
          <a:effectLst/>
        </p:spPr>
      </p:pic>
      <p:sp>
        <p:nvSpPr>
          <p:cNvPr id="11" name="TextBox 10"/>
          <p:cNvSpPr txBox="1"/>
          <p:nvPr/>
        </p:nvSpPr>
        <p:spPr>
          <a:xfrm>
            <a:off x="2482633" y="6447506"/>
            <a:ext cx="7539243" cy="307777"/>
          </a:xfrm>
          <a:prstGeom prst="rect">
            <a:avLst/>
          </a:prstGeom>
          <a:solidFill>
            <a:schemeClr val="accent1">
              <a:lumMod val="40000"/>
              <a:lumOff val="60000"/>
            </a:schemeClr>
          </a:solidFill>
        </p:spPr>
        <p:txBody>
          <a:bodyPr wrap="square" rtlCol="0">
            <a:spAutoFit/>
          </a:bodyPr>
          <a:lstStyle/>
          <a:p>
            <a:r>
              <a:rPr lang="en-GB" sz="1400" b="1" dirty="0">
                <a:latin typeface="Consolas" panose="020B0609020204030204" pitchFamily="49" charset="0"/>
                <a:cs typeface="Courier New" pitchFamily="49" charset="0"/>
              </a:rPr>
              <a:t>Can be accessed by a class outside of the package which extends the class</a:t>
            </a:r>
          </a:p>
        </p:txBody>
      </p:sp>
    </p:spTree>
    <p:extLst>
      <p:ext uri="{BB962C8B-B14F-4D97-AF65-F5344CB8AC3E}">
        <p14:creationId xmlns:p14="http://schemas.microsoft.com/office/powerpoint/2010/main" val="286631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en-GB"/>
              <a:t>The principle of substitutability</a:t>
            </a:r>
            <a:endParaRPr lang="en-GB" dirty="0"/>
          </a:p>
        </p:txBody>
      </p:sp>
      <p:sp>
        <p:nvSpPr>
          <p:cNvPr id="13317" name="Rectangle 5"/>
          <p:cNvSpPr>
            <a:spLocks noGrp="1" noChangeArrowheads="1"/>
          </p:cNvSpPr>
          <p:nvPr>
            <p:ph idx="1"/>
          </p:nvPr>
        </p:nvSpPr>
        <p:spPr>
          <a:xfrm>
            <a:off x="341273" y="1368256"/>
            <a:ext cx="10288628" cy="1068732"/>
          </a:xfrm>
        </p:spPr>
        <p:txBody>
          <a:bodyPr vert="horz" lIns="0" tIns="0" rIns="0" bIns="0" rtlCol="0" anchor="t" anchorCtr="0">
            <a:noAutofit/>
          </a:bodyPr>
          <a:lstStyle/>
          <a:p>
            <a:pPr marL="342900" indent="-342900">
              <a:buFont typeface="Arial" panose="020B0604020202020204" pitchFamily="34" charset="0"/>
              <a:buChar char="•"/>
            </a:pPr>
            <a:r>
              <a:rPr lang="en-US" b="1" dirty="0"/>
              <a:t>Object of derived type exhibits all behavior of base type</a:t>
            </a:r>
          </a:p>
          <a:p>
            <a:pPr marL="684000" lvl="1" indent="-342900">
              <a:buSzPct val="115000"/>
              <a:buFont typeface="Arial" panose="020B0604020202020204" pitchFamily="34" charset="0"/>
              <a:buChar char="•"/>
            </a:pPr>
            <a:r>
              <a:rPr lang="en-US" dirty="0"/>
              <a:t>A derived object is a ‘kind of’ base object</a:t>
            </a:r>
          </a:p>
          <a:p>
            <a:pPr marL="180000" lvl="1" indent="-180000">
              <a:buFont typeface="Arial" panose="020B0604020202020204" pitchFamily="34" charset="0"/>
              <a:buChar char="•"/>
            </a:pPr>
            <a:endParaRPr lang="en-US" dirty="0"/>
          </a:p>
        </p:txBody>
      </p:sp>
      <p:sp>
        <p:nvSpPr>
          <p:cNvPr id="4" name="Oval Callout 3"/>
          <p:cNvSpPr/>
          <p:nvPr/>
        </p:nvSpPr>
        <p:spPr>
          <a:xfrm>
            <a:off x="5591192" y="2517298"/>
            <a:ext cx="2409569" cy="1020661"/>
          </a:xfrm>
          <a:prstGeom prst="wedgeEllipseCallout">
            <a:avLst>
              <a:gd name="adj1" fmla="val -52916"/>
              <a:gd name="adj2" fmla="val 2719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But why would you do it?</a:t>
            </a:r>
            <a:endParaRPr lang="en-GB" sz="1600" b="1" dirty="0">
              <a:solidFill>
                <a:schemeClr val="tx1"/>
              </a:solidFill>
              <a:latin typeface="Arial" pitchFamily="34" charset="0"/>
              <a:cs typeface="Arial" pitchFamily="34" charset="0"/>
            </a:endParaRPr>
          </a:p>
        </p:txBody>
      </p:sp>
      <p:pic>
        <p:nvPicPr>
          <p:cNvPr id="5" name="Picture 4"/>
          <p:cNvPicPr>
            <a:picLocks noChangeAspect="1"/>
          </p:cNvPicPr>
          <p:nvPr/>
        </p:nvPicPr>
        <p:blipFill>
          <a:blip r:embed="rId3"/>
          <a:stretch>
            <a:fillRect/>
          </a:stretch>
        </p:blipFill>
        <p:spPr>
          <a:xfrm>
            <a:off x="2006007" y="3902445"/>
            <a:ext cx="2557463" cy="1657350"/>
          </a:xfrm>
          <a:prstGeom prst="rect">
            <a:avLst/>
          </a:prstGeom>
          <a:ln w="19050">
            <a:solidFill>
              <a:srgbClr val="004050"/>
            </a:solidFill>
          </a:ln>
          <a:effectLst/>
        </p:spPr>
      </p:pic>
      <p:pic>
        <p:nvPicPr>
          <p:cNvPr id="6" name="Picture 5"/>
          <p:cNvPicPr>
            <a:picLocks noChangeAspect="1"/>
          </p:cNvPicPr>
          <p:nvPr/>
        </p:nvPicPr>
        <p:blipFill>
          <a:blip r:embed="rId4"/>
          <a:stretch>
            <a:fillRect/>
          </a:stretch>
        </p:blipFill>
        <p:spPr>
          <a:xfrm>
            <a:off x="5421159" y="3893737"/>
            <a:ext cx="2586038" cy="1000125"/>
          </a:xfrm>
          <a:prstGeom prst="rect">
            <a:avLst/>
          </a:prstGeom>
          <a:ln w="19050">
            <a:solidFill>
              <a:srgbClr val="004050"/>
            </a:solidFill>
          </a:ln>
          <a:effectLst/>
        </p:spPr>
      </p:pic>
      <p:sp>
        <p:nvSpPr>
          <p:cNvPr id="7" name="Rounded Rectangular Callout 6"/>
          <p:cNvSpPr/>
          <p:nvPr/>
        </p:nvSpPr>
        <p:spPr>
          <a:xfrm>
            <a:off x="5294914" y="5099972"/>
            <a:ext cx="3129159" cy="451114"/>
          </a:xfrm>
          <a:prstGeom prst="wedgeRoundRectCallout">
            <a:avLst>
              <a:gd name="adj1" fmla="val -31944"/>
              <a:gd name="adj2" fmla="val -74458"/>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Missing all the Ellipse's stuff</a:t>
            </a:r>
          </a:p>
        </p:txBody>
      </p:sp>
      <p:pic>
        <p:nvPicPr>
          <p:cNvPr id="9" name="Picture 8"/>
          <p:cNvPicPr>
            <a:picLocks noChangeAspect="1"/>
          </p:cNvPicPr>
          <p:nvPr/>
        </p:nvPicPr>
        <p:blipFill>
          <a:blip r:embed="rId5"/>
          <a:stretch>
            <a:fillRect/>
          </a:stretch>
        </p:blipFill>
        <p:spPr>
          <a:xfrm>
            <a:off x="9461442" y="2167143"/>
            <a:ext cx="2179932" cy="2741632"/>
          </a:xfrm>
          <a:prstGeom prst="rect">
            <a:avLst/>
          </a:prstGeom>
        </p:spPr>
      </p:pic>
      <p:sp>
        <p:nvSpPr>
          <p:cNvPr id="822278" name="Rectangle 6"/>
          <p:cNvSpPr>
            <a:spLocks noChangeArrowheads="1"/>
          </p:cNvSpPr>
          <p:nvPr/>
        </p:nvSpPr>
        <p:spPr bwMode="auto">
          <a:xfrm>
            <a:off x="1304847" y="2894192"/>
            <a:ext cx="3733348" cy="643766"/>
          </a:xfrm>
          <a:prstGeom prst="rect">
            <a:avLst/>
          </a:prstGeom>
          <a:solidFill>
            <a:schemeClr val="accent5">
              <a:lumMod val="20000"/>
              <a:lumOff val="80000"/>
            </a:scheme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dirty="0">
                <a:solidFill>
                  <a:srgbClr val="000000"/>
                </a:solidFill>
                <a:latin typeface="Lucida Console" pitchFamily="49" charset="0"/>
              </a:rPr>
              <a:t>Ellipse e = </a:t>
            </a:r>
            <a:r>
              <a:rPr lang="en-GB" dirty="0">
                <a:solidFill>
                  <a:srgbClr val="0000C8"/>
                </a:solidFill>
                <a:latin typeface="Lucida Console" pitchFamily="49" charset="0"/>
              </a:rPr>
              <a:t>new</a:t>
            </a:r>
            <a:r>
              <a:rPr lang="en-GB" dirty="0">
                <a:solidFill>
                  <a:srgbClr val="000000"/>
                </a:solidFill>
                <a:latin typeface="Lucida Console" pitchFamily="49" charset="0"/>
              </a:rPr>
              <a:t> Ellipse();</a:t>
            </a:r>
            <a:br>
              <a:rPr lang="en-GB" dirty="0">
                <a:solidFill>
                  <a:srgbClr val="000000"/>
                </a:solidFill>
                <a:latin typeface="Lucida Console" pitchFamily="49" charset="0"/>
              </a:rPr>
            </a:br>
            <a:r>
              <a:rPr lang="en-GB" dirty="0">
                <a:solidFill>
                  <a:srgbClr val="000000"/>
                </a:solidFill>
                <a:latin typeface="Lucida Console" pitchFamily="49" charset="0"/>
              </a:rPr>
              <a:t>Shape s = e;</a:t>
            </a:r>
          </a:p>
        </p:txBody>
      </p:sp>
    </p:spTree>
    <p:extLst>
      <p:ext uri="{BB962C8B-B14F-4D97-AF65-F5344CB8AC3E}">
        <p14:creationId xmlns:p14="http://schemas.microsoft.com/office/powerpoint/2010/main" val="49884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r>
              <a:rPr lang="en-GB"/>
              <a:t>Why use substitution of references?</a:t>
            </a:r>
            <a:endParaRPr lang="en-GB" dirty="0"/>
          </a:p>
        </p:txBody>
      </p:sp>
      <p:sp>
        <p:nvSpPr>
          <p:cNvPr id="2" name="Rectangle 1"/>
          <p:cNvSpPr/>
          <p:nvPr/>
        </p:nvSpPr>
        <p:spPr>
          <a:xfrm>
            <a:off x="1919413" y="1645903"/>
            <a:ext cx="8311884" cy="1815882"/>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drawShape</a:t>
            </a:r>
            <a:r>
              <a:rPr lang="en-GB" sz="1600" b="1" dirty="0">
                <a:solidFill>
                  <a:srgbClr val="000000"/>
                </a:solidFill>
                <a:latin typeface="Consolas" panose="020B0609020204030204" pitchFamily="49" charset="0"/>
              </a:rPr>
              <a:t>(Shape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a:t>
            </a:r>
          </a:p>
          <a:p>
            <a:r>
              <a:rPr lang="en-GB" sz="1600" b="1" dirty="0">
                <a:solidFill>
                  <a:srgbClr val="3F7F5F"/>
                </a:solidFill>
                <a:latin typeface="Consolas" panose="020B0609020204030204" pitchFamily="49" charset="0"/>
              </a:rPr>
              <a:t>	// code to draw</a:t>
            </a:r>
          </a:p>
          <a:p>
            <a:r>
              <a:rPr lang="en-GB" sz="1600" b="1" dirty="0">
                <a:solidFill>
                  <a:srgbClr val="000000"/>
                </a:solidFill>
                <a:latin typeface="Consolas" panose="020B0609020204030204" pitchFamily="49" charset="0"/>
              </a:rPr>
              <a:t>}</a:t>
            </a:r>
          </a:p>
          <a:p>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Ellipse </a:t>
            </a:r>
            <a:r>
              <a:rPr lang="en-GB" sz="1600" b="1" dirty="0" err="1">
                <a:solidFill>
                  <a:srgbClr val="6A3E3E"/>
                </a:solidFill>
                <a:latin typeface="Consolas" panose="020B0609020204030204" pitchFamily="49" charset="0"/>
              </a:rPr>
              <a:t>ellipse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Ellipse(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Point(10,5));</a:t>
            </a:r>
          </a:p>
          <a:p>
            <a:r>
              <a:rPr lang="en-GB" sz="1600" b="1" i="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drawShape</a:t>
            </a:r>
            <a:r>
              <a:rPr lang="en-GB" sz="1600" b="1" dirty="0">
                <a:solidFill>
                  <a:srgbClr val="000000"/>
                </a:solidFill>
                <a:latin typeface="Consolas" panose="020B0609020204030204" pitchFamily="49" charset="0"/>
              </a:rPr>
              <a:t>(</a:t>
            </a:r>
            <a:r>
              <a:rPr lang="en-GB" sz="1600" b="1" dirty="0">
                <a:solidFill>
                  <a:srgbClr val="6A3E3E"/>
                </a:solidFill>
                <a:latin typeface="Consolas" panose="020B0609020204030204" pitchFamily="49" charset="0"/>
              </a:rPr>
              <a:t>ellipse</a:t>
            </a:r>
            <a:r>
              <a:rPr lang="en-GB" sz="1600" b="1" dirty="0">
                <a:solidFill>
                  <a:srgbClr val="000000"/>
                </a:solidFill>
                <a:latin typeface="Consolas" panose="020B0609020204030204" pitchFamily="49" charset="0"/>
              </a:rPr>
              <a:t>);</a:t>
            </a:r>
          </a:p>
        </p:txBody>
      </p:sp>
      <p:sp>
        <p:nvSpPr>
          <p:cNvPr id="3" name="Rounded Rectangular Callout 2"/>
          <p:cNvSpPr/>
          <p:nvPr/>
        </p:nvSpPr>
        <p:spPr>
          <a:xfrm>
            <a:off x="7376883" y="1539518"/>
            <a:ext cx="3101550" cy="852616"/>
          </a:xfrm>
          <a:prstGeom prst="wedgeRoundRectCallout">
            <a:avLst>
              <a:gd name="adj1" fmla="val -55096"/>
              <a:gd name="adj2" fmla="val -706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1- Pass a parameter of base class type</a:t>
            </a:r>
          </a:p>
        </p:txBody>
      </p:sp>
      <p:sp>
        <p:nvSpPr>
          <p:cNvPr id="4" name="Rectangle 3"/>
          <p:cNvSpPr/>
          <p:nvPr/>
        </p:nvSpPr>
        <p:spPr>
          <a:xfrm>
            <a:off x="1960703" y="3958406"/>
            <a:ext cx="8311884"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Shape </a:t>
            </a:r>
            <a:r>
              <a:rPr lang="en-GB" sz="1600" b="1" dirty="0" err="1">
                <a:solidFill>
                  <a:srgbClr val="000000"/>
                </a:solidFill>
                <a:latin typeface="Consolas" panose="020B0609020204030204" pitchFamily="49" charset="0"/>
              </a:rPr>
              <a:t>makeShape</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picNo</a:t>
            </a:r>
            <a:r>
              <a:rPr lang="en-GB" sz="1600" b="1" dirty="0">
                <a:solidFill>
                  <a:srgbClr val="000000"/>
                </a:solidFill>
                <a:latin typeface="Consolas" panose="020B0609020204030204" pitchFamily="49" charset="0"/>
              </a:rPr>
              <a:t>) {  </a:t>
            </a:r>
          </a:p>
          <a:p>
            <a:r>
              <a:rPr lang="en-GB" sz="1600" b="1" dirty="0">
                <a:solidFill>
                  <a:srgbClr val="7F0055"/>
                </a:solidFill>
                <a:latin typeface="Consolas" panose="020B0609020204030204" pitchFamily="49" charset="0"/>
              </a:rPr>
              <a:t>  if</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picNo</a:t>
            </a:r>
            <a:r>
              <a:rPr lang="en-GB" sz="1600" b="1" dirty="0">
                <a:solidFill>
                  <a:srgbClr val="000000"/>
                </a:solidFill>
                <a:latin typeface="Consolas" panose="020B0609020204030204" pitchFamily="49" charset="0"/>
              </a:rPr>
              <a:t> == 1)</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Ellipse(</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Point(5,5));</a:t>
            </a:r>
          </a:p>
          <a:p>
            <a:r>
              <a:rPr lang="en-GB" sz="1600" b="1" dirty="0">
                <a:solidFill>
                  <a:srgbClr val="000000"/>
                </a:solidFill>
                <a:latin typeface="Consolas" panose="020B0609020204030204" pitchFamily="49" charset="0"/>
              </a:rPr>
              <a:t>}</a:t>
            </a:r>
          </a:p>
          <a:p>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r>
              <a:rPr lang="en-GB" sz="1600" b="1" dirty="0">
                <a:solidFill>
                  <a:srgbClr val="000000"/>
                </a:solidFill>
                <a:latin typeface="Consolas" panose="020B0609020204030204" pitchFamily="49" charset="0"/>
              </a:rPr>
              <a:t>	Shape </a:t>
            </a:r>
            <a:r>
              <a:rPr lang="en-GB" sz="1600" b="1" dirty="0">
                <a:solidFill>
                  <a:srgbClr val="6A3E3E"/>
                </a:solidFill>
                <a:latin typeface="Consolas" panose="020B0609020204030204" pitchFamily="49" charset="0"/>
              </a:rPr>
              <a:t>s</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makeShape</a:t>
            </a:r>
            <a:r>
              <a:rPr lang="en-GB" sz="1600" b="1" dirty="0">
                <a:solidFill>
                  <a:srgbClr val="000000"/>
                </a:solidFill>
                <a:latin typeface="Consolas" panose="020B0609020204030204" pitchFamily="49" charset="0"/>
              </a:rPr>
              <a:t>(1);</a:t>
            </a:r>
          </a:p>
        </p:txBody>
      </p:sp>
      <p:sp>
        <p:nvSpPr>
          <p:cNvPr id="7" name="Rounded Rectangular Callout 6"/>
          <p:cNvSpPr/>
          <p:nvPr/>
        </p:nvSpPr>
        <p:spPr>
          <a:xfrm>
            <a:off x="7393458" y="3822480"/>
            <a:ext cx="3076832" cy="907941"/>
          </a:xfrm>
          <a:prstGeom prst="wedgeRoundRectCallout">
            <a:avLst>
              <a:gd name="adj1" fmla="val -56174"/>
              <a:gd name="adj2" fmla="val 2167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2- Returning parameters of the base class type</a:t>
            </a:r>
          </a:p>
        </p:txBody>
      </p:sp>
    </p:spTree>
    <p:extLst>
      <p:ext uri="{BB962C8B-B14F-4D97-AF65-F5344CB8AC3E}">
        <p14:creationId xmlns:p14="http://schemas.microsoft.com/office/powerpoint/2010/main" val="1794044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198689" y="6267450"/>
            <a:ext cx="1912937" cy="438150"/>
          </a:xfrm>
          <a:prstGeom prst="rect">
            <a:avLst/>
          </a:prstGeom>
          <a:noFill/>
          <a:ln w="12700">
            <a:noFill/>
            <a:miter lim="800000"/>
            <a:headEnd/>
            <a:tailEnd/>
          </a:ln>
        </p:spPr>
        <p:txBody>
          <a:bodyPr wrap="none" anchor="ctr"/>
          <a:lstStyle/>
          <a:p>
            <a:pPr eaLnBrk="0" hangingPunct="0">
              <a:spcBef>
                <a:spcPct val="50000"/>
              </a:spcBef>
            </a:pPr>
            <a:endParaRPr lang="en-US"/>
          </a:p>
        </p:txBody>
      </p:sp>
      <p:sp>
        <p:nvSpPr>
          <p:cNvPr id="13316" name="Rectangle 4"/>
          <p:cNvSpPr>
            <a:spLocks noGrp="1" noChangeArrowheads="1"/>
          </p:cNvSpPr>
          <p:nvPr>
            <p:ph type="title"/>
          </p:nvPr>
        </p:nvSpPr>
        <p:spPr/>
        <p:txBody>
          <a:bodyPr/>
          <a:lstStyle/>
          <a:p>
            <a:r>
              <a:rPr lang="en-GB"/>
              <a:t>Why use substitution of references?</a:t>
            </a:r>
            <a:endParaRPr lang="en-GB" dirty="0"/>
          </a:p>
        </p:txBody>
      </p:sp>
      <p:sp>
        <p:nvSpPr>
          <p:cNvPr id="5" name="Rectangle 4"/>
          <p:cNvSpPr/>
          <p:nvPr/>
        </p:nvSpPr>
        <p:spPr>
          <a:xfrm>
            <a:off x="1919413" y="1552371"/>
            <a:ext cx="8832006" cy="2862322"/>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000000"/>
                </a:solidFill>
                <a:latin typeface="Consolas" panose="020B0609020204030204" pitchFamily="49" charset="0"/>
              </a:rPr>
              <a:t>Shape[]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myEllipse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yourTriangle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ourCircle</a:t>
            </a:r>
            <a:endParaRPr lang="en-GB" b="1" dirty="0">
              <a:solidFill>
                <a:srgbClr val="000000"/>
              </a:solidFill>
              <a:latin typeface="Consolas" panose="020B0609020204030204" pitchFamily="49" charset="0"/>
            </a:endParaRPr>
          </a:p>
          <a:p>
            <a:r>
              <a:rPr lang="en-GB" b="1" dirty="0">
                <a:solidFill>
                  <a:srgbClr val="000000"/>
                </a:solidFill>
                <a:latin typeface="Consolas" panose="020B0609020204030204" pitchFamily="49" charset="0"/>
              </a:rPr>
              <a:t>};</a:t>
            </a:r>
          </a:p>
          <a:p>
            <a:endParaRPr lang="en-GB" b="1"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a:t>
            </a:r>
          </a:p>
          <a:p>
            <a:endParaRPr lang="en-GB" b="1" dirty="0">
              <a:solidFill>
                <a:srgbClr val="000000"/>
              </a:solidFill>
              <a:latin typeface="Consolas" panose="020B0609020204030204" pitchFamily="49" charset="0"/>
            </a:endParaRPr>
          </a:p>
        </p:txBody>
      </p:sp>
      <p:sp>
        <p:nvSpPr>
          <p:cNvPr id="3" name="Rounded Rectangular Callout 2"/>
          <p:cNvSpPr/>
          <p:nvPr/>
        </p:nvSpPr>
        <p:spPr>
          <a:xfrm>
            <a:off x="6808473" y="1363428"/>
            <a:ext cx="3101550" cy="852616"/>
          </a:xfrm>
          <a:prstGeom prst="wedgeRoundRectCallout">
            <a:avLst>
              <a:gd name="adj1" fmla="val -55096"/>
              <a:gd name="adj2" fmla="val -706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3- Collections and arrays</a:t>
            </a:r>
          </a:p>
        </p:txBody>
      </p:sp>
      <p:sp>
        <p:nvSpPr>
          <p:cNvPr id="7" name="Rectangle 6"/>
          <p:cNvSpPr/>
          <p:nvPr/>
        </p:nvSpPr>
        <p:spPr>
          <a:xfrm>
            <a:off x="1919413" y="4701179"/>
            <a:ext cx="4786187" cy="923330"/>
          </a:xfrm>
          <a:prstGeom prst="rect">
            <a:avLst/>
          </a:prstGeom>
          <a:solidFill>
            <a:schemeClr val="accent5">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GB" b="1" dirty="0">
                <a:solidFill>
                  <a:srgbClr val="0000FF"/>
                </a:solidFill>
                <a:latin typeface="Consolas"/>
              </a:rPr>
              <a:t>public</a:t>
            </a:r>
            <a:r>
              <a:rPr lang="en-GB" b="1" dirty="0">
                <a:solidFill>
                  <a:srgbClr val="000000"/>
                </a:solidFill>
                <a:latin typeface="Consolas"/>
              </a:rPr>
              <a:t> </a:t>
            </a:r>
            <a:r>
              <a:rPr lang="en-GB" b="1" dirty="0">
                <a:solidFill>
                  <a:srgbClr val="0000FF"/>
                </a:solidFill>
                <a:latin typeface="Consolas"/>
              </a:rPr>
              <a:t>void</a:t>
            </a:r>
            <a:r>
              <a:rPr lang="en-GB" b="1" dirty="0">
                <a:solidFill>
                  <a:srgbClr val="000000"/>
                </a:solidFill>
                <a:latin typeface="Consolas"/>
              </a:rPr>
              <a:t> </a:t>
            </a:r>
            <a:r>
              <a:rPr lang="en-GB" b="1" dirty="0" err="1">
                <a:solidFill>
                  <a:srgbClr val="000000"/>
                </a:solidFill>
                <a:latin typeface="Consolas"/>
              </a:rPr>
              <a:t>drawShape</a:t>
            </a:r>
            <a:r>
              <a:rPr lang="en-GB" b="1" dirty="0">
                <a:solidFill>
                  <a:srgbClr val="000000"/>
                </a:solidFill>
                <a:latin typeface="Consolas"/>
              </a:rPr>
              <a:t>(Shape shape) {</a:t>
            </a:r>
          </a:p>
          <a:p>
            <a:r>
              <a:rPr lang="en-GB" b="1" dirty="0">
                <a:solidFill>
                  <a:srgbClr val="000000"/>
                </a:solidFill>
                <a:latin typeface="Consolas"/>
              </a:rPr>
              <a:t>    </a:t>
            </a:r>
            <a:r>
              <a:rPr lang="en-GB" b="1" dirty="0">
                <a:solidFill>
                  <a:srgbClr val="008000"/>
                </a:solidFill>
                <a:latin typeface="Consolas"/>
              </a:rPr>
              <a:t>// code for drawing a shape</a:t>
            </a:r>
            <a:endParaRPr lang="en-GB" b="1" dirty="0">
              <a:solidFill>
                <a:srgbClr val="000000"/>
              </a:solidFill>
              <a:latin typeface="Consolas"/>
            </a:endParaRPr>
          </a:p>
          <a:p>
            <a:r>
              <a:rPr lang="en-GB" b="1" dirty="0">
                <a:solidFill>
                  <a:srgbClr val="000000"/>
                </a:solidFill>
                <a:latin typeface="Consolas"/>
              </a:rPr>
              <a:t>}</a:t>
            </a:r>
          </a:p>
        </p:txBody>
      </p:sp>
    </p:spTree>
    <p:extLst>
      <p:ext uri="{BB962C8B-B14F-4D97-AF65-F5344CB8AC3E}">
        <p14:creationId xmlns:p14="http://schemas.microsoft.com/office/powerpoint/2010/main" val="33172257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31895" y="1860955"/>
            <a:ext cx="1235676" cy="914400"/>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5" name="Rectangle 14"/>
          <p:cNvSpPr/>
          <p:nvPr/>
        </p:nvSpPr>
        <p:spPr>
          <a:xfrm>
            <a:off x="1919413" y="1957620"/>
            <a:ext cx="3867668" cy="2585323"/>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000000"/>
                </a:solidFill>
                <a:latin typeface="Consolas" panose="020B0609020204030204" pitchFamily="49" charset="0"/>
              </a:rPr>
              <a:t>Shape[]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myEllipse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yourTriangle</a:t>
            </a:r>
            <a:r>
              <a:rPr lang="en-GB" b="1" dirty="0">
                <a:solidFill>
                  <a:srgbClr val="000000"/>
                </a:solidFill>
                <a:latin typeface="Consolas" panose="020B0609020204030204" pitchFamily="49" charset="0"/>
              </a:rPr>
              <a:t>,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ourRectangle</a:t>
            </a:r>
            <a:endParaRPr lang="en-GB" b="1" dirty="0">
              <a:solidFill>
                <a:srgbClr val="000000"/>
              </a:solidFill>
              <a:latin typeface="Consolas" panose="020B0609020204030204" pitchFamily="49" charset="0"/>
            </a:endParaRPr>
          </a:p>
          <a:p>
            <a:r>
              <a:rPr lang="en-GB" b="1" dirty="0">
                <a:solidFill>
                  <a:srgbClr val="000000"/>
                </a:solidFill>
                <a:latin typeface="Consolas" panose="020B0609020204030204" pitchFamily="49" charset="0"/>
              </a:rPr>
              <a:t>};</a:t>
            </a:r>
          </a:p>
          <a:p>
            <a:endParaRPr lang="en-GB" b="1"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(Shape </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shapes</a:t>
            </a:r>
            <a:r>
              <a:rPr lang="en-GB" b="1" dirty="0">
                <a:solidFill>
                  <a:srgbClr val="000000"/>
                </a:solidFill>
                <a:latin typeface="Consolas" panose="020B0609020204030204" pitchFamily="49" charset="0"/>
              </a:rPr>
              <a:t>) { </a:t>
            </a:r>
          </a:p>
          <a:p>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drawShape</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s</a:t>
            </a:r>
            <a:r>
              <a:rPr lang="en-GB" b="1" dirty="0">
                <a:solidFill>
                  <a:srgbClr val="000000"/>
                </a:solidFill>
                <a:latin typeface="Consolas" panose="020B0609020204030204" pitchFamily="49" charset="0"/>
              </a:rPr>
              <a:t>);</a:t>
            </a:r>
          </a:p>
          <a:p>
            <a:r>
              <a:rPr lang="en-GB" b="1" dirty="0">
                <a:solidFill>
                  <a:srgbClr val="000000"/>
                </a:solidFill>
                <a:latin typeface="Consolas" panose="020B0609020204030204" pitchFamily="49" charset="0"/>
              </a:rPr>
              <a:t>}</a:t>
            </a:r>
          </a:p>
        </p:txBody>
      </p:sp>
      <p:sp>
        <p:nvSpPr>
          <p:cNvPr id="17410" name="Rectangle 2"/>
          <p:cNvSpPr>
            <a:spLocks noGrp="1" noChangeArrowheads="1"/>
          </p:cNvSpPr>
          <p:nvPr>
            <p:ph type="title"/>
          </p:nvPr>
        </p:nvSpPr>
        <p:spPr/>
        <p:txBody>
          <a:bodyPr/>
          <a:lstStyle/>
          <a:p>
            <a:r>
              <a:rPr lang="en-GB"/>
              <a:t>Towards polymorphism..</a:t>
            </a:r>
            <a:endParaRPr lang="en-GB" dirty="0"/>
          </a:p>
        </p:txBody>
      </p:sp>
      <p:sp>
        <p:nvSpPr>
          <p:cNvPr id="17411" name="Rectangle 3"/>
          <p:cNvSpPr>
            <a:spLocks noGrp="1" noChangeArrowheads="1"/>
          </p:cNvSpPr>
          <p:nvPr>
            <p:ph idx="1"/>
          </p:nvPr>
        </p:nvSpPr>
        <p:spPr>
          <a:xfrm>
            <a:off x="341272" y="1368256"/>
            <a:ext cx="6267645" cy="295266"/>
          </a:xfrm>
        </p:spPr>
        <p:txBody>
          <a:bodyPr/>
          <a:lstStyle/>
          <a:p>
            <a:pPr marL="342900" indent="-342900">
              <a:buFont typeface="Arial" panose="020B0604020202020204" pitchFamily="34" charset="0"/>
              <a:buChar char="•"/>
            </a:pPr>
            <a:r>
              <a:rPr lang="en-GB" dirty="0"/>
              <a:t>Morphing into many shapes  </a:t>
            </a:r>
          </a:p>
        </p:txBody>
      </p:sp>
      <p:sp>
        <p:nvSpPr>
          <p:cNvPr id="828421" name="Oval 5"/>
          <p:cNvSpPr>
            <a:spLocks noChangeArrowheads="1"/>
          </p:cNvSpPr>
          <p:nvPr/>
        </p:nvSpPr>
        <p:spPr bwMode="auto">
          <a:xfrm>
            <a:off x="8179144" y="1957159"/>
            <a:ext cx="907194" cy="682281"/>
          </a:xfrm>
          <a:prstGeom prst="ellipse">
            <a:avLst/>
          </a:prstGeom>
          <a:solidFill>
            <a:srgbClr val="539FD2"/>
          </a:solidFill>
          <a:ln w="9525">
            <a:noFill/>
            <a:round/>
            <a:headEnd/>
            <a:tailEnd/>
          </a:ln>
        </p:spPr>
        <p:txBody>
          <a:bodyPr wrap="none" anchor="ctr"/>
          <a:lstStyle/>
          <a:p>
            <a:pPr eaLnBrk="0" hangingPunct="0">
              <a:spcBef>
                <a:spcPct val="50000"/>
              </a:spcBef>
            </a:pPr>
            <a:endParaRPr lang="en-US"/>
          </a:p>
        </p:txBody>
      </p:sp>
      <p:sp>
        <p:nvSpPr>
          <p:cNvPr id="19" name="Rectangle 18"/>
          <p:cNvSpPr/>
          <p:nvPr/>
        </p:nvSpPr>
        <p:spPr>
          <a:xfrm>
            <a:off x="8031895" y="2779477"/>
            <a:ext cx="1235676" cy="914400"/>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20" name="AutoShape 6"/>
          <p:cNvSpPr>
            <a:spLocks noChangeArrowheads="1"/>
          </p:cNvSpPr>
          <p:nvPr/>
        </p:nvSpPr>
        <p:spPr bwMode="auto">
          <a:xfrm>
            <a:off x="8243483" y="2845547"/>
            <a:ext cx="793427" cy="708292"/>
          </a:xfrm>
          <a:prstGeom prst="triangle">
            <a:avLst>
              <a:gd name="adj" fmla="val 50000"/>
            </a:avLst>
          </a:prstGeom>
          <a:solidFill>
            <a:srgbClr val="EC881D"/>
          </a:solidFill>
          <a:ln w="9525">
            <a:noFill/>
            <a:miter lim="800000"/>
            <a:headEnd/>
            <a:tailEnd/>
          </a:ln>
        </p:spPr>
        <p:txBody>
          <a:bodyPr wrap="none" anchor="ctr"/>
          <a:lstStyle/>
          <a:p>
            <a:pPr eaLnBrk="0" hangingPunct="0">
              <a:spcBef>
                <a:spcPct val="50000"/>
              </a:spcBef>
            </a:pPr>
            <a:endParaRPr lang="en-US"/>
          </a:p>
        </p:txBody>
      </p:sp>
      <p:sp>
        <p:nvSpPr>
          <p:cNvPr id="21" name="Rectangle 20"/>
          <p:cNvSpPr/>
          <p:nvPr/>
        </p:nvSpPr>
        <p:spPr>
          <a:xfrm>
            <a:off x="8031895" y="3685636"/>
            <a:ext cx="1235676" cy="914400"/>
          </a:xfrm>
          <a:prstGeom prst="rect">
            <a:avLst/>
          </a:prstGeom>
          <a:solidFill>
            <a:schemeClr val="accent1">
              <a:lumMod val="20000"/>
              <a:lumOff val="80000"/>
            </a:scheme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22" name="Rectangle 4"/>
          <p:cNvSpPr>
            <a:spLocks noChangeArrowheads="1"/>
          </p:cNvSpPr>
          <p:nvPr/>
        </p:nvSpPr>
        <p:spPr bwMode="auto">
          <a:xfrm>
            <a:off x="8255839" y="3896138"/>
            <a:ext cx="793429" cy="510318"/>
          </a:xfrm>
          <a:prstGeom prst="rect">
            <a:avLst/>
          </a:prstGeom>
          <a:solidFill>
            <a:srgbClr val="92D050"/>
          </a:solidFill>
          <a:ln w="9525">
            <a:noFill/>
            <a:miter lim="800000"/>
            <a:headEnd/>
            <a:tailEnd/>
          </a:ln>
        </p:spPr>
        <p:txBody>
          <a:bodyPr wrap="none" anchor="ctr"/>
          <a:lstStyle/>
          <a:p>
            <a:pPr eaLnBrk="0" hangingPunct="0">
              <a:spcBef>
                <a:spcPct val="50000"/>
              </a:spcBef>
            </a:pPr>
            <a:endParaRPr lang="en-US"/>
          </a:p>
        </p:txBody>
      </p:sp>
      <p:sp>
        <p:nvSpPr>
          <p:cNvPr id="7" name="Rounded Rectangle 6"/>
          <p:cNvSpPr/>
          <p:nvPr/>
        </p:nvSpPr>
        <p:spPr>
          <a:xfrm>
            <a:off x="6608917" y="2961165"/>
            <a:ext cx="506627" cy="477057"/>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cs typeface="Arial" pitchFamily="34" charset="0"/>
              </a:rPr>
              <a:t>S</a:t>
            </a:r>
            <a:endParaRPr lang="en-GB" sz="1600" dirty="0">
              <a:solidFill>
                <a:schemeClr val="tx1"/>
              </a:solidFill>
              <a:cs typeface="Arial" pitchFamily="34" charset="0"/>
            </a:endParaRPr>
          </a:p>
        </p:txBody>
      </p:sp>
      <p:cxnSp>
        <p:nvCxnSpPr>
          <p:cNvPr id="9" name="Straight Arrow Connector 8"/>
          <p:cNvCxnSpPr>
            <a:stCxn id="7" idx="3"/>
            <a:endCxn id="5" idx="1"/>
          </p:cNvCxnSpPr>
          <p:nvPr/>
        </p:nvCxnSpPr>
        <p:spPr>
          <a:xfrm flipV="1">
            <a:off x="7115544" y="2318155"/>
            <a:ext cx="916351" cy="881539"/>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p:cNvCxnSpPr>
            <a:stCxn id="7" idx="3"/>
            <a:endCxn id="19" idx="1"/>
          </p:cNvCxnSpPr>
          <p:nvPr/>
        </p:nvCxnSpPr>
        <p:spPr>
          <a:xfrm>
            <a:off x="7115544" y="3199694"/>
            <a:ext cx="916351" cy="36983"/>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7" idx="3"/>
            <a:endCxn id="21" idx="1"/>
          </p:cNvCxnSpPr>
          <p:nvPr/>
        </p:nvCxnSpPr>
        <p:spPr>
          <a:xfrm>
            <a:off x="7115544" y="3199694"/>
            <a:ext cx="916351" cy="943142"/>
          </a:xfrm>
          <a:prstGeom prst="straightConnector1">
            <a:avLst/>
          </a:prstGeom>
          <a:ln>
            <a:prstDash val="sysDot"/>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8219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GB" dirty="0"/>
              <a:t>Java – Overriding base class methods</a:t>
            </a:r>
          </a:p>
        </p:txBody>
      </p:sp>
      <p:sp>
        <p:nvSpPr>
          <p:cNvPr id="5" name="Rectangle 4"/>
          <p:cNvSpPr/>
          <p:nvPr/>
        </p:nvSpPr>
        <p:spPr>
          <a:xfrm>
            <a:off x="7474904" y="2558129"/>
            <a:ext cx="3475594" cy="1477328"/>
          </a:xfrm>
          <a:prstGeom prst="rect">
            <a:avLst/>
          </a:prstGeom>
          <a:solidFill>
            <a:schemeClr val="bg1">
              <a:lumMod val="95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which method </a:t>
            </a:r>
            <a:r>
              <a:rPr lang="en-GB" b="1" i="1" dirty="0"/>
              <a:t>is invoked</a:t>
            </a:r>
            <a:r>
              <a:rPr lang="en-GB" b="1" dirty="0"/>
              <a:t>?</a:t>
            </a:r>
          </a:p>
          <a:p>
            <a:endParaRPr lang="en-GB" b="1" dirty="0"/>
          </a:p>
          <a:p>
            <a:r>
              <a:rPr lang="en-GB" b="1" dirty="0"/>
              <a:t>Shape        </a:t>
            </a:r>
            <a:r>
              <a:rPr lang="en-GB" b="1" dirty="0" err="1"/>
              <a:t>getArea</a:t>
            </a:r>
            <a:r>
              <a:rPr lang="en-GB" b="1" dirty="0"/>
              <a:t>()    or</a:t>
            </a:r>
          </a:p>
          <a:p>
            <a:r>
              <a:rPr lang="en-GB" b="1" dirty="0"/>
              <a:t>Rectangle  </a:t>
            </a:r>
            <a:r>
              <a:rPr lang="en-GB" b="1" dirty="0" err="1"/>
              <a:t>getArea</a:t>
            </a:r>
            <a:r>
              <a:rPr lang="en-GB" b="1" dirty="0"/>
              <a:t>()</a:t>
            </a:r>
          </a:p>
          <a:p>
            <a:endParaRPr lang="en-GB" b="1" dirty="0"/>
          </a:p>
        </p:txBody>
      </p:sp>
      <p:sp>
        <p:nvSpPr>
          <p:cNvPr id="9" name="Rectangle 8"/>
          <p:cNvSpPr/>
          <p:nvPr/>
        </p:nvSpPr>
        <p:spPr>
          <a:xfrm>
            <a:off x="1981200" y="3205831"/>
            <a:ext cx="5275848" cy="2800767"/>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100;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11" name="Rectangle 10"/>
          <p:cNvSpPr/>
          <p:nvPr/>
        </p:nvSpPr>
        <p:spPr>
          <a:xfrm>
            <a:off x="1981200" y="1510143"/>
            <a:ext cx="5275848" cy="135421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600" b="1" dirty="0">
              <a:solidFill>
                <a:srgbClr val="000000"/>
              </a:solidFill>
              <a:latin typeface="Consolas" panose="020B0609020204030204" pitchFamily="49" charset="0"/>
            </a:endParaRPr>
          </a:p>
          <a:p>
            <a:pPr lvl="1"/>
            <a:r>
              <a:rPr lang="en-GB" b="1" dirty="0">
                <a:solidFill>
                  <a:srgbClr val="000000"/>
                </a:solidFill>
                <a:latin typeface="Consolas" panose="020B0609020204030204" pitchFamily="49" charset="0"/>
              </a:rPr>
              <a:t>Rectangle</a:t>
            </a:r>
            <a:r>
              <a:rPr lang="en-GB" dirty="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rec</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a:t>
            </a:r>
            <a:br>
              <a:rPr lang="en-GB" sz="1600" b="1" dirty="0">
                <a:solidFill>
                  <a:srgbClr val="000000"/>
                </a:solidFill>
                <a:latin typeface="Consolas" panose="020B0609020204030204" pitchFamily="49" charset="0"/>
              </a:rPr>
            </a:br>
            <a:endParaRPr lang="en-GB" sz="1600" b="1" dirty="0">
              <a:solidFill>
                <a:srgbClr val="000000"/>
              </a:solidFill>
              <a:latin typeface="Consolas" panose="020B0609020204030204" pitchFamily="49" charset="0"/>
            </a:endParaRPr>
          </a:p>
          <a:p>
            <a:pPr lvl="1"/>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rec</a:t>
            </a:r>
            <a:r>
              <a:rPr lang="en-GB" sz="1600" b="1" i="1" dirty="0" err="1">
                <a:solidFill>
                  <a:srgbClr val="000000"/>
                </a:solidFill>
                <a:latin typeface="Consolas" panose="020B0609020204030204" pitchFamily="49" charset="0"/>
              </a:rPr>
              <a:t>.getArea</a:t>
            </a:r>
            <a:r>
              <a:rPr lang="en-GB" sz="1600" b="1" i="1"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12" name="Right Arrow 11"/>
          <p:cNvSpPr/>
          <p:nvPr/>
        </p:nvSpPr>
        <p:spPr>
          <a:xfrm>
            <a:off x="2030091" y="1800684"/>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7" name="Rounded Rectangle 6"/>
          <p:cNvSpPr/>
          <p:nvPr/>
        </p:nvSpPr>
        <p:spPr>
          <a:xfrm>
            <a:off x="8648700" y="4160305"/>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Tree>
    <p:extLst>
      <p:ext uri="{BB962C8B-B14F-4D97-AF65-F5344CB8AC3E}">
        <p14:creationId xmlns:p14="http://schemas.microsoft.com/office/powerpoint/2010/main" val="35009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380" y="1427015"/>
            <a:ext cx="5275848" cy="1354217"/>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600" b="1" dirty="0">
              <a:solidFill>
                <a:srgbClr val="000000"/>
              </a:solidFill>
              <a:latin typeface="Consolas" panose="020B0609020204030204" pitchFamily="49" charset="0"/>
            </a:endParaRPr>
          </a:p>
          <a:p>
            <a:pPr lvl="1"/>
            <a:r>
              <a:rPr lang="en-GB" b="1" dirty="0">
                <a:solidFill>
                  <a:srgbClr val="000000"/>
                </a:solidFill>
                <a:latin typeface="Consolas" panose="020B0609020204030204" pitchFamily="49" charset="0"/>
              </a:rPr>
              <a:t>Shape</a:t>
            </a:r>
            <a:r>
              <a:rPr lang="en-GB" dirty="0">
                <a:solidFill>
                  <a:srgbClr val="000000"/>
                </a:solidFill>
                <a:latin typeface="Consolas" panose="020B0609020204030204" pitchFamily="49" charset="0"/>
              </a:rPr>
              <a:t> </a:t>
            </a:r>
            <a:r>
              <a:rPr lang="en-GB" sz="1600" dirty="0">
                <a:solidFill>
                  <a:srgbClr val="6A3E3E"/>
                </a:solidFill>
                <a:latin typeface="Consolas" panose="020B0609020204030204" pitchFamily="49" charset="0"/>
              </a:rPr>
              <a:t>rec</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a:t>
            </a:r>
            <a:br>
              <a:rPr lang="en-GB" sz="1600" b="1" dirty="0">
                <a:solidFill>
                  <a:srgbClr val="000000"/>
                </a:solidFill>
                <a:latin typeface="Consolas" panose="020B0609020204030204" pitchFamily="49" charset="0"/>
              </a:rPr>
            </a:br>
            <a:endParaRPr lang="en-GB" sz="1600" b="1" dirty="0">
              <a:solidFill>
                <a:srgbClr val="000000"/>
              </a:solidFill>
              <a:latin typeface="Consolas" panose="020B0609020204030204" pitchFamily="49" charset="0"/>
            </a:endParaRPr>
          </a:p>
          <a:p>
            <a:pPr lvl="1"/>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rec</a:t>
            </a:r>
            <a:r>
              <a:rPr lang="en-GB" sz="1600" b="1" i="1" dirty="0" err="1">
                <a:solidFill>
                  <a:srgbClr val="000000"/>
                </a:solidFill>
                <a:latin typeface="Consolas" panose="020B0609020204030204" pitchFamily="49" charset="0"/>
              </a:rPr>
              <a:t>.getArea</a:t>
            </a:r>
            <a:r>
              <a:rPr lang="en-GB" sz="1600" b="1" i="1"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1027" name="Rectangle 2"/>
          <p:cNvSpPr>
            <a:spLocks noGrp="1" noChangeArrowheads="1"/>
          </p:cNvSpPr>
          <p:nvPr>
            <p:ph type="title"/>
          </p:nvPr>
        </p:nvSpPr>
        <p:spPr/>
        <p:txBody>
          <a:bodyPr/>
          <a:lstStyle/>
          <a:p>
            <a:r>
              <a:rPr lang="en-GB" dirty="0"/>
              <a:t>Java – Overriding base class methods…</a:t>
            </a:r>
          </a:p>
        </p:txBody>
      </p:sp>
      <p:sp>
        <p:nvSpPr>
          <p:cNvPr id="5" name="Rectangle 4"/>
          <p:cNvSpPr/>
          <p:nvPr/>
        </p:nvSpPr>
        <p:spPr>
          <a:xfrm>
            <a:off x="7345403" y="2781232"/>
            <a:ext cx="3370919" cy="1477328"/>
          </a:xfrm>
          <a:prstGeom prst="rect">
            <a:avLst/>
          </a:prstGeom>
          <a:solidFill>
            <a:schemeClr val="bg1">
              <a:lumMod val="95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which method </a:t>
            </a:r>
            <a:r>
              <a:rPr lang="en-GB" b="1" i="1" dirty="0"/>
              <a:t>is invoked</a:t>
            </a:r>
            <a:r>
              <a:rPr lang="en-GB" b="1" dirty="0"/>
              <a:t>?</a:t>
            </a:r>
          </a:p>
          <a:p>
            <a:endParaRPr lang="en-GB" b="1" dirty="0"/>
          </a:p>
          <a:p>
            <a:r>
              <a:rPr lang="en-GB" b="1" dirty="0"/>
              <a:t>Shape        </a:t>
            </a:r>
            <a:r>
              <a:rPr lang="en-GB" b="1" dirty="0" err="1"/>
              <a:t>getArea</a:t>
            </a:r>
            <a:r>
              <a:rPr lang="en-GB" b="1" dirty="0"/>
              <a:t>()    or</a:t>
            </a:r>
          </a:p>
          <a:p>
            <a:r>
              <a:rPr lang="en-GB" b="1" dirty="0"/>
              <a:t>Rectangle  </a:t>
            </a:r>
            <a:r>
              <a:rPr lang="en-GB" b="1" dirty="0" err="1"/>
              <a:t>getArea</a:t>
            </a:r>
            <a:r>
              <a:rPr lang="en-GB" b="1" dirty="0"/>
              <a:t>()</a:t>
            </a:r>
          </a:p>
          <a:p>
            <a:endParaRPr lang="en-GB" b="1" dirty="0"/>
          </a:p>
        </p:txBody>
      </p:sp>
      <p:sp>
        <p:nvSpPr>
          <p:cNvPr id="9" name="Rectangle 8"/>
          <p:cNvSpPr/>
          <p:nvPr/>
        </p:nvSpPr>
        <p:spPr>
          <a:xfrm>
            <a:off x="1773381" y="3062580"/>
            <a:ext cx="5275849" cy="2800767"/>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100;</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3" name="Right Arrow 2"/>
          <p:cNvSpPr/>
          <p:nvPr/>
        </p:nvSpPr>
        <p:spPr>
          <a:xfrm>
            <a:off x="1810756" y="1730680"/>
            <a:ext cx="416596" cy="321506"/>
          </a:xfrm>
          <a:prstGeom prst="rightArrow">
            <a:avLst/>
          </a:prstGeom>
          <a:solidFill>
            <a:srgbClr val="F3622C"/>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7" name="Rounded Rectangle 6"/>
          <p:cNvSpPr/>
          <p:nvPr/>
        </p:nvSpPr>
        <p:spPr>
          <a:xfrm>
            <a:off x="8408625" y="4684327"/>
            <a:ext cx="876300" cy="65766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000" b="1" dirty="0">
                <a:solidFill>
                  <a:schemeClr val="bg1"/>
                </a:solidFill>
                <a:cs typeface="Arial" pitchFamily="34" charset="0"/>
              </a:rPr>
              <a:t>100</a:t>
            </a:r>
            <a:endParaRPr lang="en-GB" sz="1600" b="1" dirty="0">
              <a:solidFill>
                <a:schemeClr val="bg1"/>
              </a:solidFill>
              <a:cs typeface="Arial" pitchFamily="34" charset="0"/>
            </a:endParaRPr>
          </a:p>
        </p:txBody>
      </p:sp>
    </p:spTree>
    <p:extLst>
      <p:ext uri="{BB962C8B-B14F-4D97-AF65-F5344CB8AC3E}">
        <p14:creationId xmlns:p14="http://schemas.microsoft.com/office/powerpoint/2010/main" val="213154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Java: Enabling overriding</a:t>
            </a:r>
            <a:endParaRPr lang="en-GB" dirty="0"/>
          </a:p>
        </p:txBody>
      </p:sp>
      <p:sp>
        <p:nvSpPr>
          <p:cNvPr id="20483" name="Rectangle 3"/>
          <p:cNvSpPr>
            <a:spLocks noGrp="1" noChangeArrowheads="1"/>
          </p:cNvSpPr>
          <p:nvPr>
            <p:ph idx="1"/>
          </p:nvPr>
        </p:nvSpPr>
        <p:spPr>
          <a:xfrm>
            <a:off x="341273" y="1368256"/>
            <a:ext cx="10673092" cy="2642635"/>
          </a:xfrm>
        </p:spPr>
        <p:txBody>
          <a:bodyPr vert="horz" lIns="0" tIns="0" rIns="0" bIns="0" rtlCol="0" anchor="t" anchorCtr="0">
            <a:noAutofit/>
          </a:bodyPr>
          <a:lstStyle/>
          <a:p>
            <a:pPr marL="342900" indent="-342900">
              <a:buFont typeface="Arial" panose="020B0604020202020204" pitchFamily="34" charset="0"/>
              <a:buChar char="•"/>
            </a:pPr>
            <a:r>
              <a:rPr lang="en-GB" b="1" dirty="0"/>
              <a:t>A derived class might want to alter implementation</a:t>
            </a:r>
          </a:p>
          <a:p>
            <a:pPr marL="342900" indent="-342900">
              <a:buFont typeface="Arial" panose="020B0604020202020204" pitchFamily="34" charset="0"/>
              <a:buChar char="•"/>
            </a:pPr>
            <a:r>
              <a:rPr lang="en-GB" b="1" dirty="0"/>
              <a:t>Best use the </a:t>
            </a:r>
            <a:r>
              <a:rPr lang="en-GB" b="1" dirty="0">
                <a:solidFill>
                  <a:srgbClr val="C00000"/>
                </a:solidFill>
              </a:rPr>
              <a:t>@Override </a:t>
            </a:r>
            <a:r>
              <a:rPr lang="en-GB" b="1" dirty="0"/>
              <a:t>annotation</a:t>
            </a:r>
          </a:p>
          <a:p>
            <a:pPr marL="684000" lvl="1" indent="-342900">
              <a:buSzPct val="115000"/>
              <a:buFont typeface="Arial" panose="020B0604020202020204" pitchFamily="34" charset="0"/>
              <a:buChar char="•"/>
            </a:pPr>
            <a:r>
              <a:rPr lang="en-GB" dirty="0"/>
              <a:t>Compiler checks the method and its parameters</a:t>
            </a:r>
          </a:p>
          <a:p>
            <a:pPr marL="684000" lvl="1" indent="-342900">
              <a:buSzPct val="115000"/>
              <a:buFont typeface="Arial" panose="020B0604020202020204" pitchFamily="34" charset="0"/>
              <a:buChar char="•"/>
            </a:pPr>
            <a:r>
              <a:rPr lang="en-GB" dirty="0"/>
              <a:t>Good indication to the other developers </a:t>
            </a:r>
          </a:p>
        </p:txBody>
      </p:sp>
      <p:sp>
        <p:nvSpPr>
          <p:cNvPr id="4" name="Rectangle 3"/>
          <p:cNvSpPr/>
          <p:nvPr/>
        </p:nvSpPr>
        <p:spPr>
          <a:xfrm>
            <a:off x="4711985" y="3145279"/>
            <a:ext cx="4572000" cy="206210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a:t>
            </a:r>
            <a:r>
              <a:rPr lang="en-GB" sz="1600" b="1" dirty="0">
                <a:solidFill>
                  <a:srgbClr val="0000C8"/>
                </a:solidFill>
                <a:latin typeface="Consolas" panose="020B0609020204030204" pitchFamily="49" charset="0"/>
              </a:rPr>
              <a:t>height;</a:t>
            </a:r>
            <a:endParaRPr lang="en-GB" sz="1600" b="1" dirty="0">
              <a:solidFill>
                <a:srgbClr val="000000"/>
              </a:solidFill>
              <a:highlight>
                <a:srgbClr val="F0D8A8"/>
              </a:highlight>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a:t>
            </a:r>
            <a:r>
              <a:rPr lang="en-GB" sz="1600" b="1" dirty="0">
                <a:solidFill>
                  <a:srgbClr val="646464"/>
                </a:solidFill>
                <a:highlight>
                  <a:srgbClr val="E8F2FE"/>
                </a:highlight>
                <a:latin typeface="Consolas" panose="020B0609020204030204" pitchFamily="49" charset="0"/>
              </a:rPr>
              <a:t>@</a:t>
            </a:r>
            <a:r>
              <a:rPr lang="en-GB" sz="1600" b="1" dirty="0">
                <a:solidFill>
                  <a:srgbClr val="000000"/>
                </a:solidFill>
                <a:highlight>
                  <a:srgbClr val="E8F2FE"/>
                </a:highlight>
                <a:latin typeface="Consolas" panose="020B0609020204030204" pitchFamily="49" charset="0"/>
              </a:rPr>
              <a:t>override</a:t>
            </a:r>
            <a:endParaRPr lang="en-GB" sz="1600" b="1"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width</a:t>
            </a:r>
            <a:r>
              <a:rPr lang="en-GB" sz="1600" b="1" dirty="0">
                <a:solidFill>
                  <a:srgbClr val="000000"/>
                </a:solidFill>
                <a:latin typeface="Consolas" panose="020B0609020204030204" pitchFamily="49" charset="0"/>
              </a:rPr>
              <a:t> * </a:t>
            </a:r>
            <a:r>
              <a:rPr lang="en-GB" sz="1600" b="1" dirty="0">
                <a:solidFill>
                  <a:srgbClr val="0000C8"/>
                </a:solidFill>
                <a:latin typeface="Consolas" panose="020B0609020204030204" pitchFamily="49" charset="0"/>
              </a:rPr>
              <a:t>height;</a:t>
            </a:r>
            <a:endParaRPr lang="en-GB" sz="1600" b="1" dirty="0">
              <a:solidFill>
                <a:srgbClr val="000000"/>
              </a:solidFill>
              <a:highlight>
                <a:srgbClr val="D4D4D4"/>
              </a:highlight>
              <a:latin typeface="Consolas" panose="020B0609020204030204" pitchFamily="49" charset="0"/>
            </a:endParaRPr>
          </a:p>
          <a:p>
            <a:r>
              <a:rPr lang="en-GB" sz="1600" dirty="0">
                <a:solidFill>
                  <a:srgbClr val="000000"/>
                </a:solidFill>
                <a:latin typeface="Consolas" panose="020B0609020204030204" pitchFamily="49" charset="0"/>
              </a:rPr>
              <a:t>  }</a:t>
            </a:r>
          </a:p>
          <a:p>
            <a:endParaRPr lang="en-GB" sz="1600" dirty="0"/>
          </a:p>
        </p:txBody>
      </p:sp>
      <p:sp>
        <p:nvSpPr>
          <p:cNvPr id="5" name="Rectangle 4"/>
          <p:cNvSpPr/>
          <p:nvPr/>
        </p:nvSpPr>
        <p:spPr>
          <a:xfrm>
            <a:off x="1120384" y="3159894"/>
            <a:ext cx="3113908" cy="1815882"/>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Point </a:t>
            </a:r>
            <a:r>
              <a:rPr lang="en-GB" sz="1600" b="1" dirty="0">
                <a:solidFill>
                  <a:srgbClr val="0000C0"/>
                </a:solidFill>
                <a:latin typeface="Consolas" panose="020B0609020204030204" pitchFamily="49" charset="0"/>
              </a:rPr>
              <a:t>position</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Color</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colour</a:t>
            </a:r>
            <a:r>
              <a:rPr lang="en-GB" sz="1600" b="1"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getArea</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p>
        </p:txBody>
      </p:sp>
      <p:sp>
        <p:nvSpPr>
          <p:cNvPr id="2" name="Rounded Rectangular Callout 1"/>
          <p:cNvSpPr/>
          <p:nvPr/>
        </p:nvSpPr>
        <p:spPr>
          <a:xfrm>
            <a:off x="8903367" y="4032986"/>
            <a:ext cx="1886552" cy="548640"/>
          </a:xfrm>
          <a:prstGeom prst="wedgeRoundRectCallout">
            <a:avLst>
              <a:gd name="adj1" fmla="val -59608"/>
              <a:gd name="adj2" fmla="val -2088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Good practice</a:t>
            </a:r>
          </a:p>
        </p:txBody>
      </p:sp>
    </p:spTree>
    <p:extLst>
      <p:ext uri="{BB962C8B-B14F-4D97-AF65-F5344CB8AC3E}">
        <p14:creationId xmlns:p14="http://schemas.microsoft.com/office/powerpoint/2010/main" val="94292212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002782-C0E5-4A6E-ADDD-C83D4552F6A7}">
  <ds:schemaRefs>
    <ds:schemaRef ds:uri="http://schemas.microsoft.com/office/infopath/2007/PartnerControls"/>
    <ds:schemaRef ds:uri="http://www.w3.org/XML/1998/namespace"/>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6794D9DE-4FDF-4DC0-8B2C-5438320C69D5"/>
    <ds:schemaRef ds:uri="http://schemas.microsoft.com/office/2006/metadata/properties"/>
    <ds:schemaRef ds:uri="E64DA411-94AE-4202-97C9-83273A834252"/>
    <ds:schemaRef ds:uri="04dd4f8b-4e55-4b0f-90ae-c416a13e2e63"/>
    <ds:schemaRef ds:uri="51b58b7f-359e-418a-8fc0-c5d77d026bdc"/>
  </ds:schemaRefs>
</ds:datastoreItem>
</file>

<file path=customXml/itemProps2.xml><?xml version="1.0" encoding="utf-8"?>
<ds:datastoreItem xmlns:ds="http://schemas.openxmlformats.org/officeDocument/2006/customXml" ds:itemID="{0F32D282-90F2-4078-8DA4-BB31F64FC0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B953F8-652C-430A-8D9D-5F0B70E6D4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2440</TotalTime>
  <Words>3826</Words>
  <Application>Microsoft Office PowerPoint</Application>
  <PresentationFormat>Widescreen</PresentationFormat>
  <Paragraphs>364</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Consolas</vt:lpstr>
      <vt:lpstr>Courier New</vt:lpstr>
      <vt:lpstr>Krana Fat B</vt:lpstr>
      <vt:lpstr>Lucida Console</vt:lpstr>
      <vt:lpstr>Montserrat</vt:lpstr>
      <vt:lpstr>Wingdings</vt:lpstr>
      <vt:lpstr>Master</vt:lpstr>
      <vt:lpstr>Inheritance – Towards Polymorphism</vt:lpstr>
      <vt:lpstr>PowerPoint Presentation</vt:lpstr>
      <vt:lpstr>The principle of substitutability</vt:lpstr>
      <vt:lpstr>Why use substitution of references?</vt:lpstr>
      <vt:lpstr>Why use substitution of references?</vt:lpstr>
      <vt:lpstr>Towards polymorphism..</vt:lpstr>
      <vt:lpstr>Java – Overriding base class methods</vt:lpstr>
      <vt:lpstr>Java – Overriding base class methods…</vt:lpstr>
      <vt:lpstr>Java: Enabling overriding</vt:lpstr>
      <vt:lpstr>Polymorphism – Lists and Arrays</vt:lpstr>
      <vt:lpstr>Basics of casting – downcasting</vt:lpstr>
      <vt:lpstr>Safe downcasting</vt:lpstr>
      <vt:lpstr>Invoking base class functionality</vt:lpstr>
      <vt:lpstr>Non extendible classes and methods</vt:lpstr>
      <vt:lpstr>PowerPoint Presentation</vt:lpstr>
      <vt:lpstr>PowerPoint Presentation</vt:lpstr>
      <vt:lpstr>Hands-on labs</vt:lpstr>
      <vt:lpstr>PowerPoint Presentation</vt:lpstr>
      <vt:lpstr>Protected example</vt:lpstr>
      <vt:lpstr>Protected example …</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A Lowton</cp:lastModifiedBy>
  <cp:revision>239</cp:revision>
  <cp:lastPrinted>2019-07-03T09:46:41Z</cp:lastPrinted>
  <dcterms:created xsi:type="dcterms:W3CDTF">2019-09-05T08:17:12Z</dcterms:created>
  <dcterms:modified xsi:type="dcterms:W3CDTF">2023-11-09T15:51:15Z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0x010100488ECE2E70AB8B46B2C449C81E540480</vt:lpwstr>
  </property>
  <property fmtid="{D5CDD505-2E9C-101B-9397-08002B2CF9AE}" pid="3" name="BookType">
    <vt:lpwstr>7</vt:lpwstr>
  </property>
</Properties>
</file>