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3"/>
  </p:notesMasterIdLst>
  <p:handoutMasterIdLst>
    <p:handoutMasterId r:id="rId24"/>
  </p:handoutMasterIdLst>
  <p:sldIdLst>
    <p:sldId id="256" r:id="rId5"/>
    <p:sldId id="257" r:id="rId6"/>
    <p:sldId id="275" r:id="rId7"/>
    <p:sldId id="276" r:id="rId8"/>
    <p:sldId id="278" r:id="rId9"/>
    <p:sldId id="260" r:id="rId10"/>
    <p:sldId id="261" r:id="rId11"/>
    <p:sldId id="262" r:id="rId12"/>
    <p:sldId id="265" r:id="rId13"/>
    <p:sldId id="267" r:id="rId14"/>
    <p:sldId id="277" r:id="rId15"/>
    <p:sldId id="269" r:id="rId16"/>
    <p:sldId id="270" r:id="rId17"/>
    <p:sldId id="271" r:id="rId18"/>
    <p:sldId id="272" r:id="rId19"/>
    <p:sldId id="279" r:id="rId20"/>
    <p:sldId id="273" r:id="rId21"/>
    <p:sldId id="274" r:id="rId22"/>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74519" autoAdjust="0"/>
  </p:normalViewPr>
  <p:slideViewPr>
    <p:cSldViewPr snapToGrid="0">
      <p:cViewPr varScale="1">
        <p:scale>
          <a:sx n="41" d="100"/>
          <a:sy n="41" d="100"/>
        </p:scale>
        <p:origin x="1170" y="54"/>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904" y="4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608880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253202792"/>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2</a:t>
            </a:fld>
            <a:endParaRPr lang="en-GB"/>
          </a:p>
        </p:txBody>
      </p:sp>
    </p:spTree>
    <p:extLst>
      <p:ext uri="{BB962C8B-B14F-4D97-AF65-F5344CB8AC3E}">
        <p14:creationId xmlns:p14="http://schemas.microsoft.com/office/powerpoint/2010/main" val="414386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slide shows two methods of casting. The first</a:t>
            </a:r>
            <a:r>
              <a:rPr lang="en-GB" baseline="0" dirty="0"/>
              <a:t> example is more common.</a:t>
            </a:r>
            <a:endParaRPr lang="en-GB" dirty="0"/>
          </a:p>
        </p:txBody>
      </p:sp>
    </p:spTree>
    <p:extLst>
      <p:ext uri="{BB962C8B-B14F-4D97-AF65-F5344CB8AC3E}">
        <p14:creationId xmlns:p14="http://schemas.microsoft.com/office/powerpoint/2010/main" val="179678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Integers cannot take part in float operations. Cast</a:t>
            </a:r>
            <a:r>
              <a:rPr lang="en-GB" baseline="0" dirty="0"/>
              <a:t> to float to perform such operation as seen on the slide.</a:t>
            </a:r>
            <a:endParaRPr lang="en-GB" dirty="0"/>
          </a:p>
        </p:txBody>
      </p:sp>
    </p:spTree>
    <p:extLst>
      <p:ext uri="{BB962C8B-B14F-4D97-AF65-F5344CB8AC3E}">
        <p14:creationId xmlns:p14="http://schemas.microsoft.com/office/powerpoint/2010/main" val="114187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“in at the deep end” moment. We are getting an early look at some key concepts that we will look into later.</a:t>
            </a:r>
          </a:p>
          <a:p>
            <a:r>
              <a:rPr lang="en-GB" dirty="0"/>
              <a:t>Even if you are entirely inexperienced in programming, what do you think this does, based on English, logic, and the voting system in this country.</a:t>
            </a:r>
          </a:p>
          <a:p>
            <a:r>
              <a:rPr lang="en-GB" dirty="0"/>
              <a:t>If you are an experienced programmer, can you spot the mistake?</a:t>
            </a:r>
          </a:p>
          <a:p>
            <a:r>
              <a:rPr lang="en-GB" dirty="0"/>
              <a:t>Can you spot BOTH mistakes?</a:t>
            </a:r>
          </a:p>
          <a:p>
            <a:r>
              <a:rPr lang="en-GB" dirty="0"/>
              <a:t>Answers:</a:t>
            </a:r>
          </a:p>
          <a:p>
            <a:r>
              <a:rPr lang="en-GB" dirty="0"/>
              <a:t>age is a string; it needs to be an integer. This will be covered in the next slide.</a:t>
            </a:r>
          </a:p>
          <a:p>
            <a:r>
              <a:rPr lang="en-GB" dirty="0"/>
              <a:t>line 3 should be</a:t>
            </a:r>
          </a:p>
          <a:p>
            <a:r>
              <a:rPr lang="en-GB" dirty="0"/>
              <a:t>	if age &gt;= 18:</a:t>
            </a:r>
          </a:p>
          <a:p>
            <a:endParaRPr lang="en-GB" dirty="0"/>
          </a:p>
        </p:txBody>
      </p:sp>
    </p:spTree>
    <p:extLst>
      <p:ext uri="{BB962C8B-B14F-4D97-AF65-F5344CB8AC3E}">
        <p14:creationId xmlns:p14="http://schemas.microsoft.com/office/powerpoint/2010/main" val="254007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like most languages, reads the righthand side of a = sign before assigning the returned value to the variable on the left.</a:t>
            </a:r>
          </a:p>
          <a:p>
            <a:r>
              <a:rPr lang="en-GB" dirty="0"/>
              <a:t>Lines 5 and 6 are indented after the if statement, so they will only be executed if the condition on line 4 is true.</a:t>
            </a:r>
          </a:p>
          <a:p>
            <a:r>
              <a:rPr lang="en-GB" dirty="0"/>
              <a:t>Lines 8 and 9 are indented after the else statement, so they will only be executed if the condition on line 4 is false.</a:t>
            </a:r>
          </a:p>
          <a:p>
            <a:r>
              <a:rPr lang="en-GB" dirty="0"/>
              <a:t>Line 10 is not indented, so it does not depend on the condition </a:t>
            </a:r>
            <a:r>
              <a:rPr lang="en-GB"/>
              <a:t>on line 4.</a:t>
            </a:r>
            <a:endParaRPr lang="en-GB" dirty="0"/>
          </a:p>
        </p:txBody>
      </p:sp>
    </p:spTree>
    <p:extLst>
      <p:ext uri="{BB962C8B-B14F-4D97-AF65-F5344CB8AC3E}">
        <p14:creationId xmlns:p14="http://schemas.microsoft.com/office/powerpoint/2010/main" val="200657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teaching, comments are often used to explain the code itself, e.g.</a:t>
            </a:r>
          </a:p>
          <a:p>
            <a:r>
              <a:rPr lang="en-GB" dirty="0"/>
              <a:t>	x = 5	# Assign the value of 5 to the variable named x</a:t>
            </a:r>
          </a:p>
          <a:p>
            <a:r>
              <a:rPr lang="en-GB" dirty="0"/>
              <a:t>If meaningful names are chosen for variables and functions, the individual lines will often not need comments.</a:t>
            </a:r>
          </a:p>
          <a:p>
            <a:r>
              <a:rPr lang="en-GB" dirty="0"/>
              <a:t>Most comments will then be used to explain what a block of code is doing rather than individual lines.</a:t>
            </a:r>
          </a:p>
        </p:txBody>
      </p:sp>
    </p:spTree>
    <p:extLst>
      <p:ext uri="{BB962C8B-B14F-4D97-AF65-F5344CB8AC3E}">
        <p14:creationId xmlns:p14="http://schemas.microsoft.com/office/powerpoint/2010/main" val="306458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best way to learn to code is to actually write the code yourself. You should do your best to follow along, writing code with me during the</a:t>
            </a:r>
            <a:r>
              <a:rPr lang="en-GB" sz="1200" b="0" i="0" kern="1200" baseline="0" dirty="0">
                <a:solidFill>
                  <a:schemeClr val="tx1"/>
                </a:solidFill>
                <a:effectLst/>
                <a:latin typeface="+mn-lt"/>
                <a:ea typeface="+mn-ea"/>
                <a:cs typeface="+mn-cs"/>
              </a:rPr>
              <a:t> presentation. </a:t>
            </a:r>
          </a:p>
          <a:p>
            <a:endParaRPr lang="en-GB" sz="1200" b="0" i="0" kern="1200" baseline="0" dirty="0">
              <a:solidFill>
                <a:schemeClr val="tx1"/>
              </a:solidFill>
              <a:effectLst/>
              <a:latin typeface="+mn-lt"/>
              <a:ea typeface="+mn-ea"/>
              <a:cs typeface="+mn-cs"/>
            </a:endParaRPr>
          </a:p>
          <a:p>
            <a:r>
              <a:rPr lang="en-GB" sz="1200" b="0" i="0" kern="1200" baseline="0" dirty="0">
                <a:solidFill>
                  <a:schemeClr val="tx1"/>
                </a:solidFill>
                <a:effectLst/>
                <a:latin typeface="+mn-lt"/>
                <a:ea typeface="+mn-ea"/>
                <a:cs typeface="+mn-cs"/>
              </a:rPr>
              <a:t>You do need to know the basics of how programs work. They rely on </a:t>
            </a:r>
            <a:r>
              <a:rPr lang="en-GB" sz="1200" b="0" i="1" kern="1200" baseline="0" dirty="0">
                <a:solidFill>
                  <a:schemeClr val="tx1"/>
                </a:solidFill>
                <a:effectLst/>
                <a:latin typeface="+mn-lt"/>
                <a:ea typeface="+mn-ea"/>
                <a:cs typeface="+mn-cs"/>
              </a:rPr>
              <a:t>commands</a:t>
            </a:r>
            <a:r>
              <a:rPr lang="en-GB" sz="1200" b="0" i="0" kern="1200" baseline="0" dirty="0">
                <a:solidFill>
                  <a:schemeClr val="tx1"/>
                </a:solidFill>
                <a:effectLst/>
                <a:latin typeface="+mn-lt"/>
                <a:ea typeface="+mn-ea"/>
                <a:cs typeface="+mn-cs"/>
              </a:rPr>
              <a:t> and the </a:t>
            </a:r>
            <a:r>
              <a:rPr lang="en-GB" sz="1200" b="0" i="1" kern="1200" baseline="0" dirty="0">
                <a:solidFill>
                  <a:schemeClr val="tx1"/>
                </a:solidFill>
                <a:effectLst/>
                <a:latin typeface="+mn-lt"/>
                <a:ea typeface="+mn-ea"/>
                <a:cs typeface="+mn-cs"/>
              </a:rPr>
              <a:t>data</a:t>
            </a:r>
            <a:r>
              <a:rPr lang="en-GB" sz="1200" b="0" i="0" kern="1200" baseline="0" dirty="0">
                <a:solidFill>
                  <a:schemeClr val="tx1"/>
                </a:solidFill>
                <a:effectLst/>
                <a:latin typeface="+mn-lt"/>
                <a:ea typeface="+mn-ea"/>
                <a:cs typeface="+mn-cs"/>
              </a:rPr>
              <a:t> that the commands operate on. Data can be </a:t>
            </a:r>
            <a:r>
              <a:rPr lang="en-GB" sz="1200" b="0" i="1" kern="1200" baseline="0" dirty="0">
                <a:solidFill>
                  <a:schemeClr val="tx1"/>
                </a:solidFill>
                <a:effectLst/>
                <a:latin typeface="+mn-lt"/>
                <a:ea typeface="+mn-ea"/>
                <a:cs typeface="+mn-cs"/>
              </a:rPr>
              <a:t>literals</a:t>
            </a:r>
            <a:r>
              <a:rPr lang="en-GB" sz="1200" b="0" i="0" kern="1200" baseline="0" dirty="0">
                <a:solidFill>
                  <a:schemeClr val="tx1"/>
                </a:solidFill>
                <a:effectLst/>
                <a:latin typeface="+mn-lt"/>
                <a:ea typeface="+mn-ea"/>
                <a:cs typeface="+mn-cs"/>
              </a:rPr>
              <a:t>, i.e. actual numbers or pieces of text, or data can be held in </a:t>
            </a:r>
            <a:r>
              <a:rPr lang="en-GB" sz="1200" b="0" i="1" kern="1200" baseline="0" dirty="0">
                <a:solidFill>
                  <a:schemeClr val="tx1"/>
                </a:solidFill>
                <a:effectLst/>
                <a:latin typeface="+mn-lt"/>
                <a:ea typeface="+mn-ea"/>
                <a:cs typeface="+mn-cs"/>
              </a:rPr>
              <a:t>variables.</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7</a:t>
            </a:fld>
            <a:endParaRPr lang="en-GB"/>
          </a:p>
        </p:txBody>
      </p:sp>
    </p:spTree>
    <p:extLst>
      <p:ext uri="{BB962C8B-B14F-4D97-AF65-F5344CB8AC3E}">
        <p14:creationId xmlns:p14="http://schemas.microsoft.com/office/powerpoint/2010/main" val="175680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Python identifier is a name used to identify a variable, function, class, module or other object (more on functions, classes &amp; modules later). An identifier starts with a letter A to Z or a to z or an underscore (_) followed by zero or more letters, underscores and digits (0 to 9).</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Python does not allow punctuation characters such as @, $, and % within identifiers. Like most (but not all) programming languages, Python is case sensitive so </a:t>
            </a:r>
            <a:r>
              <a:rPr lang="en-GB" sz="1200" b="1" i="0" kern="1200" dirty="0">
                <a:solidFill>
                  <a:schemeClr val="tx1"/>
                </a:solidFill>
                <a:effectLst/>
                <a:latin typeface="+mn-lt"/>
                <a:ea typeface="+mn-ea"/>
                <a:cs typeface="+mn-cs"/>
              </a:rPr>
              <a:t>Manpower</a:t>
            </a:r>
            <a:r>
              <a:rPr lang="en-GB" sz="1200" b="0" i="0" kern="1200" dirty="0">
                <a:solidFill>
                  <a:schemeClr val="tx1"/>
                </a:solidFill>
                <a:effectLst/>
                <a:latin typeface="+mn-lt"/>
                <a:ea typeface="+mn-ea"/>
                <a:cs typeface="+mn-cs"/>
              </a:rPr>
              <a:t> and </a:t>
            </a:r>
            <a:r>
              <a:rPr lang="en-GB" sz="1200" b="1" i="0" kern="1200" dirty="0">
                <a:solidFill>
                  <a:schemeClr val="tx1"/>
                </a:solidFill>
                <a:effectLst/>
                <a:latin typeface="+mn-lt"/>
                <a:ea typeface="+mn-ea"/>
                <a:cs typeface="+mn-cs"/>
              </a:rPr>
              <a:t>manpower</a:t>
            </a:r>
            <a:r>
              <a:rPr lang="en-GB" sz="1200" b="0" i="0" kern="1200" dirty="0">
                <a:solidFill>
                  <a:schemeClr val="tx1"/>
                </a:solidFill>
                <a:effectLst/>
                <a:latin typeface="+mn-lt"/>
                <a:ea typeface="+mn-ea"/>
                <a:cs typeface="+mn-cs"/>
              </a:rPr>
              <a:t> are two different identifiers in Python.</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8</a:t>
            </a:fld>
            <a:endParaRPr lang="en-GB"/>
          </a:p>
        </p:txBody>
      </p:sp>
    </p:spTree>
    <p:extLst>
      <p:ext uri="{BB962C8B-B14F-4D97-AF65-F5344CB8AC3E}">
        <p14:creationId xmlns:p14="http://schemas.microsoft.com/office/powerpoint/2010/main" val="5660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9</a:t>
            </a:fld>
            <a:endParaRPr lang="en-GB"/>
          </a:p>
        </p:txBody>
      </p:sp>
    </p:spTree>
    <p:extLst>
      <p:ext uri="{BB962C8B-B14F-4D97-AF65-F5344CB8AC3E}">
        <p14:creationId xmlns:p14="http://schemas.microsoft.com/office/powerpoint/2010/main" val="106298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Bottom of slide: Attempting to add a number to a string will result in an error message such as the one on the left with the Visual Studio IDE or the one on the right if running it in the command prompt.</a:t>
            </a:r>
          </a:p>
        </p:txBody>
      </p:sp>
    </p:spTree>
    <p:extLst>
      <p:ext uri="{BB962C8B-B14F-4D97-AF65-F5344CB8AC3E}">
        <p14:creationId xmlns:p14="http://schemas.microsoft.com/office/powerpoint/2010/main" val="259344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the type function to find out the data type of a variable.</a:t>
            </a:r>
          </a:p>
        </p:txBody>
      </p:sp>
    </p:spTree>
    <p:extLst>
      <p:ext uri="{BB962C8B-B14F-4D97-AF65-F5344CB8AC3E}">
        <p14:creationId xmlns:p14="http://schemas.microsoft.com/office/powerpoint/2010/main" val="170740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1166155"/>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2905298"/>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288174" y="270405"/>
            <a:ext cx="743712" cy="707136"/>
          </a:xfrm>
          <a:prstGeom prst="rect">
            <a:avLst/>
          </a:prstGeom>
        </p:spPr>
      </p:pic>
    </p:spTree>
    <p:extLst>
      <p:ext uri="{BB962C8B-B14F-4D97-AF65-F5344CB8AC3E}">
        <p14:creationId xmlns:p14="http://schemas.microsoft.com/office/powerpoint/2010/main" val="165614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670975"/>
            <a:ext cx="8786844" cy="5721511"/>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671000"/>
            <a:ext cx="8786844" cy="5286375"/>
          </a:xfrm>
        </p:spPr>
        <p:txBody>
          <a:bodyPr/>
          <a:lstStyle>
            <a:lvl1pPr>
              <a:buNone/>
              <a:defRPr/>
            </a:lvl1pPr>
          </a:lstStyle>
          <a:p>
            <a:pPr lvl="0"/>
            <a:r>
              <a:rPr lang="en-US"/>
              <a:t>Click to edit Master text styles</a:t>
            </a:r>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6" y="928694"/>
            <a:ext cx="4320000" cy="5286375"/>
          </a:xfrm>
        </p:spPr>
        <p:txBody>
          <a:bodyPr/>
          <a:lstStyle>
            <a:lvl1pPr>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7" name="Content Placeholder 12"/>
          <p:cNvSpPr>
            <a:spLocks noGrp="1"/>
          </p:cNvSpPr>
          <p:nvPr>
            <p:ph sz="quarter" idx="16"/>
          </p:nvPr>
        </p:nvSpPr>
        <p:spPr>
          <a:xfrm>
            <a:off x="4609711" y="926547"/>
            <a:ext cx="4320000" cy="5286375"/>
          </a:xfrm>
        </p:spPr>
        <p:txBody>
          <a:bodyPr/>
          <a:lstStyle>
            <a:lvl1pPr>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162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9592" y="2130425"/>
            <a:ext cx="7558608" cy="1470025"/>
          </a:xfrm>
        </p:spPr>
        <p:txBody>
          <a:bodyPr/>
          <a:lstStyle/>
          <a:p>
            <a:r>
              <a:rPr lang="en-US" dirty="0"/>
              <a:t>Python Fundamentals</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7" name="Rectangle 6"/>
          <p:cNvSpPr/>
          <p:nvPr userDrawn="1"/>
        </p:nvSpPr>
        <p:spPr>
          <a:xfrm>
            <a:off x="2286000" y="2967335"/>
            <a:ext cx="4572000" cy="923330"/>
          </a:xfrm>
          <a:prstGeom prst="rect">
            <a:avLst/>
          </a:prstGeom>
        </p:spPr>
        <p:txBody>
          <a:bodyPr>
            <a:spAutoFit/>
          </a:bodyPr>
          <a:lstStyle/>
          <a:p>
            <a:r>
              <a:rPr lang="en-GB" sz="1800" b="1" dirty="0">
                <a:solidFill>
                  <a:schemeClr val="bg1"/>
                </a:solidFill>
                <a:latin typeface="Courier New" pitchFamily="49" charset="0"/>
                <a:cs typeface="Courier New" pitchFamily="49" charset="0"/>
              </a:rPr>
              <a:t>011110001110100100110010101001010101000111110010101010101010101010101010000000011</a:t>
            </a:r>
            <a:endParaRPr lang="en-GB" dirty="0"/>
          </a:p>
        </p:txBody>
      </p:sp>
    </p:spTree>
    <p:extLst>
      <p:ext uri="{BB962C8B-B14F-4D97-AF65-F5344CB8AC3E}">
        <p14:creationId xmlns:p14="http://schemas.microsoft.com/office/powerpoint/2010/main" val="30986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06090"/>
          </a:xfrm>
        </p:spPr>
        <p:txBody>
          <a:bodyPr/>
          <a:lstStyle/>
          <a:p>
            <a:r>
              <a:rPr lang="en-US"/>
              <a:t>Click to edit Master title style</a:t>
            </a:r>
            <a:endParaRPr lang="en-GB"/>
          </a:p>
        </p:txBody>
      </p:sp>
      <p:sp>
        <p:nvSpPr>
          <p:cNvPr id="3" name="Content Placeholder 2"/>
          <p:cNvSpPr>
            <a:spLocks noGrp="1"/>
          </p:cNvSpPr>
          <p:nvPr>
            <p:ph idx="1"/>
          </p:nvPr>
        </p:nvSpPr>
        <p:spPr>
          <a:xfrm>
            <a:off x="1187624" y="1124744"/>
            <a:ext cx="7499176" cy="50014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117B30A-FD64-4892-A06F-146DE04DB862}" type="slidenum">
              <a:rPr lang="en-GB" smtClean="0"/>
              <a:pPr/>
              <a:t>‹#›</a:t>
            </a:fld>
            <a:endParaRPr lang="en-GB"/>
          </a:p>
        </p:txBody>
      </p:sp>
    </p:spTree>
    <p:extLst>
      <p:ext uri="{BB962C8B-B14F-4D97-AF65-F5344CB8AC3E}">
        <p14:creationId xmlns:p14="http://schemas.microsoft.com/office/powerpoint/2010/main" val="1560452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73767"/>
            <a:ext cx="8786874" cy="502591"/>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712671"/>
            <a:ext cx="8786874" cy="57380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itle 4"/>
          <p:cNvSpPr txBox="1">
            <a:spLocks/>
          </p:cNvSpPr>
          <p:nvPr/>
        </p:nvSpPr>
        <p:spPr>
          <a:xfrm>
            <a:off x="142844" y="74533"/>
            <a:ext cx="8786874" cy="502591"/>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 id="2147483703" r:id="rId4"/>
    <p:sldLayoutId id="2147483704" r:id="rId5"/>
    <p:sldLayoutId id="2147483705" r:id="rId6"/>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ython.org/dev/peps/pep-0008/#a-foolish-consistency-is-the-hobgoblin-of-little-mind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solidFill>
                  <a:schemeClr val="tx1"/>
                </a:solidFill>
              </a:rPr>
              <a:t>Python programming basics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517004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Putting strings together</a:t>
            </a:r>
          </a:p>
        </p:txBody>
      </p:sp>
      <p:sp>
        <p:nvSpPr>
          <p:cNvPr id="5" name="Rectangle 4"/>
          <p:cNvSpPr/>
          <p:nvPr/>
        </p:nvSpPr>
        <p:spPr>
          <a:xfrm>
            <a:off x="450007" y="721067"/>
            <a:ext cx="3738153" cy="1200329"/>
          </a:xfrm>
          <a:prstGeom prst="rect">
            <a:avLst/>
          </a:prstGeom>
        </p:spPr>
        <p:txBody>
          <a:bodyPr wrap="square">
            <a:spAutoFit/>
          </a:bodyPr>
          <a:lstStyle/>
          <a:p>
            <a:r>
              <a:rPr lang="en-GB" sz="1800" b="1" dirty="0">
                <a:solidFill>
                  <a:srgbClr val="000000"/>
                </a:solidFill>
                <a:latin typeface="Consolas" panose="020B0609020204030204" pitchFamily="49" charset="0"/>
              </a:rPr>
              <a:t>username = </a:t>
            </a:r>
            <a:r>
              <a:rPr lang="en-GB" sz="1800" b="1" dirty="0">
                <a:solidFill>
                  <a:srgbClr val="A31515"/>
                </a:solidFill>
                <a:latin typeface="Consolas" panose="020B0609020204030204" pitchFamily="49" charset="0"/>
              </a:rPr>
              <a:t>'Bob'</a:t>
            </a:r>
            <a:endParaRPr lang="en-GB" sz="1800" b="1" dirty="0">
              <a:solidFill>
                <a:srgbClr val="000000"/>
              </a:solidFill>
              <a:latin typeface="Consolas" panose="020B0609020204030204" pitchFamily="49" charset="0"/>
            </a:endParaRPr>
          </a:p>
          <a:p>
            <a:r>
              <a:rPr lang="en-GB" sz="18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'Hello'</a:t>
            </a:r>
            <a:r>
              <a:rPr lang="en-GB" sz="1800" b="1" dirty="0">
                <a:solidFill>
                  <a:srgbClr val="000000"/>
                </a:solidFill>
                <a:latin typeface="Consolas" panose="020B0609020204030204" pitchFamily="49" charset="0"/>
              </a:rPr>
              <a:t> , username)</a:t>
            </a:r>
          </a:p>
          <a:p>
            <a:r>
              <a:rPr lang="en-GB" sz="18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'Hello'</a:t>
            </a:r>
            <a:r>
              <a:rPr lang="en-GB" sz="1800" b="1" dirty="0">
                <a:solidFill>
                  <a:srgbClr val="000000"/>
                </a:solidFill>
                <a:latin typeface="Consolas" panose="020B0609020204030204" pitchFamily="49" charset="0"/>
              </a:rPr>
              <a:t> + username)</a:t>
            </a:r>
          </a:p>
          <a:p>
            <a:r>
              <a:rPr lang="en-GB" sz="18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'Hello '</a:t>
            </a:r>
            <a:r>
              <a:rPr lang="en-GB" sz="1800" b="1" dirty="0">
                <a:solidFill>
                  <a:srgbClr val="000000"/>
                </a:solidFill>
                <a:latin typeface="Consolas" panose="020B0609020204030204" pitchFamily="49" charset="0"/>
              </a:rPr>
              <a:t> + username)</a:t>
            </a:r>
          </a:p>
        </p:txBody>
      </p:sp>
      <p:sp>
        <p:nvSpPr>
          <p:cNvPr id="6" name="Rectangle 5"/>
          <p:cNvSpPr/>
          <p:nvPr/>
        </p:nvSpPr>
        <p:spPr>
          <a:xfrm>
            <a:off x="4203898" y="976332"/>
            <a:ext cx="157470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800" b="1" dirty="0"/>
              <a:t>Hello Bob</a:t>
            </a:r>
          </a:p>
          <a:p>
            <a:r>
              <a:rPr lang="en-GB" sz="1800" b="1" dirty="0" err="1"/>
              <a:t>HelloBob</a:t>
            </a:r>
            <a:endParaRPr lang="en-GB" sz="1800" b="1" dirty="0"/>
          </a:p>
          <a:p>
            <a:r>
              <a:rPr lang="en-GB" sz="1800" b="1" dirty="0"/>
              <a:t>Hello Bob</a:t>
            </a:r>
          </a:p>
        </p:txBody>
      </p:sp>
      <p:sp>
        <p:nvSpPr>
          <p:cNvPr id="7" name="Rectangle 6"/>
          <p:cNvSpPr/>
          <p:nvPr/>
        </p:nvSpPr>
        <p:spPr>
          <a:xfrm>
            <a:off x="486519" y="2717472"/>
            <a:ext cx="5292080"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GB" sz="1800" b="1" dirty="0">
                <a:solidFill>
                  <a:srgbClr val="000000"/>
                </a:solidFill>
                <a:latin typeface="Consolas" panose="020B0609020204030204" pitchFamily="49" charset="0"/>
              </a:rPr>
              <a:t>age = 21</a:t>
            </a:r>
          </a:p>
          <a:p>
            <a:r>
              <a:rPr lang="en-GB" sz="18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'Your age is '</a:t>
            </a:r>
            <a:r>
              <a:rPr lang="en-GB" sz="1800" b="1" dirty="0">
                <a:solidFill>
                  <a:srgbClr val="000000"/>
                </a:solidFill>
                <a:latin typeface="Consolas" panose="020B0609020204030204" pitchFamily="49" charset="0"/>
              </a:rPr>
              <a:t> + age)</a:t>
            </a:r>
          </a:p>
          <a:p>
            <a:r>
              <a:rPr lang="en-GB" sz="1800" b="1" dirty="0">
                <a:solidFill>
                  <a:srgbClr val="000000"/>
                </a:solidFill>
                <a:latin typeface="Consolas" panose="020B0609020204030204" pitchFamily="49" charset="0"/>
              </a:rPr>
              <a:t>Message = </a:t>
            </a:r>
            <a:r>
              <a:rPr lang="en-GB" sz="1800" b="1" dirty="0">
                <a:solidFill>
                  <a:srgbClr val="A31515"/>
                </a:solidFill>
                <a:latin typeface="Consolas" panose="020B0609020204030204" pitchFamily="49" charset="0"/>
              </a:rPr>
              <a:t>'Your age is '</a:t>
            </a:r>
            <a:r>
              <a:rPr lang="en-GB" sz="1800" b="1" dirty="0">
                <a:solidFill>
                  <a:srgbClr val="000000"/>
                </a:solidFill>
                <a:latin typeface="Consolas" panose="020B0609020204030204" pitchFamily="49" charset="0"/>
              </a:rPr>
              <a:t> + age</a:t>
            </a:r>
            <a:endParaRPr lang="en-GB" sz="1800"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8082" y="2987929"/>
            <a:ext cx="591163" cy="591163"/>
          </a:xfrm>
          <a:prstGeom prst="rect">
            <a:avLst/>
          </a:prstGeom>
        </p:spPr>
      </p:pic>
      <p:sp>
        <p:nvSpPr>
          <p:cNvPr id="4" name="Rectangle 3"/>
          <p:cNvSpPr/>
          <p:nvPr/>
        </p:nvSpPr>
        <p:spPr>
          <a:xfrm>
            <a:off x="542925" y="3898911"/>
            <a:ext cx="7010400" cy="37564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GB" sz="1800" b="1" dirty="0"/>
              <a:t>keyboard input is always text… even if it 'looks' like a number</a:t>
            </a:r>
          </a:p>
        </p:txBody>
      </p:sp>
      <p:pic>
        <p:nvPicPr>
          <p:cNvPr id="10" name="Picture 9"/>
          <p:cNvPicPr>
            <a:picLocks noChangeAspect="1"/>
          </p:cNvPicPr>
          <p:nvPr/>
        </p:nvPicPr>
        <p:blipFill>
          <a:blip r:embed="rId4"/>
          <a:stretch>
            <a:fillRect/>
          </a:stretch>
        </p:blipFill>
        <p:spPr>
          <a:xfrm>
            <a:off x="935390" y="5041775"/>
            <a:ext cx="2767385" cy="1369763"/>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528489" y="4323978"/>
            <a:ext cx="6768752" cy="646331"/>
          </a:xfrm>
          <a:prstGeom prst="rect">
            <a:avLst/>
          </a:prstGeom>
        </p:spPr>
        <p:txBody>
          <a:bodyPr wrap="square">
            <a:spAutoFit/>
          </a:bodyPr>
          <a:lstStyle/>
          <a:p>
            <a:r>
              <a:rPr lang="en-GB" sz="1800" b="1" dirty="0">
                <a:solidFill>
                  <a:srgbClr val="000000"/>
                </a:solidFill>
                <a:latin typeface="Consolas" panose="020B0609020204030204" pitchFamily="49" charset="0"/>
              </a:rPr>
              <a:t>age = input(</a:t>
            </a:r>
            <a:r>
              <a:rPr lang="en-GB" sz="1800" b="1" dirty="0">
                <a:solidFill>
                  <a:srgbClr val="A31515"/>
                </a:solidFill>
                <a:latin typeface="Consolas" panose="020B0609020204030204" pitchFamily="49" charset="0"/>
              </a:rPr>
              <a:t>'Please enter your age '</a:t>
            </a:r>
            <a:r>
              <a:rPr lang="en-GB" sz="1800" b="1" dirty="0">
                <a:solidFill>
                  <a:srgbClr val="000000"/>
                </a:solidFill>
                <a:latin typeface="Consolas" panose="020B0609020204030204" pitchFamily="49" charset="0"/>
              </a:rPr>
              <a:t>)</a:t>
            </a:r>
          </a:p>
          <a:p>
            <a:r>
              <a:rPr lang="en-GB" sz="1800" b="1" dirty="0">
                <a:solidFill>
                  <a:srgbClr val="000000"/>
                </a:solidFill>
                <a:latin typeface="Consolas" panose="020B0609020204030204" pitchFamily="49" charset="0"/>
              </a:rPr>
              <a:t>age = age + 1</a:t>
            </a:r>
          </a:p>
        </p:txBody>
      </p:sp>
      <p:sp>
        <p:nvSpPr>
          <p:cNvPr id="12" name="Rectangle 11"/>
          <p:cNvSpPr/>
          <p:nvPr/>
        </p:nvSpPr>
        <p:spPr>
          <a:xfrm>
            <a:off x="552450" y="2333594"/>
            <a:ext cx="381952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GB" sz="1800" b="1" dirty="0"/>
              <a:t>Cannot add numbers and strings</a:t>
            </a:r>
          </a:p>
        </p:txBody>
      </p:sp>
      <p:pic>
        <p:nvPicPr>
          <p:cNvPr id="9" name="Picture 8">
            <a:extLst>
              <a:ext uri="{FF2B5EF4-FFF2-40B4-BE49-F238E27FC236}">
                <a16:creationId xmlns:a16="http://schemas.microsoft.com/office/drawing/2014/main" id="{A4D86E88-1599-7673-8229-D36EB22E593C}"/>
              </a:ext>
            </a:extLst>
          </p:cNvPr>
          <p:cNvPicPr>
            <a:picLocks noChangeAspect="1"/>
          </p:cNvPicPr>
          <p:nvPr/>
        </p:nvPicPr>
        <p:blipFill>
          <a:blip r:embed="rId5"/>
          <a:stretch>
            <a:fillRect/>
          </a:stretch>
        </p:blipFill>
        <p:spPr>
          <a:xfrm>
            <a:off x="4572000" y="4973263"/>
            <a:ext cx="3533775" cy="1438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26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16245F-16DD-F270-995D-7DBA128A466F}"/>
              </a:ext>
            </a:extLst>
          </p:cNvPr>
          <p:cNvSpPr>
            <a:spLocks noGrp="1"/>
          </p:cNvSpPr>
          <p:nvPr>
            <p:ph type="body" sz="quarter" idx="15"/>
          </p:nvPr>
        </p:nvSpPr>
        <p:spPr/>
        <p:txBody>
          <a:bodyPr>
            <a:normAutofit lnSpcReduction="10000"/>
          </a:bodyPr>
          <a:lstStyle/>
          <a:p>
            <a:r>
              <a:rPr lang="en-GB" dirty="0"/>
              <a:t>&gt;&gt;&gt; w = 42</a:t>
            </a:r>
          </a:p>
          <a:p>
            <a:r>
              <a:rPr lang="en-GB" dirty="0"/>
              <a:t>&gt;&gt;&gt; x = 42.0</a:t>
            </a:r>
          </a:p>
          <a:p>
            <a:r>
              <a:rPr lang="en-GB" dirty="0"/>
              <a:t>&gt;&gt;&gt; y = 'Forty two'</a:t>
            </a:r>
          </a:p>
          <a:p>
            <a:r>
              <a:rPr lang="en-GB" dirty="0"/>
              <a:t>&gt;&gt;&gt; z = True</a:t>
            </a:r>
          </a:p>
          <a:p>
            <a:endParaRPr lang="en-GB" dirty="0"/>
          </a:p>
          <a:p>
            <a:r>
              <a:rPr lang="en-GB" dirty="0"/>
              <a:t>&gt;&gt;&gt; type(w)</a:t>
            </a:r>
          </a:p>
          <a:p>
            <a:r>
              <a:rPr lang="en-GB" dirty="0"/>
              <a:t>&lt;class 'int’&gt;</a:t>
            </a:r>
          </a:p>
          <a:p>
            <a:endParaRPr lang="en-GB" dirty="0"/>
          </a:p>
          <a:p>
            <a:r>
              <a:rPr lang="en-GB" dirty="0"/>
              <a:t>&gt;&gt;&gt; type(x)</a:t>
            </a:r>
          </a:p>
          <a:p>
            <a:r>
              <a:rPr lang="en-GB" dirty="0"/>
              <a:t>&lt;class 'float’&gt;</a:t>
            </a:r>
          </a:p>
          <a:p>
            <a:endParaRPr lang="en-GB" dirty="0"/>
          </a:p>
          <a:p>
            <a:r>
              <a:rPr lang="en-GB" dirty="0"/>
              <a:t>&gt;&gt;&gt; type(y)</a:t>
            </a:r>
          </a:p>
          <a:p>
            <a:r>
              <a:rPr lang="en-GB" dirty="0"/>
              <a:t>&lt;class 'str’&gt;</a:t>
            </a:r>
          </a:p>
          <a:p>
            <a:endParaRPr lang="en-GB" dirty="0"/>
          </a:p>
          <a:p>
            <a:r>
              <a:rPr lang="en-GB" dirty="0"/>
              <a:t>&gt;&gt;&gt; type(z)</a:t>
            </a:r>
          </a:p>
          <a:p>
            <a:r>
              <a:rPr lang="en-GB" dirty="0"/>
              <a:t>&lt;class 'bool'&gt;</a:t>
            </a:r>
          </a:p>
          <a:p>
            <a:endParaRPr lang="en-GB" dirty="0"/>
          </a:p>
        </p:txBody>
      </p:sp>
      <p:sp>
        <p:nvSpPr>
          <p:cNvPr id="3" name="Title 2">
            <a:extLst>
              <a:ext uri="{FF2B5EF4-FFF2-40B4-BE49-F238E27FC236}">
                <a16:creationId xmlns:a16="http://schemas.microsoft.com/office/drawing/2014/main" id="{116926AE-265D-3E29-80B8-2479669FF967}"/>
              </a:ext>
            </a:extLst>
          </p:cNvPr>
          <p:cNvSpPr>
            <a:spLocks noGrp="1"/>
          </p:cNvSpPr>
          <p:nvPr>
            <p:ph type="title"/>
          </p:nvPr>
        </p:nvSpPr>
        <p:spPr/>
        <p:txBody>
          <a:bodyPr/>
          <a:lstStyle/>
          <a:p>
            <a:r>
              <a:rPr lang="en-GB" dirty="0"/>
              <a:t>Which type?</a:t>
            </a:r>
          </a:p>
        </p:txBody>
      </p:sp>
    </p:spTree>
    <p:extLst>
      <p:ext uri="{BB962C8B-B14F-4D97-AF65-F5344CB8AC3E}">
        <p14:creationId xmlns:p14="http://schemas.microsoft.com/office/powerpoint/2010/main" val="191831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keyboard is text so we use </a:t>
            </a:r>
            <a:r>
              <a:rPr lang="en-GB" b="1" dirty="0">
                <a:solidFill>
                  <a:srgbClr val="0070C0"/>
                </a:solidFill>
              </a:rPr>
              <a:t>casting </a:t>
            </a:r>
            <a:r>
              <a:rPr lang="en-GB" dirty="0"/>
              <a:t>to convert it to other types</a:t>
            </a:r>
            <a:endParaRPr lang="en-GB" b="1" dirty="0"/>
          </a:p>
        </p:txBody>
      </p:sp>
      <p:sp>
        <p:nvSpPr>
          <p:cNvPr id="2" name="Title 1"/>
          <p:cNvSpPr>
            <a:spLocks noGrp="1"/>
          </p:cNvSpPr>
          <p:nvPr>
            <p:ph type="title"/>
          </p:nvPr>
        </p:nvSpPr>
        <p:spPr/>
        <p:txBody>
          <a:bodyPr>
            <a:normAutofit/>
          </a:bodyPr>
          <a:lstStyle/>
          <a:p>
            <a:r>
              <a:rPr lang="en-GB" dirty="0"/>
              <a:t>Casting</a:t>
            </a:r>
          </a:p>
        </p:txBody>
      </p:sp>
      <p:sp>
        <p:nvSpPr>
          <p:cNvPr id="5" name="Rectangle 4"/>
          <p:cNvSpPr/>
          <p:nvPr/>
        </p:nvSpPr>
        <p:spPr>
          <a:xfrm>
            <a:off x="609203" y="1563434"/>
            <a:ext cx="78123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0000"/>
                </a:solidFill>
                <a:latin typeface="Consolas" panose="020B0609020204030204" pitchFamily="49" charset="0"/>
              </a:rPr>
              <a:t>age = </a:t>
            </a:r>
            <a:r>
              <a:rPr lang="en-GB" sz="2000" b="1" dirty="0" err="1">
                <a:solidFill>
                  <a:srgbClr val="2B91AF"/>
                </a:solidFill>
                <a:latin typeface="Consolas" panose="020B0609020204030204" pitchFamily="49" charset="0"/>
              </a:rPr>
              <a:t>int</a:t>
            </a:r>
            <a:r>
              <a:rPr lang="en-GB" sz="2000" b="1" dirty="0">
                <a:solidFill>
                  <a:srgbClr val="000000"/>
                </a:solidFill>
                <a:latin typeface="Consolas" panose="020B0609020204030204" pitchFamily="49" charset="0"/>
              </a:rPr>
              <a:t>(input(</a:t>
            </a:r>
            <a:r>
              <a:rPr lang="en-GB" sz="2000" b="1" dirty="0">
                <a:solidFill>
                  <a:srgbClr val="A31515"/>
                </a:solidFill>
                <a:latin typeface="Consolas" panose="020B0609020204030204" pitchFamily="49" charset="0"/>
              </a:rPr>
              <a:t>'What is your age? '</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age = age + 1</a:t>
            </a:r>
          </a:p>
          <a:p>
            <a:r>
              <a:rPr lang="en-GB" sz="20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'Next</a:t>
            </a:r>
            <a:r>
              <a:rPr lang="en-GB" sz="2000" b="1" dirty="0">
                <a:solidFill>
                  <a:srgbClr val="A31515"/>
                </a:solidFill>
                <a:latin typeface="Consolas" panose="020B0609020204030204" pitchFamily="49" charset="0"/>
              </a:rPr>
              <a:t> year you will be'</a:t>
            </a:r>
            <a:r>
              <a:rPr lang="en-GB" sz="2000" b="1" dirty="0">
                <a:solidFill>
                  <a:srgbClr val="000000"/>
                </a:solidFill>
                <a:latin typeface="Consolas" panose="020B0609020204030204" pitchFamily="49" charset="0"/>
              </a:rPr>
              <a:t>, age ,</a:t>
            </a:r>
            <a:r>
              <a:rPr lang="en-GB" sz="2000" b="1" dirty="0">
                <a:solidFill>
                  <a:srgbClr val="A31515"/>
                </a:solidFill>
                <a:latin typeface="Consolas" panose="020B0609020204030204" pitchFamily="49" charset="0"/>
              </a:rPr>
              <a:t>'years old'</a:t>
            </a:r>
            <a:r>
              <a:rPr lang="en-GB" sz="2000" b="1" dirty="0">
                <a:solidFill>
                  <a:srgbClr val="000000"/>
                </a:solidFill>
                <a:latin typeface="Consolas" panose="020B0609020204030204" pitchFamily="49" charset="0"/>
              </a:rPr>
              <a:t>)</a:t>
            </a:r>
            <a:endParaRPr lang="en-GB" sz="18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0357" y="1855361"/>
            <a:ext cx="465676" cy="452740"/>
          </a:xfrm>
          <a:prstGeom prst="rect">
            <a:avLst/>
          </a:prstGeom>
        </p:spPr>
      </p:pic>
      <p:sp>
        <p:nvSpPr>
          <p:cNvPr id="6" name="Rectangle 5"/>
          <p:cNvSpPr/>
          <p:nvPr/>
        </p:nvSpPr>
        <p:spPr>
          <a:xfrm>
            <a:off x="4387999" y="2674987"/>
            <a:ext cx="402257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600" b="1" dirty="0"/>
              <a:t>What is your age?  21</a:t>
            </a:r>
          </a:p>
          <a:p>
            <a:r>
              <a:rPr lang="en-GB" sz="1600" b="1" dirty="0"/>
              <a:t>Next year you will be 22 years old</a:t>
            </a:r>
          </a:p>
        </p:txBody>
      </p:sp>
      <p:sp>
        <p:nvSpPr>
          <p:cNvPr id="8" name="Rectangle 7"/>
          <p:cNvSpPr/>
          <p:nvPr/>
        </p:nvSpPr>
        <p:spPr>
          <a:xfrm>
            <a:off x="609203" y="3949749"/>
            <a:ext cx="78123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0000"/>
                </a:solidFill>
                <a:latin typeface="Consolas" panose="020B0609020204030204" pitchFamily="49" charset="0"/>
              </a:rPr>
              <a:t>age = input(</a:t>
            </a:r>
            <a:r>
              <a:rPr lang="en-GB" sz="2000" b="1" dirty="0">
                <a:solidFill>
                  <a:srgbClr val="A31515"/>
                </a:solidFill>
                <a:latin typeface="Consolas" panose="020B0609020204030204" pitchFamily="49" charset="0"/>
              </a:rPr>
              <a:t>'What is your age? '</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age = </a:t>
            </a:r>
            <a:r>
              <a:rPr lang="en-GB" sz="2000" b="1" dirty="0" err="1">
                <a:solidFill>
                  <a:srgbClr val="2B91AF"/>
                </a:solidFill>
                <a:latin typeface="Consolas" panose="020B0609020204030204" pitchFamily="49" charset="0"/>
              </a:rPr>
              <a:t>int</a:t>
            </a:r>
            <a:r>
              <a:rPr lang="en-GB" sz="2000" b="1" dirty="0">
                <a:solidFill>
                  <a:srgbClr val="000000"/>
                </a:solidFill>
                <a:latin typeface="Consolas" panose="020B0609020204030204" pitchFamily="49" charset="0"/>
              </a:rPr>
              <a:t>(age)</a:t>
            </a:r>
          </a:p>
          <a:p>
            <a:r>
              <a:rPr lang="en-GB" sz="2000" b="1" dirty="0">
                <a:solidFill>
                  <a:srgbClr val="000000"/>
                </a:solidFill>
                <a:latin typeface="Consolas" panose="020B0609020204030204" pitchFamily="49" charset="0"/>
              </a:rPr>
              <a:t>age = age + 1</a:t>
            </a:r>
          </a:p>
          <a:p>
            <a:r>
              <a:rPr lang="en-GB" sz="2000" b="1" dirty="0">
                <a:solidFill>
                  <a:srgbClr val="000000"/>
                </a:solidFill>
                <a:latin typeface="Consolas" panose="020B0609020204030204" pitchFamily="49" charset="0"/>
              </a:rPr>
              <a:t>print(</a:t>
            </a:r>
            <a:r>
              <a:rPr lang="en-GB" sz="1800" b="1" dirty="0">
                <a:solidFill>
                  <a:srgbClr val="A31515"/>
                </a:solidFill>
                <a:latin typeface="Consolas" panose="020B0609020204030204" pitchFamily="49" charset="0"/>
              </a:rPr>
              <a:t>'Next</a:t>
            </a:r>
            <a:r>
              <a:rPr lang="en-GB" sz="2000" b="1" dirty="0">
                <a:solidFill>
                  <a:srgbClr val="A31515"/>
                </a:solidFill>
                <a:latin typeface="Consolas" panose="020B0609020204030204" pitchFamily="49" charset="0"/>
              </a:rPr>
              <a:t> year you will be'</a:t>
            </a:r>
            <a:r>
              <a:rPr lang="en-GB" sz="2000" b="1" dirty="0">
                <a:solidFill>
                  <a:srgbClr val="000000"/>
                </a:solidFill>
                <a:latin typeface="Consolas" panose="020B0609020204030204" pitchFamily="49" charset="0"/>
              </a:rPr>
              <a:t>, age ,</a:t>
            </a:r>
            <a:r>
              <a:rPr lang="en-GB" sz="2000" b="1" dirty="0">
                <a:solidFill>
                  <a:srgbClr val="A31515"/>
                </a:solidFill>
                <a:latin typeface="Consolas" panose="020B0609020204030204" pitchFamily="49" charset="0"/>
              </a:rPr>
              <a:t>'years old'</a:t>
            </a:r>
            <a:r>
              <a:rPr lang="en-GB" sz="2000" b="1" dirty="0">
                <a:solidFill>
                  <a:srgbClr val="000000"/>
                </a:solidFill>
                <a:latin typeface="Consolas" panose="020B0609020204030204" pitchFamily="49" charset="0"/>
              </a:rPr>
              <a:t>)</a:t>
            </a:r>
            <a:endParaRPr lang="en-GB" sz="1800" b="1"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9407" y="4350911"/>
            <a:ext cx="465676" cy="452740"/>
          </a:xfrm>
          <a:prstGeom prst="rect">
            <a:avLst/>
          </a:prstGeom>
        </p:spPr>
      </p:pic>
    </p:spTree>
    <p:extLst>
      <p:ext uri="{BB962C8B-B14F-4D97-AF65-F5344CB8AC3E}">
        <p14:creationId xmlns:p14="http://schemas.microsoft.com/office/powerpoint/2010/main" val="21023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Use the </a:t>
            </a:r>
            <a:r>
              <a:rPr lang="en-GB" sz="2400" b="1" dirty="0" err="1">
                <a:solidFill>
                  <a:srgbClr val="2B91AF"/>
                </a:solidFill>
                <a:latin typeface="Consolas" panose="020B0609020204030204" pitchFamily="49" charset="0"/>
              </a:rPr>
              <a:t>str</a:t>
            </a:r>
            <a:r>
              <a:rPr lang="en-GB" dirty="0"/>
              <a:t>() function</a:t>
            </a:r>
          </a:p>
        </p:txBody>
      </p:sp>
      <p:sp>
        <p:nvSpPr>
          <p:cNvPr id="2" name="Title 1"/>
          <p:cNvSpPr>
            <a:spLocks noGrp="1"/>
          </p:cNvSpPr>
          <p:nvPr>
            <p:ph type="title"/>
          </p:nvPr>
        </p:nvSpPr>
        <p:spPr/>
        <p:txBody>
          <a:bodyPr>
            <a:normAutofit/>
          </a:bodyPr>
          <a:lstStyle/>
          <a:p>
            <a:r>
              <a:rPr lang="en-GB" dirty="0"/>
              <a:t>Casting a number to string</a:t>
            </a:r>
          </a:p>
        </p:txBody>
      </p:sp>
      <p:sp>
        <p:nvSpPr>
          <p:cNvPr id="4" name="Rectangle 3"/>
          <p:cNvSpPr/>
          <p:nvPr/>
        </p:nvSpPr>
        <p:spPr>
          <a:xfrm>
            <a:off x="672505" y="1531114"/>
            <a:ext cx="6995120" cy="255454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8000"/>
                </a:solidFill>
                <a:latin typeface="Consolas" panose="020B0609020204030204" pitchFamily="49" charset="0"/>
              </a:rPr>
              <a:t>## Find the average of a few numbers</a:t>
            </a:r>
            <a:endParaRPr lang="en-GB" sz="2000" b="1" dirty="0">
              <a:solidFill>
                <a:srgbClr val="000000"/>
              </a:solidFill>
              <a:latin typeface="Consolas" panose="020B0609020204030204" pitchFamily="49" charset="0"/>
            </a:endParaRPr>
          </a:p>
          <a:p>
            <a:endParaRPr lang="en-GB" sz="2000" b="1" dirty="0">
              <a:solidFill>
                <a:srgbClr val="008000"/>
              </a:solidFill>
              <a:latin typeface="Consolas" panose="020B0609020204030204" pitchFamily="49" charset="0"/>
            </a:endParaRPr>
          </a:p>
          <a:p>
            <a:r>
              <a:rPr lang="en-GB" sz="2000" b="1" dirty="0">
                <a:solidFill>
                  <a:srgbClr val="000000"/>
                </a:solidFill>
                <a:latin typeface="Consolas" panose="020B0609020204030204" pitchFamily="49" charset="0"/>
              </a:rPr>
              <a:t>total = 1 + 3 + 5 + 7 + 9 + 11</a:t>
            </a:r>
          </a:p>
          <a:p>
            <a:r>
              <a:rPr lang="en-GB" sz="2000" b="1" dirty="0">
                <a:solidFill>
                  <a:srgbClr val="000000"/>
                </a:solidFill>
                <a:latin typeface="Consolas" panose="020B0609020204030204" pitchFamily="49" charset="0"/>
              </a:rPr>
              <a:t>average = total / 6</a:t>
            </a: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print(</a:t>
            </a:r>
            <a:r>
              <a:rPr lang="en-GB" sz="2000" b="1" dirty="0">
                <a:solidFill>
                  <a:srgbClr val="A31515"/>
                </a:solidFill>
                <a:latin typeface="Consolas" panose="020B0609020204030204" pitchFamily="49" charset="0"/>
              </a:rPr>
              <a:t>"Total is = "</a:t>
            </a:r>
            <a:r>
              <a:rPr lang="en-GB" sz="2000" b="1" dirty="0">
                <a:solidFill>
                  <a:srgbClr val="000000"/>
                </a:solidFill>
                <a:latin typeface="Consolas" panose="020B0609020204030204" pitchFamily="49" charset="0"/>
              </a:rPr>
              <a:t> + </a:t>
            </a:r>
            <a:r>
              <a:rPr lang="en-GB" sz="2000" b="1" dirty="0" err="1">
                <a:solidFill>
                  <a:srgbClr val="2B91AF"/>
                </a:solidFill>
                <a:latin typeface="Consolas" panose="020B0609020204030204" pitchFamily="49" charset="0"/>
              </a:rPr>
              <a:t>str</a:t>
            </a:r>
            <a:r>
              <a:rPr lang="en-GB" sz="2000" b="1" dirty="0">
                <a:solidFill>
                  <a:srgbClr val="000000"/>
                </a:solidFill>
                <a:latin typeface="Consolas" panose="020B0609020204030204" pitchFamily="49" charset="0"/>
              </a:rPr>
              <a:t>(total))</a:t>
            </a:r>
          </a:p>
          <a:p>
            <a:r>
              <a:rPr lang="en-GB" sz="2000" b="1" dirty="0">
                <a:solidFill>
                  <a:srgbClr val="000000"/>
                </a:solidFill>
                <a:latin typeface="Consolas" panose="020B0609020204030204" pitchFamily="49" charset="0"/>
              </a:rPr>
              <a:t>print(</a:t>
            </a:r>
            <a:r>
              <a:rPr lang="en-GB" sz="2000" b="1" dirty="0">
                <a:solidFill>
                  <a:srgbClr val="A31515"/>
                </a:solidFill>
                <a:latin typeface="Consolas" panose="020B0609020204030204" pitchFamily="49" charset="0"/>
              </a:rPr>
              <a:t>"Average is = "</a:t>
            </a:r>
            <a:r>
              <a:rPr lang="en-GB" sz="2000" b="1" dirty="0">
                <a:solidFill>
                  <a:srgbClr val="000000"/>
                </a:solidFill>
                <a:latin typeface="Consolas" panose="020B0609020204030204" pitchFamily="49" charset="0"/>
              </a:rPr>
              <a:t> + </a:t>
            </a:r>
            <a:r>
              <a:rPr lang="en-GB" sz="2000" b="1" dirty="0" err="1">
                <a:solidFill>
                  <a:srgbClr val="2B91AF"/>
                </a:solidFill>
                <a:latin typeface="Consolas" panose="020B0609020204030204" pitchFamily="49" charset="0"/>
              </a:rPr>
              <a:t>str</a:t>
            </a:r>
            <a:r>
              <a:rPr lang="en-GB" sz="2000" b="1" dirty="0">
                <a:solidFill>
                  <a:srgbClr val="000000"/>
                </a:solidFill>
                <a:latin typeface="Consolas" panose="020B0609020204030204" pitchFamily="49" charset="0"/>
              </a:rPr>
              <a:t>(average))</a:t>
            </a:r>
            <a:br>
              <a:rPr lang="en-GB" sz="2000" b="1" dirty="0">
                <a:solidFill>
                  <a:srgbClr val="000000"/>
                </a:solidFill>
                <a:latin typeface="Consolas" panose="020B0609020204030204" pitchFamily="49" charset="0"/>
              </a:rPr>
            </a:br>
            <a:endParaRPr lang="en-GB"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273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endParaRPr lang="en-GB" dirty="0"/>
          </a:p>
        </p:txBody>
      </p:sp>
      <p:sp>
        <p:nvSpPr>
          <p:cNvPr id="2" name="Title 1"/>
          <p:cNvSpPr>
            <a:spLocks noGrp="1"/>
          </p:cNvSpPr>
          <p:nvPr>
            <p:ph type="title"/>
          </p:nvPr>
        </p:nvSpPr>
        <p:spPr/>
        <p:txBody>
          <a:bodyPr>
            <a:normAutofit/>
          </a:bodyPr>
          <a:lstStyle/>
          <a:p>
            <a:r>
              <a:rPr lang="en-GB" dirty="0"/>
              <a:t>Casting floats</a:t>
            </a:r>
          </a:p>
        </p:txBody>
      </p:sp>
      <p:sp>
        <p:nvSpPr>
          <p:cNvPr id="5" name="Rectangle 4"/>
          <p:cNvSpPr/>
          <p:nvPr/>
        </p:nvSpPr>
        <p:spPr>
          <a:xfrm>
            <a:off x="598215" y="3068975"/>
            <a:ext cx="7488832" cy="10156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0000"/>
                </a:solidFill>
                <a:latin typeface="Consolas" panose="020B0609020204030204" pitchFamily="49" charset="0"/>
              </a:rPr>
              <a:t>price = </a:t>
            </a:r>
            <a:r>
              <a:rPr lang="en-GB" sz="2000" b="1" dirty="0">
                <a:solidFill>
                  <a:srgbClr val="2B91AF"/>
                </a:solidFill>
                <a:latin typeface="Consolas" panose="020B0609020204030204" pitchFamily="49" charset="0"/>
              </a:rPr>
              <a:t>float</a:t>
            </a:r>
            <a:r>
              <a:rPr lang="en-GB" sz="2000" b="1" dirty="0">
                <a:solidFill>
                  <a:srgbClr val="000000"/>
                </a:solidFill>
                <a:latin typeface="Consolas" panose="020B0609020204030204" pitchFamily="49" charset="0"/>
              </a:rPr>
              <a:t>(input(</a:t>
            </a:r>
            <a:r>
              <a:rPr lang="en-GB" sz="2000" b="1" dirty="0">
                <a:solidFill>
                  <a:srgbClr val="A31515"/>
                </a:solidFill>
                <a:latin typeface="Consolas" panose="020B0609020204030204" pitchFamily="49" charset="0"/>
              </a:rPr>
              <a:t>'What is the price? '</a:t>
            </a:r>
            <a:r>
              <a:rPr lang="en-GB" sz="2000" b="1" dirty="0">
                <a:solidFill>
                  <a:srgbClr val="000000"/>
                </a:solidFill>
                <a:latin typeface="Consolas" panose="020B0609020204030204" pitchFamily="49" charset="0"/>
              </a:rPr>
              <a:t>))</a:t>
            </a:r>
          </a:p>
          <a:p>
            <a:endParaRPr lang="en-GB" sz="2000" b="1" dirty="0">
              <a:solidFill>
                <a:srgbClr val="000000"/>
              </a:solidFill>
              <a:latin typeface="Consolas" panose="020B0609020204030204" pitchFamily="49" charset="0"/>
            </a:endParaRPr>
          </a:p>
          <a:p>
            <a:r>
              <a:rPr lang="en-GB" sz="2000" b="1" dirty="0" err="1">
                <a:solidFill>
                  <a:srgbClr val="000000"/>
                </a:solidFill>
                <a:latin typeface="Consolas" panose="020B0609020204030204" pitchFamily="49" charset="0"/>
              </a:rPr>
              <a:t>totalPrice</a:t>
            </a:r>
            <a:r>
              <a:rPr lang="en-GB" sz="2000" b="1" dirty="0">
                <a:solidFill>
                  <a:srgbClr val="000000"/>
                </a:solidFill>
                <a:latin typeface="Consolas" panose="020B0609020204030204" pitchFamily="49" charset="0"/>
              </a:rPr>
              <a:t> = price * 1.2</a:t>
            </a:r>
          </a:p>
        </p:txBody>
      </p:sp>
      <p:sp>
        <p:nvSpPr>
          <p:cNvPr id="6" name="Rectangle 5"/>
          <p:cNvSpPr/>
          <p:nvPr/>
        </p:nvSpPr>
        <p:spPr>
          <a:xfrm>
            <a:off x="674415" y="1354475"/>
            <a:ext cx="7488832" cy="10156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0000"/>
                </a:solidFill>
                <a:latin typeface="Consolas" panose="020B0609020204030204" pitchFamily="49" charset="0"/>
              </a:rPr>
              <a:t>price = </a:t>
            </a:r>
            <a:r>
              <a:rPr lang="en-GB" sz="2000" b="1" dirty="0" err="1">
                <a:solidFill>
                  <a:srgbClr val="2B91AF"/>
                </a:solidFill>
                <a:latin typeface="Consolas" panose="020B0609020204030204" pitchFamily="49" charset="0"/>
              </a:rPr>
              <a:t>int</a:t>
            </a:r>
            <a:r>
              <a:rPr lang="en-GB" sz="2000" b="1" dirty="0">
                <a:solidFill>
                  <a:srgbClr val="000000"/>
                </a:solidFill>
                <a:latin typeface="Consolas" panose="020B0609020204030204" pitchFamily="49" charset="0"/>
              </a:rPr>
              <a:t>(input(</a:t>
            </a:r>
            <a:r>
              <a:rPr lang="en-GB" sz="2000" b="1" dirty="0">
                <a:solidFill>
                  <a:srgbClr val="A31515"/>
                </a:solidFill>
                <a:latin typeface="Consolas" panose="020B0609020204030204" pitchFamily="49" charset="0"/>
              </a:rPr>
              <a:t>'What is the price? '</a:t>
            </a:r>
            <a:r>
              <a:rPr lang="en-GB" sz="2000" b="1" dirty="0">
                <a:solidFill>
                  <a:srgbClr val="000000"/>
                </a:solidFill>
                <a:latin typeface="Consolas" panose="020B0609020204030204" pitchFamily="49" charset="0"/>
              </a:rPr>
              <a:t>))</a:t>
            </a:r>
          </a:p>
          <a:p>
            <a:endParaRPr lang="en-GB" sz="2000" b="1" dirty="0">
              <a:solidFill>
                <a:srgbClr val="000000"/>
              </a:solidFill>
              <a:latin typeface="Consolas" panose="020B0609020204030204" pitchFamily="49" charset="0"/>
            </a:endParaRPr>
          </a:p>
          <a:p>
            <a:r>
              <a:rPr lang="en-GB" sz="2000" b="1" dirty="0" err="1">
                <a:solidFill>
                  <a:srgbClr val="000000"/>
                </a:solidFill>
                <a:latin typeface="Consolas" panose="020B0609020204030204" pitchFamily="49" charset="0"/>
              </a:rPr>
              <a:t>totalPrice</a:t>
            </a:r>
            <a:r>
              <a:rPr lang="en-GB" sz="2000" b="1" dirty="0">
                <a:solidFill>
                  <a:srgbClr val="000000"/>
                </a:solidFill>
                <a:latin typeface="Consolas" panose="020B0609020204030204" pitchFamily="49" charset="0"/>
              </a:rPr>
              <a:t> = price * 1.2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9357" y="3341261"/>
            <a:ext cx="465676" cy="45274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4559" y="1717983"/>
            <a:ext cx="354466" cy="354466"/>
          </a:xfrm>
          <a:prstGeom prst="rect">
            <a:avLst/>
          </a:prstGeom>
          <a:ln>
            <a:noFill/>
          </a:ln>
        </p:spPr>
      </p:pic>
    </p:spTree>
    <p:extLst>
      <p:ext uri="{BB962C8B-B14F-4D97-AF65-F5344CB8AC3E}">
        <p14:creationId xmlns:p14="http://schemas.microsoft.com/office/powerpoint/2010/main" val="289825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In this lab you will write code to:</a:t>
            </a:r>
          </a:p>
          <a:p>
            <a:pPr lvl="1"/>
            <a:r>
              <a:rPr lang="en-GB" dirty="0"/>
              <a:t>Edit code in Notepad++</a:t>
            </a:r>
          </a:p>
          <a:p>
            <a:pPr lvl="1"/>
            <a:r>
              <a:rPr lang="en-GB" dirty="0"/>
              <a:t>Compile and run your code</a:t>
            </a:r>
          </a:p>
          <a:p>
            <a:pPr lvl="1"/>
            <a:r>
              <a:rPr lang="en-GB" dirty="0"/>
              <a:t>Input values into variables</a:t>
            </a:r>
          </a:p>
          <a:p>
            <a:pPr lvl="1"/>
            <a:endParaRPr lang="en-GB" dirty="0"/>
          </a:p>
          <a:p>
            <a:pPr lvl="1"/>
            <a:r>
              <a:rPr lang="en-GB" dirty="0"/>
              <a:t>Lab duration: 30 minutes</a:t>
            </a:r>
          </a:p>
          <a:p>
            <a:pPr marL="457200" lvl="1" indent="0">
              <a:buNone/>
            </a:pPr>
            <a:endParaRPr lang="en-GB" dirty="0"/>
          </a:p>
          <a:p>
            <a:pPr marL="457200" lvl="1" indent="0">
              <a:buNone/>
            </a:pPr>
            <a:r>
              <a:rPr lang="en-GB" b="1" dirty="0">
                <a:solidFill>
                  <a:srgbClr val="0070C0"/>
                </a:solidFill>
              </a:rPr>
              <a:t>01-Python Programming basics Lab.docx</a:t>
            </a:r>
          </a:p>
        </p:txBody>
      </p:sp>
      <p:sp>
        <p:nvSpPr>
          <p:cNvPr id="2" name="Title 1"/>
          <p:cNvSpPr>
            <a:spLocks noGrp="1"/>
          </p:cNvSpPr>
          <p:nvPr>
            <p:ph type="title"/>
          </p:nvPr>
        </p:nvSpPr>
        <p:spPr/>
        <p:txBody>
          <a:bodyPr>
            <a:normAutofit/>
          </a:bodyPr>
          <a:lstStyle/>
          <a:p>
            <a:r>
              <a:rPr lang="en-GB" dirty="0"/>
              <a:t>Lab</a:t>
            </a:r>
          </a:p>
        </p:txBody>
      </p:sp>
    </p:spTree>
    <p:extLst>
      <p:ext uri="{BB962C8B-B14F-4D97-AF65-F5344CB8AC3E}">
        <p14:creationId xmlns:p14="http://schemas.microsoft.com/office/powerpoint/2010/main" val="222330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AD50-0C6C-6445-B86C-AF88CC9F9BF5}"/>
              </a:ext>
            </a:extLst>
          </p:cNvPr>
          <p:cNvSpPr>
            <a:spLocks noGrp="1"/>
          </p:cNvSpPr>
          <p:nvPr>
            <p:ph type="body" sz="quarter" idx="15"/>
          </p:nvPr>
        </p:nvSpPr>
        <p:spPr/>
        <p:txBody>
          <a:bodyPr/>
          <a:lstStyle/>
          <a:p>
            <a:r>
              <a:rPr lang="en-GB" dirty="0"/>
              <a:t>Join </a:t>
            </a:r>
            <a:r>
              <a:rPr lang="en-GB"/>
              <a:t>a group.</a:t>
            </a:r>
          </a:p>
          <a:p>
            <a:r>
              <a:rPr lang="en-GB" dirty="0"/>
              <a:t>Building on the voting program, write a program that asks you your age and tells you if you are eligible for an 18-30 holiday.</a:t>
            </a:r>
          </a:p>
          <a:p>
            <a:r>
              <a:rPr lang="en-GB" dirty="0"/>
              <a:t>Begin with one that simply says Yes or No.</a:t>
            </a:r>
          </a:p>
          <a:p>
            <a:r>
              <a:rPr lang="en-GB" dirty="0"/>
              <a:t>Develop it so that it tells you if you are eligible, or too young, or too old.</a:t>
            </a:r>
          </a:p>
          <a:p>
            <a:r>
              <a:rPr lang="en-GB" dirty="0"/>
              <a:t>Note that Python recognises “and” and “or” in its if statements.</a:t>
            </a:r>
          </a:p>
        </p:txBody>
      </p:sp>
      <p:sp>
        <p:nvSpPr>
          <p:cNvPr id="3" name="Title 2">
            <a:extLst>
              <a:ext uri="{FF2B5EF4-FFF2-40B4-BE49-F238E27FC236}">
                <a16:creationId xmlns:a16="http://schemas.microsoft.com/office/drawing/2014/main" id="{19C9BFBC-560F-BBA2-46B4-DCE4FCB87D1C}"/>
              </a:ext>
            </a:extLst>
          </p:cNvPr>
          <p:cNvSpPr>
            <a:spLocks noGrp="1"/>
          </p:cNvSpPr>
          <p:nvPr>
            <p:ph type="title"/>
          </p:nvPr>
        </p:nvSpPr>
        <p:spPr/>
        <p:txBody>
          <a:bodyPr/>
          <a:lstStyle/>
          <a:p>
            <a:r>
              <a:rPr lang="en-GB" dirty="0"/>
              <a:t>Further activity</a:t>
            </a:r>
          </a:p>
        </p:txBody>
      </p:sp>
    </p:spTree>
    <p:extLst>
      <p:ext uri="{BB962C8B-B14F-4D97-AF65-F5344CB8AC3E}">
        <p14:creationId xmlns:p14="http://schemas.microsoft.com/office/powerpoint/2010/main" val="153082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a:t>In this chapter you learned about:</a:t>
            </a:r>
          </a:p>
          <a:p>
            <a:r>
              <a:rPr lang="en-GB" dirty="0"/>
              <a:t>Basic statements</a:t>
            </a:r>
          </a:p>
          <a:p>
            <a:r>
              <a:rPr lang="en-GB" dirty="0"/>
              <a:t>Numbers, strings and Boolean variables</a:t>
            </a:r>
          </a:p>
          <a:p>
            <a:r>
              <a:rPr lang="en-GB" dirty="0"/>
              <a:t>Keyboard input. Screen output. </a:t>
            </a:r>
          </a:p>
          <a:p>
            <a:r>
              <a:rPr lang="en-GB" dirty="0"/>
              <a:t>Casting</a:t>
            </a:r>
          </a:p>
        </p:txBody>
      </p:sp>
      <p:sp>
        <p:nvSpPr>
          <p:cNvPr id="2" name="Title 1"/>
          <p:cNvSpPr>
            <a:spLocks noGrp="1"/>
          </p:cNvSpPr>
          <p:nvPr>
            <p:ph type="title"/>
          </p:nvPr>
        </p:nvSpPr>
        <p:spPr/>
        <p:txBody>
          <a:bodyPr>
            <a:normAutofit/>
          </a:bodyPr>
          <a:lstStyle/>
          <a:p>
            <a:r>
              <a:rPr lang="en-US" dirty="0"/>
              <a:t>Summary</a:t>
            </a:r>
            <a:endParaRPr lang="en-GB" dirty="0"/>
          </a:p>
        </p:txBody>
      </p:sp>
    </p:spTree>
    <p:extLst>
      <p:ext uri="{BB962C8B-B14F-4D97-AF65-F5344CB8AC3E}">
        <p14:creationId xmlns:p14="http://schemas.microsoft.com/office/powerpoint/2010/main" val="19571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sz="2000" dirty="0">
                <a:hlinkClick r:id="rId2"/>
              </a:rPr>
              <a:t>https://www.python.org/</a:t>
            </a:r>
            <a:endParaRPr lang="en-GB" sz="2000" dirty="0"/>
          </a:p>
          <a:p>
            <a:r>
              <a:rPr lang="en-GB" sz="2000" dirty="0">
                <a:hlinkClick r:id="rId3"/>
              </a:rPr>
              <a:t>https://www.python.org/dev/peps/pep-0008/#a-foolish-consistency-is-the-hobgoblin-of-little-minds</a:t>
            </a:r>
            <a:endParaRPr lang="en-GB" sz="2000" dirty="0"/>
          </a:p>
          <a:p>
            <a:endParaRPr lang="en-GB" sz="2000" dirty="0"/>
          </a:p>
          <a:p>
            <a:endParaRPr lang="en-GB" sz="2800" dirty="0"/>
          </a:p>
          <a:p>
            <a:endParaRPr lang="en-GB" sz="2800" dirty="0"/>
          </a:p>
        </p:txBody>
      </p:sp>
      <p:sp>
        <p:nvSpPr>
          <p:cNvPr id="2" name="Title 1"/>
          <p:cNvSpPr>
            <a:spLocks noGrp="1"/>
          </p:cNvSpPr>
          <p:nvPr>
            <p:ph type="title"/>
          </p:nvPr>
        </p:nvSpPr>
        <p:spPr/>
        <p:txBody>
          <a:bodyPr>
            <a:normAutofit/>
          </a:bodyPr>
          <a:lstStyle/>
          <a:p>
            <a:r>
              <a:rPr lang="en-GB" dirty="0"/>
              <a:t>Further Reading</a:t>
            </a:r>
          </a:p>
        </p:txBody>
      </p:sp>
    </p:spTree>
    <p:extLst>
      <p:ext uri="{BB962C8B-B14F-4D97-AF65-F5344CB8AC3E}">
        <p14:creationId xmlns:p14="http://schemas.microsoft.com/office/powerpoint/2010/main" val="2152708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a:t>In this chapter you'll learn about:</a:t>
            </a:r>
          </a:p>
          <a:p>
            <a:r>
              <a:rPr lang="en-GB" dirty="0"/>
              <a:t>Python – writing it and running it</a:t>
            </a:r>
          </a:p>
          <a:p>
            <a:r>
              <a:rPr lang="en-GB" dirty="0"/>
              <a:t>Basic statements</a:t>
            </a:r>
          </a:p>
          <a:p>
            <a:r>
              <a:rPr lang="en-GB" dirty="0"/>
              <a:t>Numbers, strings and Boolean variables</a:t>
            </a:r>
          </a:p>
          <a:p>
            <a:r>
              <a:rPr lang="en-GB" dirty="0"/>
              <a:t>Keyboard input. Screen output. </a:t>
            </a:r>
          </a:p>
          <a:p>
            <a:r>
              <a:rPr lang="en-GB" dirty="0"/>
              <a:t>Casting</a:t>
            </a:r>
          </a:p>
        </p:txBody>
      </p:sp>
      <p:sp>
        <p:nvSpPr>
          <p:cNvPr id="2" name="Title 1"/>
          <p:cNvSpPr>
            <a:spLocks noGrp="1"/>
          </p:cNvSpPr>
          <p:nvPr>
            <p:ph type="title"/>
          </p:nvPr>
        </p:nvSpPr>
        <p:spPr/>
        <p:txBody>
          <a:bodyPr>
            <a:normAutofit/>
          </a:bodyPr>
          <a:lstStyle/>
          <a:p>
            <a:r>
              <a:rPr lang="en-GB" dirty="0"/>
              <a:t>Python Fundamentals</a:t>
            </a:r>
          </a:p>
        </p:txBody>
      </p:sp>
    </p:spTree>
    <p:extLst>
      <p:ext uri="{BB962C8B-B14F-4D97-AF65-F5344CB8AC3E}">
        <p14:creationId xmlns:p14="http://schemas.microsoft.com/office/powerpoint/2010/main" val="867066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833DE-7B8E-1FBB-2BB3-1F72F1EB46F9}"/>
              </a:ext>
            </a:extLst>
          </p:cNvPr>
          <p:cNvSpPr>
            <a:spLocks noGrp="1"/>
          </p:cNvSpPr>
          <p:nvPr>
            <p:ph type="body" sz="quarter" idx="15"/>
          </p:nvPr>
        </p:nvSpPr>
        <p:spPr/>
        <p:txBody>
          <a:bodyPr/>
          <a:lstStyle/>
          <a:p>
            <a:endParaRPr lang="en-GB" dirty="0"/>
          </a:p>
        </p:txBody>
      </p:sp>
      <p:sp>
        <p:nvSpPr>
          <p:cNvPr id="3" name="Title 2">
            <a:extLst>
              <a:ext uri="{FF2B5EF4-FFF2-40B4-BE49-F238E27FC236}">
                <a16:creationId xmlns:a16="http://schemas.microsoft.com/office/drawing/2014/main" id="{3D25DA45-A8A4-EEDA-5A92-8A132B1F2F1E}"/>
              </a:ext>
            </a:extLst>
          </p:cNvPr>
          <p:cNvSpPr>
            <a:spLocks noGrp="1"/>
          </p:cNvSpPr>
          <p:nvPr>
            <p:ph type="title"/>
          </p:nvPr>
        </p:nvSpPr>
        <p:spPr/>
        <p:txBody>
          <a:bodyPr/>
          <a:lstStyle/>
          <a:p>
            <a:r>
              <a:rPr lang="en-GB" dirty="0"/>
              <a:t>A simple program with 2 errors</a:t>
            </a:r>
          </a:p>
        </p:txBody>
      </p:sp>
      <p:pic>
        <p:nvPicPr>
          <p:cNvPr id="5" name="Picture 4">
            <a:extLst>
              <a:ext uri="{FF2B5EF4-FFF2-40B4-BE49-F238E27FC236}">
                <a16:creationId xmlns:a16="http://schemas.microsoft.com/office/drawing/2014/main" id="{160408E0-BB38-50C3-748E-3306088852EE}"/>
              </a:ext>
            </a:extLst>
          </p:cNvPr>
          <p:cNvPicPr>
            <a:picLocks noChangeAspect="1"/>
          </p:cNvPicPr>
          <p:nvPr/>
        </p:nvPicPr>
        <p:blipFill>
          <a:blip r:embed="rId3"/>
          <a:stretch>
            <a:fillRect/>
          </a:stretch>
        </p:blipFill>
        <p:spPr>
          <a:xfrm>
            <a:off x="142844" y="670975"/>
            <a:ext cx="8808639" cy="3805332"/>
          </a:xfrm>
          <a:prstGeom prst="rect">
            <a:avLst/>
          </a:prstGeom>
        </p:spPr>
      </p:pic>
    </p:spTree>
    <p:extLst>
      <p:ext uri="{BB962C8B-B14F-4D97-AF65-F5344CB8AC3E}">
        <p14:creationId xmlns:p14="http://schemas.microsoft.com/office/powerpoint/2010/main" val="350724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B64772-7F6C-B2C1-124D-804A8B79670E}"/>
              </a:ext>
            </a:extLst>
          </p:cNvPr>
          <p:cNvSpPr>
            <a:spLocks noGrp="1"/>
          </p:cNvSpPr>
          <p:nvPr>
            <p:ph type="body" sz="quarter" idx="15"/>
          </p:nvPr>
        </p:nvSpPr>
        <p:spPr/>
        <p:txBody>
          <a:bodyPr/>
          <a:lstStyle/>
          <a:p>
            <a:endParaRPr lang="en-GB" dirty="0"/>
          </a:p>
        </p:txBody>
      </p:sp>
      <p:sp>
        <p:nvSpPr>
          <p:cNvPr id="3" name="Title 2">
            <a:extLst>
              <a:ext uri="{FF2B5EF4-FFF2-40B4-BE49-F238E27FC236}">
                <a16:creationId xmlns:a16="http://schemas.microsoft.com/office/drawing/2014/main" id="{8DBC11F2-EA11-35E4-4C10-595456F48374}"/>
              </a:ext>
            </a:extLst>
          </p:cNvPr>
          <p:cNvSpPr>
            <a:spLocks noGrp="1"/>
          </p:cNvSpPr>
          <p:nvPr>
            <p:ph type="title"/>
          </p:nvPr>
        </p:nvSpPr>
        <p:spPr/>
        <p:txBody>
          <a:bodyPr/>
          <a:lstStyle/>
          <a:p>
            <a:r>
              <a:rPr lang="en-GB" dirty="0"/>
              <a:t>A simple program with no errors (?)</a:t>
            </a:r>
          </a:p>
        </p:txBody>
      </p:sp>
      <p:pic>
        <p:nvPicPr>
          <p:cNvPr id="7" name="Picture 6">
            <a:extLst>
              <a:ext uri="{FF2B5EF4-FFF2-40B4-BE49-F238E27FC236}">
                <a16:creationId xmlns:a16="http://schemas.microsoft.com/office/drawing/2014/main" id="{54CB6008-CC80-96B4-2387-61B4F1F00F52}"/>
              </a:ext>
            </a:extLst>
          </p:cNvPr>
          <p:cNvPicPr>
            <a:picLocks noChangeAspect="1"/>
          </p:cNvPicPr>
          <p:nvPr/>
        </p:nvPicPr>
        <p:blipFill>
          <a:blip r:embed="rId3"/>
          <a:stretch>
            <a:fillRect/>
          </a:stretch>
        </p:blipFill>
        <p:spPr>
          <a:xfrm>
            <a:off x="142844" y="670975"/>
            <a:ext cx="8766724" cy="4104167"/>
          </a:xfrm>
          <a:prstGeom prst="rect">
            <a:avLst/>
          </a:prstGeom>
        </p:spPr>
      </p:pic>
    </p:spTree>
    <p:extLst>
      <p:ext uri="{BB962C8B-B14F-4D97-AF65-F5344CB8AC3E}">
        <p14:creationId xmlns:p14="http://schemas.microsoft.com/office/powerpoint/2010/main" val="277802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D21929-8EA2-10E2-C60F-C3EA1F5F0A49}"/>
              </a:ext>
            </a:extLst>
          </p:cNvPr>
          <p:cNvSpPr>
            <a:spLocks noGrp="1"/>
          </p:cNvSpPr>
          <p:nvPr>
            <p:ph type="body" sz="quarter" idx="15"/>
          </p:nvPr>
        </p:nvSpPr>
        <p:spPr/>
        <p:txBody>
          <a:bodyPr/>
          <a:lstStyle/>
          <a:p>
            <a:r>
              <a:rPr lang="en-GB" dirty="0"/>
              <a:t>For hands-on experience, and to be able to follow along, please open “Getting Started With Python” in the exercise guide folder.</a:t>
            </a:r>
          </a:p>
          <a:p>
            <a:r>
              <a:rPr lang="en-GB" dirty="0"/>
              <a:t>We will work through it together.</a:t>
            </a:r>
          </a:p>
          <a:p>
            <a:r>
              <a:rPr lang="en-GB" dirty="0"/>
              <a:t>Feel free to ask questions!</a:t>
            </a:r>
          </a:p>
        </p:txBody>
      </p:sp>
      <p:sp>
        <p:nvSpPr>
          <p:cNvPr id="3" name="Title 2">
            <a:extLst>
              <a:ext uri="{FF2B5EF4-FFF2-40B4-BE49-F238E27FC236}">
                <a16:creationId xmlns:a16="http://schemas.microsoft.com/office/drawing/2014/main" id="{61CF3FC1-CCD7-D8B2-4D91-5DB3D755E30C}"/>
              </a:ext>
            </a:extLst>
          </p:cNvPr>
          <p:cNvSpPr>
            <a:spLocks noGrp="1"/>
          </p:cNvSpPr>
          <p:nvPr>
            <p:ph type="title"/>
          </p:nvPr>
        </p:nvSpPr>
        <p:spPr/>
        <p:txBody>
          <a:bodyPr/>
          <a:lstStyle/>
          <a:p>
            <a:r>
              <a:rPr lang="en-GB" dirty="0"/>
              <a:t>Getting Started With Python</a:t>
            </a:r>
          </a:p>
        </p:txBody>
      </p:sp>
    </p:spTree>
    <p:extLst>
      <p:ext uri="{BB962C8B-B14F-4D97-AF65-F5344CB8AC3E}">
        <p14:creationId xmlns:p14="http://schemas.microsoft.com/office/powerpoint/2010/main" val="288168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Comments are explanations to help readers understand your code</a:t>
            </a:r>
          </a:p>
          <a:p>
            <a:r>
              <a:rPr lang="en-GB" dirty="0"/>
              <a:t>Use a </a:t>
            </a:r>
            <a:r>
              <a:rPr lang="en-GB" b="1" dirty="0">
                <a:solidFill>
                  <a:srgbClr val="008000"/>
                </a:solidFill>
                <a:latin typeface="Consolas" panose="020B0609020204030204" pitchFamily="49" charset="0"/>
              </a:rPr>
              <a:t># </a:t>
            </a:r>
            <a:r>
              <a:rPr lang="en-GB" dirty="0"/>
              <a:t>to tell Python to ignore the characters to the right</a:t>
            </a:r>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2" name="Title 1"/>
          <p:cNvSpPr>
            <a:spLocks noGrp="1"/>
          </p:cNvSpPr>
          <p:nvPr>
            <p:ph type="title"/>
          </p:nvPr>
        </p:nvSpPr>
        <p:spPr/>
        <p:txBody>
          <a:bodyPr>
            <a:normAutofit/>
          </a:bodyPr>
          <a:lstStyle/>
          <a:p>
            <a:r>
              <a:rPr lang="en-GB" dirty="0"/>
              <a:t>Comments in code</a:t>
            </a:r>
          </a:p>
        </p:txBody>
      </p:sp>
      <p:sp>
        <p:nvSpPr>
          <p:cNvPr id="4" name="Rectangle 3"/>
          <p:cNvSpPr/>
          <p:nvPr/>
        </p:nvSpPr>
        <p:spPr>
          <a:xfrm>
            <a:off x="1015439" y="2869428"/>
            <a:ext cx="6102424"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a:solidFill>
                  <a:srgbClr val="008000"/>
                </a:solidFill>
                <a:latin typeface="Consolas" panose="020B0609020204030204" pitchFamily="49" charset="0"/>
              </a:rPr>
              <a:t># process user information</a:t>
            </a: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print(</a:t>
            </a:r>
            <a:r>
              <a:rPr lang="en-GB" sz="2000" b="1" dirty="0">
                <a:solidFill>
                  <a:srgbClr val="A31515"/>
                </a:solidFill>
                <a:latin typeface="Consolas" panose="020B0609020204030204" pitchFamily="49" charset="0"/>
              </a:rPr>
              <a:t>'Hello World!'</a:t>
            </a:r>
            <a:r>
              <a:rPr lang="en-GB" sz="2000" b="1" dirty="0">
                <a:solidFill>
                  <a:srgbClr val="000000"/>
                </a:solidFill>
                <a:latin typeface="Consolas" panose="020B0609020204030204" pitchFamily="49" charset="0"/>
              </a:rPr>
              <a:t>) </a:t>
            </a:r>
            <a:r>
              <a:rPr lang="en-GB" sz="2000" b="1" dirty="0">
                <a:solidFill>
                  <a:srgbClr val="008000"/>
                </a:solidFill>
                <a:latin typeface="Consolas" panose="020B0609020204030204" pitchFamily="49" charset="0"/>
              </a:rPr>
              <a:t># display greetings</a:t>
            </a:r>
          </a:p>
          <a:p>
            <a:endParaRPr lang="en-GB" sz="2000" b="1" dirty="0">
              <a:solidFill>
                <a:srgbClr val="000000"/>
              </a:solidFill>
              <a:latin typeface="Consolas" panose="020B0609020204030204" pitchFamily="49" charset="0"/>
            </a:endParaRPr>
          </a:p>
          <a:p>
            <a:r>
              <a:rPr lang="en-GB" sz="2000" b="1" dirty="0">
                <a:solidFill>
                  <a:srgbClr val="008000"/>
                </a:solidFill>
                <a:latin typeface="Consolas" panose="020B0609020204030204" pitchFamily="49" charset="0"/>
              </a:rPr>
              <a:t># x = x + 3</a:t>
            </a:r>
            <a:endParaRPr lang="en-GB"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9009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sz="2800" dirty="0"/>
              <a:t>There are three basic variable types</a:t>
            </a:r>
          </a:p>
          <a:p>
            <a:endParaRPr lang="en-GB" sz="2800" dirty="0"/>
          </a:p>
          <a:p>
            <a:pPr lvl="1"/>
            <a:r>
              <a:rPr lang="en-GB" dirty="0"/>
              <a:t>Numbers: Integer and Float</a:t>
            </a:r>
          </a:p>
          <a:p>
            <a:pPr lvl="2"/>
            <a:r>
              <a:rPr lang="en-GB" dirty="0"/>
              <a:t>1,2,3, 1.23, 0.0005</a:t>
            </a:r>
            <a:endParaRPr lang="en-GB" dirty="0">
              <a:solidFill>
                <a:srgbClr val="0070C0"/>
              </a:solidFill>
              <a:latin typeface="Consolas" panose="020B0609020204030204" pitchFamily="49" charset="0"/>
              <a:cs typeface="Consolas" panose="020B0609020204030204" pitchFamily="49" charset="0"/>
            </a:endParaRPr>
          </a:p>
          <a:p>
            <a:pPr lvl="1"/>
            <a:endParaRPr lang="en-GB" dirty="0"/>
          </a:p>
          <a:p>
            <a:pPr lvl="1"/>
            <a:r>
              <a:rPr lang="en-GB" dirty="0"/>
              <a:t>Character or String</a:t>
            </a:r>
          </a:p>
          <a:p>
            <a:pPr lvl="2"/>
            <a:r>
              <a:rPr lang="en-GB" dirty="0"/>
              <a:t>'Hello world'</a:t>
            </a:r>
            <a:br>
              <a:rPr lang="en-GB" dirty="0"/>
            </a:br>
            <a:r>
              <a:rPr lang="en-GB" dirty="0"/>
              <a:t>	or</a:t>
            </a:r>
            <a:br>
              <a:rPr lang="en-GB" dirty="0"/>
            </a:br>
            <a:r>
              <a:rPr lang="en-GB" dirty="0"/>
              <a:t>"Hello world"</a:t>
            </a:r>
            <a:br>
              <a:rPr lang="en-GB" dirty="0"/>
            </a:br>
            <a:endParaRPr lang="en-GB" dirty="0"/>
          </a:p>
          <a:p>
            <a:pPr lvl="1"/>
            <a:r>
              <a:rPr lang="en-GB" dirty="0"/>
              <a:t>Boolean  </a:t>
            </a:r>
            <a:r>
              <a:rPr lang="en-GB" b="1" dirty="0">
                <a:solidFill>
                  <a:schemeClr val="tx2"/>
                </a:solidFill>
              </a:rPr>
              <a:t>True</a:t>
            </a:r>
            <a:r>
              <a:rPr lang="en-GB" dirty="0"/>
              <a:t> or </a:t>
            </a:r>
            <a:r>
              <a:rPr lang="en-GB" b="1" dirty="0">
                <a:solidFill>
                  <a:schemeClr val="tx2"/>
                </a:solidFill>
              </a:rPr>
              <a:t>False</a:t>
            </a:r>
            <a:r>
              <a:rPr lang="en-GB" dirty="0"/>
              <a:t>   </a:t>
            </a:r>
            <a:br>
              <a:rPr lang="en-GB" dirty="0"/>
            </a:br>
            <a:r>
              <a:rPr lang="en-GB" dirty="0"/>
              <a:t>		(case-sensitive)</a:t>
            </a:r>
          </a:p>
        </p:txBody>
      </p:sp>
      <p:sp>
        <p:nvSpPr>
          <p:cNvPr id="2" name="Title 1"/>
          <p:cNvSpPr>
            <a:spLocks noGrp="1"/>
          </p:cNvSpPr>
          <p:nvPr>
            <p:ph type="title"/>
          </p:nvPr>
        </p:nvSpPr>
        <p:spPr/>
        <p:txBody>
          <a:bodyPr>
            <a:normAutofit/>
          </a:bodyPr>
          <a:lstStyle/>
          <a:p>
            <a:r>
              <a:rPr lang="en-GB" dirty="0"/>
              <a:t>Data Types in Python</a:t>
            </a:r>
          </a:p>
        </p:txBody>
      </p:sp>
      <p:sp>
        <p:nvSpPr>
          <p:cNvPr id="4" name="Rectangle 3"/>
          <p:cNvSpPr/>
          <p:nvPr/>
        </p:nvSpPr>
        <p:spPr>
          <a:xfrm>
            <a:off x="5652120" y="2234580"/>
            <a:ext cx="2952328"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age=21</a:t>
            </a:r>
          </a:p>
          <a:p>
            <a:r>
              <a:rPr lang="en-GB" sz="1600" dirty="0">
                <a:solidFill>
                  <a:srgbClr val="000000"/>
                </a:solidFill>
                <a:latin typeface="Consolas" panose="020B0609020204030204" pitchFamily="49" charset="0"/>
              </a:rPr>
              <a:t>salary = 2000.78</a:t>
            </a:r>
          </a:p>
          <a:p>
            <a:r>
              <a:rPr lang="en-GB" sz="1600" dirty="0" err="1">
                <a:solidFill>
                  <a:srgbClr val="000000"/>
                </a:solidFill>
                <a:latin typeface="Consolas" panose="020B0609020204030204" pitchFamily="49" charset="0"/>
              </a:rPr>
              <a:t>companyName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'QA Ltd'</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isRegistered</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True</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hasLicence</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False</a:t>
            </a:r>
            <a:endParaRPr lang="en-GB" sz="1600" dirty="0"/>
          </a:p>
        </p:txBody>
      </p:sp>
      <p:sp>
        <p:nvSpPr>
          <p:cNvPr id="5" name="Rounded Rectangular Callout 4"/>
          <p:cNvSpPr/>
          <p:nvPr/>
        </p:nvSpPr>
        <p:spPr>
          <a:xfrm>
            <a:off x="5580112" y="3731847"/>
            <a:ext cx="2878088" cy="630603"/>
          </a:xfrm>
          <a:prstGeom prst="wedgeRoundRectCallout">
            <a:avLst>
              <a:gd name="adj1" fmla="val -31081"/>
              <a:gd name="adj2" fmla="val -669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t>type is determined automatically.</a:t>
            </a:r>
          </a:p>
          <a:p>
            <a:r>
              <a:rPr lang="en-GB" sz="1400" dirty="0"/>
              <a:t>value can change.</a:t>
            </a:r>
          </a:p>
        </p:txBody>
      </p:sp>
    </p:spTree>
    <p:extLst>
      <p:ext uri="{BB962C8B-B14F-4D97-AF65-F5344CB8AC3E}">
        <p14:creationId xmlns:p14="http://schemas.microsoft.com/office/powerpoint/2010/main" val="12819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endParaRPr lang="en-GB" dirty="0"/>
          </a:p>
          <a:p>
            <a:r>
              <a:rPr lang="en-GB" dirty="0"/>
              <a:t>Use letters not punctuations</a:t>
            </a:r>
          </a:p>
          <a:p>
            <a:endParaRPr lang="en-GB" dirty="0"/>
          </a:p>
          <a:p>
            <a:endParaRPr lang="en-GB" dirty="0"/>
          </a:p>
          <a:p>
            <a:endParaRPr lang="en-GB" dirty="0"/>
          </a:p>
          <a:p>
            <a:endParaRPr lang="en-GB" dirty="0"/>
          </a:p>
          <a:p>
            <a:endParaRPr lang="en-GB" dirty="0"/>
          </a:p>
          <a:p>
            <a:endParaRPr lang="en-GB" dirty="0"/>
          </a:p>
          <a:p>
            <a:pPr marL="0" indent="0">
              <a:buNone/>
            </a:pPr>
            <a:endParaRPr lang="en-GB" dirty="0"/>
          </a:p>
          <a:p>
            <a:r>
              <a:rPr lang="en-GB" dirty="0"/>
              <a:t>No 'reserved word'</a:t>
            </a:r>
          </a:p>
          <a:p>
            <a:pPr marL="0" indent="0">
              <a:buNone/>
            </a:pPr>
            <a:endParaRPr lang="en-GB" dirty="0"/>
          </a:p>
        </p:txBody>
      </p:sp>
      <p:sp>
        <p:nvSpPr>
          <p:cNvPr id="2" name="Title 1"/>
          <p:cNvSpPr>
            <a:spLocks noGrp="1"/>
          </p:cNvSpPr>
          <p:nvPr>
            <p:ph type="title"/>
          </p:nvPr>
        </p:nvSpPr>
        <p:spPr/>
        <p:txBody>
          <a:bodyPr>
            <a:normAutofit/>
          </a:bodyPr>
          <a:lstStyle/>
          <a:p>
            <a:r>
              <a:rPr lang="en-GB" dirty="0"/>
              <a:t>Variables naming standards</a:t>
            </a:r>
          </a:p>
        </p:txBody>
      </p:sp>
      <p:sp>
        <p:nvSpPr>
          <p:cNvPr id="6" name="Rectangle 5"/>
          <p:cNvSpPr/>
          <p:nvPr/>
        </p:nvSpPr>
        <p:spPr>
          <a:xfrm>
            <a:off x="622151" y="1639622"/>
            <a:ext cx="3059832" cy="1631216"/>
          </a:xfrm>
          <a:prstGeom prst="rect">
            <a:avLst/>
          </a:prstGeom>
          <a:ln>
            <a:solidFill>
              <a:schemeClr val="bg1">
                <a:lumMod val="65000"/>
              </a:schemeClr>
            </a:solidFill>
          </a:ln>
        </p:spPr>
        <p:txBody>
          <a:bodyPr wrap="square">
            <a:spAutoFit/>
          </a:bodyPr>
          <a:lstStyle/>
          <a:p>
            <a:r>
              <a:rPr lang="en-GB" sz="2000" b="1" dirty="0" err="1">
                <a:solidFill>
                  <a:srgbClr val="000000"/>
                </a:solidFill>
                <a:latin typeface="Consolas" panose="020B0609020204030204" pitchFamily="49" charset="0"/>
              </a:rPr>
              <a:t>salay</a:t>
            </a:r>
            <a:r>
              <a:rPr lang="en-GB" sz="2000" b="1" dirty="0">
                <a:solidFill>
                  <a:srgbClr val="000000"/>
                </a:solidFill>
                <a:latin typeface="Consolas" panose="020B0609020204030204" pitchFamily="49" charset="0"/>
              </a:rPr>
              <a:t>$ = 1500</a:t>
            </a: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my-city=</a:t>
            </a:r>
            <a:r>
              <a:rPr lang="en-GB" sz="2000" b="1" dirty="0">
                <a:solidFill>
                  <a:srgbClr val="A31515"/>
                </a:solidFill>
                <a:latin typeface="Consolas" panose="020B0609020204030204" pitchFamily="49" charset="0"/>
              </a:rPr>
              <a:t>'London'</a:t>
            </a:r>
            <a:endParaRPr lang="en-GB" sz="2000" b="1" dirty="0">
              <a:solidFill>
                <a:srgbClr val="000000"/>
              </a:solidFill>
              <a:latin typeface="Consolas" panose="020B0609020204030204" pitchFamily="49" charset="0"/>
            </a:endParaRP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my city=</a:t>
            </a:r>
            <a:r>
              <a:rPr lang="en-GB" sz="2000" b="1" dirty="0">
                <a:solidFill>
                  <a:srgbClr val="A31515"/>
                </a:solidFill>
                <a:latin typeface="Consolas" panose="020B0609020204030204" pitchFamily="49" charset="0"/>
              </a:rPr>
              <a:t>'London</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3501" y="1707618"/>
            <a:ext cx="354466" cy="354466"/>
          </a:xfrm>
          <a:prstGeom prst="rect">
            <a:avLst/>
          </a:prstGeom>
          <a:ln>
            <a:noFill/>
          </a:ln>
        </p:spPr>
      </p:pic>
      <p:sp>
        <p:nvSpPr>
          <p:cNvPr id="15" name="Rectangle 14"/>
          <p:cNvSpPr/>
          <p:nvPr/>
        </p:nvSpPr>
        <p:spPr>
          <a:xfrm>
            <a:off x="4402063" y="1663429"/>
            <a:ext cx="2880320" cy="1015663"/>
          </a:xfrm>
          <a:prstGeom prst="rect">
            <a:avLst/>
          </a:prstGeom>
          <a:ln w="12700">
            <a:solidFill>
              <a:schemeClr val="accent3">
                <a:lumMod val="75000"/>
              </a:schemeClr>
            </a:solidFill>
          </a:ln>
        </p:spPr>
        <p:txBody>
          <a:bodyPr wrap="square">
            <a:spAutoFit/>
          </a:bodyPr>
          <a:lstStyle/>
          <a:p>
            <a:r>
              <a:rPr lang="en-GB" sz="2000" b="1" dirty="0" err="1">
                <a:solidFill>
                  <a:srgbClr val="000000"/>
                </a:solidFill>
                <a:latin typeface="Consolas" panose="020B0609020204030204" pitchFamily="49" charset="0"/>
              </a:rPr>
              <a:t>my_city</a:t>
            </a:r>
            <a:r>
              <a:rPr lang="en-GB" sz="2000" b="1" dirty="0">
                <a:solidFill>
                  <a:srgbClr val="000000"/>
                </a:solidFill>
                <a:latin typeface="Consolas" panose="020B0609020204030204" pitchFamily="49" charset="0"/>
              </a:rPr>
              <a:t>=</a:t>
            </a:r>
            <a:r>
              <a:rPr lang="en-GB" sz="2000" b="1" dirty="0">
                <a:solidFill>
                  <a:srgbClr val="A31515"/>
                </a:solidFill>
                <a:latin typeface="Consolas" panose="020B0609020204030204" pitchFamily="49" charset="0"/>
              </a:rPr>
              <a:t>'London'</a:t>
            </a:r>
            <a:endParaRPr lang="en-GB" sz="2000" b="1" dirty="0">
              <a:solidFill>
                <a:srgbClr val="000000"/>
              </a:solidFill>
              <a:latin typeface="Consolas" panose="020B0609020204030204" pitchFamily="49" charset="0"/>
            </a:endParaRPr>
          </a:p>
          <a:p>
            <a:endParaRPr lang="en-GB" sz="2000" b="1" dirty="0">
              <a:solidFill>
                <a:srgbClr val="000000"/>
              </a:solidFill>
              <a:latin typeface="Consolas" panose="020B0609020204030204" pitchFamily="49" charset="0"/>
            </a:endParaRPr>
          </a:p>
          <a:p>
            <a:r>
              <a:rPr lang="en-GB" sz="2000" b="1" dirty="0" err="1">
                <a:solidFill>
                  <a:srgbClr val="000000"/>
                </a:solidFill>
                <a:latin typeface="Consolas" panose="020B0609020204030204" pitchFamily="49" charset="0"/>
              </a:rPr>
              <a:t>myCity</a:t>
            </a:r>
            <a:r>
              <a:rPr lang="en-GB" sz="2000" b="1" dirty="0">
                <a:solidFill>
                  <a:srgbClr val="000000"/>
                </a:solidFill>
                <a:latin typeface="Consolas" panose="020B0609020204030204" pitchFamily="49" charset="0"/>
              </a:rPr>
              <a:t>=</a:t>
            </a:r>
            <a:r>
              <a:rPr lang="en-GB" sz="2000" b="1" dirty="0">
                <a:solidFill>
                  <a:srgbClr val="A31515"/>
                </a:solidFill>
                <a:latin typeface="Consolas" panose="020B0609020204030204" pitchFamily="49" charset="0"/>
              </a:rPr>
              <a:t>'London'</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5101" y="2257726"/>
            <a:ext cx="295274" cy="328510"/>
          </a:xfrm>
          <a:prstGeom prst="rect">
            <a:avLst/>
          </a:prstGeom>
        </p:spPr>
      </p:pic>
      <p:sp>
        <p:nvSpPr>
          <p:cNvPr id="16" name="Rectangle 15"/>
          <p:cNvSpPr/>
          <p:nvPr/>
        </p:nvSpPr>
        <p:spPr>
          <a:xfrm>
            <a:off x="4554463" y="3952418"/>
            <a:ext cx="2880320" cy="396506"/>
          </a:xfrm>
          <a:prstGeom prst="rect">
            <a:avLst/>
          </a:prstGeom>
          <a:ln>
            <a:solidFill>
              <a:schemeClr val="bg1">
                <a:lumMod val="75000"/>
              </a:schemeClr>
            </a:solidFill>
          </a:ln>
        </p:spPr>
        <p:txBody>
          <a:bodyPr wrap="square">
            <a:spAutoFit/>
          </a:bodyPr>
          <a:lstStyle/>
          <a:p>
            <a:r>
              <a:rPr lang="en-GB" sz="2000" b="1" dirty="0">
                <a:solidFill>
                  <a:srgbClr val="000000"/>
                </a:solidFill>
                <a:latin typeface="Consolas" panose="020B0609020204030204" pitchFamily="49" charset="0"/>
              </a:rPr>
              <a:t>print = 10</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8738" y="2306863"/>
            <a:ext cx="354466" cy="354466"/>
          </a:xfrm>
          <a:prstGeom prst="rect">
            <a:avLst/>
          </a:prstGeom>
          <a:ln>
            <a:noFill/>
          </a:ln>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3501" y="2856676"/>
            <a:ext cx="354466" cy="354466"/>
          </a:xfrm>
          <a:prstGeom prst="rect">
            <a:avLst/>
          </a:prstGeom>
          <a:ln>
            <a:noFill/>
          </a:ln>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7145" y="1711630"/>
            <a:ext cx="295274" cy="32851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8309" y="4003983"/>
            <a:ext cx="354466" cy="354466"/>
          </a:xfrm>
          <a:prstGeom prst="rect">
            <a:avLst/>
          </a:prstGeom>
          <a:ln>
            <a:noFill/>
          </a:ln>
        </p:spPr>
      </p:pic>
    </p:spTree>
    <p:extLst>
      <p:ext uri="{BB962C8B-B14F-4D97-AF65-F5344CB8AC3E}">
        <p14:creationId xmlns:p14="http://schemas.microsoft.com/office/powerpoint/2010/main" val="308265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Input with a prompt</a:t>
            </a:r>
            <a:br>
              <a:rPr lang="en-GB" dirty="0"/>
            </a:br>
            <a:r>
              <a:rPr lang="en-GB" dirty="0">
                <a:solidFill>
                  <a:srgbClr val="0070C0"/>
                </a:solidFill>
                <a:latin typeface="Consolas" panose="020B0609020204030204" pitchFamily="49" charset="0"/>
                <a:cs typeface="Consolas" panose="020B0609020204030204" pitchFamily="49" charset="0"/>
              </a:rPr>
              <a:t>input</a:t>
            </a:r>
            <a:r>
              <a:rPr lang="en-GB" dirty="0"/>
              <a:t>(</a:t>
            </a:r>
            <a:r>
              <a:rPr lang="en-GB" i="1" dirty="0"/>
              <a:t>&lt;prompt&gt;</a:t>
            </a:r>
            <a:r>
              <a:rPr lang="en-GB" dirty="0"/>
              <a:t>)</a:t>
            </a:r>
            <a:endParaRPr lang="en-GB" dirty="0">
              <a:solidFill>
                <a:srgbClr val="0070C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normAutofit/>
          </a:bodyPr>
          <a:lstStyle/>
          <a:p>
            <a:r>
              <a:rPr lang="en-GB" dirty="0"/>
              <a:t>User input using keyboard</a:t>
            </a:r>
          </a:p>
        </p:txBody>
      </p:sp>
      <p:sp>
        <p:nvSpPr>
          <p:cNvPr id="5" name="Rectangle 4"/>
          <p:cNvSpPr/>
          <p:nvPr/>
        </p:nvSpPr>
        <p:spPr>
          <a:xfrm>
            <a:off x="860301" y="1607071"/>
            <a:ext cx="5094312"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GB" sz="1800" dirty="0">
                <a:solidFill>
                  <a:srgbClr val="000000"/>
                </a:solidFill>
                <a:latin typeface="Consolas" panose="020B0609020204030204" pitchFamily="49" charset="0"/>
              </a:rPr>
              <a:t>name = input(</a:t>
            </a:r>
            <a:r>
              <a:rPr lang="en-GB" sz="1800" dirty="0">
                <a:solidFill>
                  <a:srgbClr val="A31515"/>
                </a:solidFill>
                <a:latin typeface="Consolas" panose="020B0609020204030204" pitchFamily="49" charset="0"/>
              </a:rPr>
              <a:t>'Please enter your name '</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print(name)</a:t>
            </a:r>
          </a:p>
        </p:txBody>
      </p:sp>
      <p:pic>
        <p:nvPicPr>
          <p:cNvPr id="6" name="Picture 5"/>
          <p:cNvPicPr>
            <a:picLocks noChangeAspect="1"/>
          </p:cNvPicPr>
          <p:nvPr/>
        </p:nvPicPr>
        <p:blipFill>
          <a:blip r:embed="rId3"/>
          <a:stretch>
            <a:fillRect/>
          </a:stretch>
        </p:blipFill>
        <p:spPr>
          <a:xfrm>
            <a:off x="896069" y="2541434"/>
            <a:ext cx="3276600" cy="866775"/>
          </a:xfrm>
          <a:prstGeom prst="rect">
            <a:avLst/>
          </a:prstGeom>
        </p:spPr>
      </p:pic>
      <p:pic>
        <p:nvPicPr>
          <p:cNvPr id="7" name="Picture 6"/>
          <p:cNvPicPr>
            <a:picLocks noChangeAspect="1"/>
          </p:cNvPicPr>
          <p:nvPr/>
        </p:nvPicPr>
        <p:blipFill>
          <a:blip r:embed="rId4"/>
          <a:stretch>
            <a:fillRect/>
          </a:stretch>
        </p:blipFill>
        <p:spPr>
          <a:xfrm>
            <a:off x="896069" y="3757797"/>
            <a:ext cx="3371850" cy="1314450"/>
          </a:xfrm>
          <a:prstGeom prst="rect">
            <a:avLst/>
          </a:prstGeom>
        </p:spPr>
      </p:pic>
    </p:spTree>
    <p:extLst>
      <p:ext uri="{BB962C8B-B14F-4D97-AF65-F5344CB8AC3E}">
        <p14:creationId xmlns:p14="http://schemas.microsoft.com/office/powerpoint/2010/main" val="3106589387"/>
      </p:ext>
    </p:extLst>
  </p:cSld>
  <p:clrMapOvr>
    <a:masterClrMapping/>
  </p:clrMapOvr>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794544-44C7-4ADE-946F-C553857976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E3596B-E668-4D46-BAFD-A1B0D89743A3}">
  <ds:schemaRef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d87ebf94-adeb-449c-a646-cea72623b18d"/>
    <ds:schemaRef ds:uri="http://schemas.microsoft.com/office/infopath/2007/PartnerControls"/>
    <ds:schemaRef ds:uri="4ff00d7d-e7fe-48a8-a79f-9d301ade6bee"/>
    <ds:schemaRef ds:uri="http://purl.org/dc/terms/"/>
    <ds:schemaRef ds:uri="E64DA411-94AE-4202-97C9-83273A834252"/>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A9EF86D6-2F2D-4455-B986-7ABA382CE2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2441</TotalTime>
  <Words>1319</Words>
  <Application>Microsoft Office PowerPoint</Application>
  <PresentationFormat>On-screen Show (4:3)</PresentationFormat>
  <Paragraphs>179</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Courier New</vt:lpstr>
      <vt:lpstr>Wingdings</vt:lpstr>
      <vt:lpstr>IT_Slides_2013_v1.0</vt:lpstr>
      <vt:lpstr>Python programming basics</vt:lpstr>
      <vt:lpstr>Python Fundamentals</vt:lpstr>
      <vt:lpstr>A simple program with 2 errors</vt:lpstr>
      <vt:lpstr>A simple program with no errors (?)</vt:lpstr>
      <vt:lpstr>Getting Started With Python</vt:lpstr>
      <vt:lpstr>Comments in code</vt:lpstr>
      <vt:lpstr>Data Types in Python</vt:lpstr>
      <vt:lpstr>Variables naming standards</vt:lpstr>
      <vt:lpstr>User input using keyboard</vt:lpstr>
      <vt:lpstr>Putting strings together</vt:lpstr>
      <vt:lpstr>Which type?</vt:lpstr>
      <vt:lpstr>Casting</vt:lpstr>
      <vt:lpstr>Casting a number to string</vt:lpstr>
      <vt:lpstr>Casting floats</vt:lpstr>
      <vt:lpstr>Lab</vt:lpstr>
      <vt:lpstr>Further activity</vt:lpstr>
      <vt:lpstr>Summary</vt:lpstr>
      <vt:lpstr>Further Reading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Potter</dc:creator>
  <cp:lastModifiedBy>Beardsley, Paul</cp:lastModifiedBy>
  <cp:revision>50</cp:revision>
  <dcterms:created xsi:type="dcterms:W3CDTF">2014-01-31T18:44:40Z</dcterms:created>
  <dcterms:modified xsi:type="dcterms:W3CDTF">2023-07-11T08:30:49Z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Order">
    <vt:r8>200</vt:r8>
  </property>
  <property fmtid="{D5CDD505-2E9C-101B-9397-08002B2CF9AE}" pid="4" name="ContentTypeId">
    <vt:lpwstr>0x010100488ECE2E70AB8B46B2C449C81E540480</vt:lpwstr>
  </property>
  <property fmtid="{D5CDD505-2E9C-101B-9397-08002B2CF9AE}" pid="5" name="BookType">
    <vt:lpwstr>4</vt:lpwstr>
  </property>
</Properties>
</file>