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5"/>
  </p:sldMasterIdLst>
  <p:notesMasterIdLst>
    <p:notesMasterId r:id="rId18"/>
  </p:notesMasterIdLst>
  <p:handoutMasterIdLst>
    <p:handoutMasterId r:id="rId19"/>
  </p:handoutMasterIdLst>
  <p:sldIdLst>
    <p:sldId id="257" r:id="rId6"/>
    <p:sldId id="258" r:id="rId7"/>
    <p:sldId id="259" r:id="rId8"/>
    <p:sldId id="262" r:id="rId9"/>
    <p:sldId id="261" r:id="rId10"/>
    <p:sldId id="263" r:id="rId11"/>
    <p:sldId id="264" r:id="rId12"/>
    <p:sldId id="266" r:id="rId13"/>
    <p:sldId id="268" r:id="rId14"/>
    <p:sldId id="269" r:id="rId15"/>
    <p:sldId id="270" r:id="rId16"/>
    <p:sldId id="271" r:id="rId17"/>
  </p:sldIdLst>
  <p:sldSz cx="9144000" cy="6858000" type="screen4x3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70AB"/>
    <a:srgbClr val="FF70C0"/>
    <a:srgbClr val="005AAB"/>
    <a:srgbClr val="DFFFCD"/>
    <a:srgbClr val="C80000"/>
    <a:srgbClr val="0000C8"/>
    <a:srgbClr val="134183"/>
    <a:srgbClr val="005AA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2" autoAdjust="0"/>
    <p:restoredTop sz="87779" autoAdjust="0"/>
  </p:normalViewPr>
  <p:slideViewPr>
    <p:cSldViewPr snapToGrid="0">
      <p:cViewPr varScale="1">
        <p:scale>
          <a:sx n="67" d="100"/>
          <a:sy n="67" d="100"/>
        </p:scale>
        <p:origin x="148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904" y="44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0" Type="http://schemas.openxmlformats.org/officeDocument/2006/relationships/presProps" Target="presProps.xml"/><Relationship Id="rId16" Type="http://schemas.openxmlformats.org/officeDocument/2006/relationships/slide" Target="slides/slide1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Edit course title here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Page </a:t>
            </a:r>
            <a:fld id="{D8970E65-33FC-4939-995C-97864F22F032}" type="slidenum">
              <a:rPr lang="en-GB" sz="120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880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428625"/>
            <a:ext cx="5400675" cy="4049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28663" y="4679950"/>
            <a:ext cx="5400675" cy="4865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532027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47675" indent="952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43025" indent="2857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999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you are seeing is what is called </a:t>
            </a:r>
            <a:r>
              <a:rPr lang="en-GB" i="1" dirty="0"/>
              <a:t>pseudocode – </a:t>
            </a:r>
            <a:r>
              <a:rPr lang="en-GB" i="0" dirty="0"/>
              <a:t>not a specific programming language but more a description of what to do.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655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Note the colons (two dots, one above the other) – necessary!</a:t>
            </a:r>
          </a:p>
          <a:p>
            <a:r>
              <a:rPr lang="en-GB" dirty="0"/>
              <a:t>Note the indenting – this isn’t optional either. It shows where a block of code starts and finishes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356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the same thing in Python.</a:t>
            </a:r>
          </a:p>
          <a:p>
            <a:r>
              <a:rPr lang="en-GB" dirty="0"/>
              <a:t>Note the colons (two dots, one above the other) – necessary!</a:t>
            </a:r>
          </a:p>
          <a:p>
            <a:r>
              <a:rPr lang="en-GB" dirty="0"/>
              <a:t>Note the indenting – this isn’t optional either. It shows where a block of code starts and finishes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131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the same thing in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040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>
                <a:solidFill>
                  <a:prstClr val="black"/>
                </a:solidFill>
              </a:rPr>
              <a:pPr/>
              <a:t>11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622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Swoop_Footer.jpg"/>
          <p:cNvPicPr>
            <a:picLocks noChangeAspect="1"/>
          </p:cNvPicPr>
          <p:nvPr userDrawn="1"/>
        </p:nvPicPr>
        <p:blipFill>
          <a:blip r:embed="rId2" cstate="print"/>
          <a:srcRect b="6922"/>
          <a:stretch>
            <a:fillRect/>
          </a:stretch>
        </p:blipFill>
        <p:spPr>
          <a:xfrm>
            <a:off x="0" y="4980439"/>
            <a:ext cx="9144000" cy="1775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9" y="1166155"/>
            <a:ext cx="8286808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05298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AAAA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4"/>
          <a:stretch>
            <a:fillRect/>
          </a:stretch>
        </p:blipFill>
        <p:spPr>
          <a:xfrm>
            <a:off x="288174" y="270405"/>
            <a:ext cx="743712" cy="7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4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42847" y="670975"/>
            <a:ext cx="8786844" cy="5721511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99472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142847" y="671000"/>
            <a:ext cx="8786844" cy="528637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99472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142846" y="928694"/>
            <a:ext cx="4320000" cy="5286375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4609711" y="926547"/>
            <a:ext cx="4320000" cy="5286375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62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9592" y="2130425"/>
            <a:ext cx="7558608" cy="1470025"/>
          </a:xfrm>
        </p:spPr>
        <p:txBody>
          <a:bodyPr/>
          <a:lstStyle/>
          <a:p>
            <a:r>
              <a:rPr lang="en-US" dirty="0"/>
              <a:t>Python Fundamentals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011110001110100100110010101001010101000111110010101010101010101010101010000000011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864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7060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124744"/>
            <a:ext cx="7499176" cy="500141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17B30A-FD64-4892-A06F-146DE04DB86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45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844" y="73767"/>
            <a:ext cx="8786874" cy="502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title style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712671"/>
            <a:ext cx="8786874" cy="5738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Title 4"/>
          <p:cNvSpPr txBox="1">
            <a:spLocks/>
          </p:cNvSpPr>
          <p:nvPr/>
        </p:nvSpPr>
        <p:spPr>
          <a:xfrm>
            <a:off x="142844" y="74533"/>
            <a:ext cx="8786874" cy="502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  <p:sldLayoutId id="2147483703" r:id="rId4"/>
    <p:sldLayoutId id="2147483704" r:id="rId5"/>
    <p:sldLayoutId id="2147483705" r:id="rId6"/>
  </p:sldLayoutIdLst>
  <p:hf hdr="0" ftr="0" dt="0"/>
  <p:txStyles>
    <p:title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None/>
        <a:tabLst/>
        <a:defRPr kumimoji="0" lang="en-GB" sz="2400" b="1" i="0" u="none" strike="noStrike" kern="1200" cap="none" spc="0" normalizeH="0" baseline="0" noProof="0">
          <a:ln>
            <a:noFill/>
          </a:ln>
          <a:solidFill>
            <a:srgbClr val="0070C0"/>
          </a:solidFill>
          <a:effectLst/>
          <a:uLnTx/>
          <a:uFillTx/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#a-foolish-consistency-is-the-hobgoblin-of-little-minds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Control Flow - Selection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5825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dirty="0"/>
              <a:t>In this chapter </a:t>
            </a:r>
            <a:r>
              <a:rPr lang="en-GB" dirty="0" smtClean="0"/>
              <a:t>you learned </a:t>
            </a:r>
            <a:r>
              <a:rPr lang="en-GB" dirty="0"/>
              <a:t>about:</a:t>
            </a:r>
          </a:p>
          <a:p>
            <a:r>
              <a:rPr lang="en-GB" dirty="0"/>
              <a:t>Python </a:t>
            </a:r>
            <a:r>
              <a:rPr lang="en-GB" dirty="0" smtClean="0"/>
              <a:t>Control </a:t>
            </a:r>
            <a:r>
              <a:rPr lang="en-GB" dirty="0"/>
              <a:t>Flow statements </a:t>
            </a:r>
          </a:p>
          <a:p>
            <a:pPr lvl="1"/>
            <a:r>
              <a:rPr lang="en-GB" dirty="0" smtClean="0"/>
              <a:t>if</a:t>
            </a:r>
            <a:endParaRPr lang="en-GB" dirty="0"/>
          </a:p>
          <a:p>
            <a:pPr lvl="1"/>
            <a:r>
              <a:rPr lang="en-GB" dirty="0" smtClean="0"/>
              <a:t>else</a:t>
            </a:r>
            <a:endParaRPr lang="en-GB" dirty="0"/>
          </a:p>
          <a:p>
            <a:pPr lvl="1"/>
            <a:r>
              <a:rPr lang="en-GB" dirty="0" err="1" smtClean="0"/>
              <a:t>elif</a:t>
            </a:r>
            <a:r>
              <a:rPr lang="en-GB" dirty="0" smtClean="0"/>
              <a:t> 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r>
              <a:rPr lang="en-GB" dirty="0"/>
              <a:t>Logical </a:t>
            </a:r>
            <a:r>
              <a:rPr lang="en-GB" dirty="0">
                <a:solidFill>
                  <a:srgbClr val="0070C0"/>
                </a:solidFill>
              </a:rPr>
              <a:t>OR</a:t>
            </a:r>
            <a:r>
              <a:rPr lang="en-GB" dirty="0"/>
              <a:t> and </a:t>
            </a:r>
            <a:r>
              <a:rPr lang="en-GB" dirty="0" err="1">
                <a:solidFill>
                  <a:srgbClr val="0070C0"/>
                </a:solidFill>
              </a:rPr>
              <a:t>AND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operators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Fundamentals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905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Please see your Exercise </a:t>
            </a:r>
            <a:r>
              <a:rPr lang="en-GB" sz="2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Guide</a:t>
            </a:r>
          </a:p>
          <a:p>
            <a:pPr marL="0" indent="0">
              <a:buNone/>
            </a:pPr>
            <a:endParaRPr lang="en-GB" sz="28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GB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GB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06-Selection.docx</a:t>
            </a:r>
            <a:endParaRPr lang="en-GB" sz="2800" b="1" dirty="0" smtClean="0"/>
          </a:p>
          <a:p>
            <a:pPr marL="0" indent="0">
              <a:buNone/>
            </a:pPr>
            <a:endParaRPr lang="en-GB" sz="24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GB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Duration  </a:t>
            </a:r>
            <a:r>
              <a:rPr lang="en-GB" sz="2400" dirty="0">
                <a:solidFill>
                  <a:srgbClr val="0070C0"/>
                </a:solidFill>
              </a:rPr>
              <a:t>2</a:t>
            </a:r>
            <a:r>
              <a:rPr lang="en-GB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hours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200" b="1" dirty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Exercise</a:t>
            </a:r>
            <a:endParaRPr lang="en-GB" sz="2400" b="1" dirty="0">
              <a:solidFill>
                <a:srgbClr val="0070C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hlinkClick r:id="rId2"/>
              </a:rPr>
              <a:t>https://www.python.org/</a:t>
            </a:r>
            <a:endParaRPr lang="en-GB" sz="2000" dirty="0"/>
          </a:p>
          <a:p>
            <a:r>
              <a:rPr lang="en-GB" sz="2000" dirty="0">
                <a:hlinkClick r:id="rId3"/>
              </a:rPr>
              <a:t>https://www.python.org/dev/peps/pep-0008/#a-foolish-consistency-is-the-hobgoblin-of-little-minds</a:t>
            </a:r>
            <a:endParaRPr lang="en-GB" sz="2000" dirty="0"/>
          </a:p>
          <a:p>
            <a:endParaRPr lang="en-GB" sz="2000" dirty="0"/>
          </a:p>
          <a:p>
            <a:endParaRPr lang="en-GB" sz="2800" dirty="0"/>
          </a:p>
          <a:p>
            <a:endParaRPr lang="en-GB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Further Reading</a:t>
            </a:r>
          </a:p>
        </p:txBody>
      </p:sp>
    </p:spTree>
    <p:extLst>
      <p:ext uri="{BB962C8B-B14F-4D97-AF65-F5344CB8AC3E}">
        <p14:creationId xmlns:p14="http://schemas.microsoft.com/office/powerpoint/2010/main" val="5435378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 this chapter you'll learn about:</a:t>
            </a:r>
          </a:p>
          <a:p>
            <a:r>
              <a:rPr lang="en-GB" dirty="0" smtClean="0"/>
              <a:t>Python Control </a:t>
            </a:r>
            <a:r>
              <a:rPr lang="en-GB" dirty="0"/>
              <a:t>Flow statements </a:t>
            </a:r>
          </a:p>
          <a:p>
            <a:pPr lvl="1"/>
            <a:r>
              <a:rPr lang="en-GB" dirty="0" smtClean="0"/>
              <a:t>if</a:t>
            </a:r>
          </a:p>
          <a:p>
            <a:pPr lvl="1"/>
            <a:r>
              <a:rPr lang="en-GB" dirty="0" smtClean="0"/>
              <a:t>else</a:t>
            </a:r>
          </a:p>
          <a:p>
            <a:pPr lvl="1"/>
            <a:r>
              <a:rPr lang="en-GB" dirty="0" err="1" smtClean="0"/>
              <a:t>elif</a:t>
            </a:r>
            <a:r>
              <a:rPr lang="en-GB" dirty="0" smtClean="0"/>
              <a:t> </a:t>
            </a:r>
            <a:br>
              <a:rPr lang="en-GB" dirty="0" smtClean="0"/>
            </a:br>
            <a:endParaRPr lang="en-GB" dirty="0"/>
          </a:p>
          <a:p>
            <a:r>
              <a:rPr lang="en-GB" dirty="0" smtClean="0"/>
              <a:t>Logical </a:t>
            </a:r>
            <a:r>
              <a:rPr lang="en-GB" dirty="0" smtClean="0">
                <a:solidFill>
                  <a:srgbClr val="0070C0"/>
                </a:solidFill>
              </a:rPr>
              <a:t>OR</a:t>
            </a:r>
            <a:r>
              <a:rPr lang="en-GB" dirty="0" smtClean="0"/>
              <a:t> and </a:t>
            </a:r>
            <a:r>
              <a:rPr lang="en-GB" dirty="0" err="1" smtClean="0">
                <a:solidFill>
                  <a:srgbClr val="0070C0"/>
                </a:solidFill>
              </a:rPr>
              <a:t>AND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smtClean="0"/>
              <a:t>operators 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Lesson Objectives</a:t>
            </a:r>
          </a:p>
        </p:txBody>
      </p:sp>
    </p:spTree>
    <p:extLst>
      <p:ext uri="{BB962C8B-B14F-4D97-AF65-F5344CB8AC3E}">
        <p14:creationId xmlns:p14="http://schemas.microsoft.com/office/powerpoint/2010/main" val="10360002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 for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controlling the order we do 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things</a:t>
            </a: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Sequence</a:t>
            </a:r>
          </a:p>
          <a:p>
            <a:pPr lvl="2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Running code step by step, in order</a:t>
            </a:r>
            <a:endParaRPr lang="en-GB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Selection</a:t>
            </a:r>
          </a:p>
          <a:p>
            <a:pPr lvl="2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Deciding </a:t>
            </a:r>
            <a:r>
              <a:rPr lang="en-GB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which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lines of code should run</a:t>
            </a:r>
          </a:p>
          <a:p>
            <a:pPr lvl="1"/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Iteration</a:t>
            </a:r>
          </a:p>
          <a:p>
            <a:pPr lvl="2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Doing the same thing many times, i.e. in a loop</a:t>
            </a:r>
          </a:p>
          <a:p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Control Flow?</a:t>
            </a:r>
          </a:p>
        </p:txBody>
      </p:sp>
    </p:spTree>
    <p:extLst>
      <p:ext uri="{BB962C8B-B14F-4D97-AF65-F5344CB8AC3E}">
        <p14:creationId xmlns:p14="http://schemas.microsoft.com/office/powerpoint/2010/main" val="285985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Making decisions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>
              <a:buNone/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GB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some condition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 :</a:t>
            </a:r>
            <a:endParaRPr lang="en-GB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914400" lvl="2" indent="0">
              <a:buNone/>
            </a:pPr>
            <a:r>
              <a:rPr lang="en-GB" sz="28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 this</a:t>
            </a:r>
          </a:p>
          <a:p>
            <a:pPr marL="514350" lvl="1" indent="0">
              <a:buNone/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lse: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lvl="1" indent="0">
              <a:buNone/>
            </a:pP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GB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 something else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Flow - Selection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07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 smtClean="0"/>
              <a:t>Relational </a:t>
            </a:r>
            <a:r>
              <a:rPr lang="en-GB" sz="2400" dirty="0"/>
              <a:t>o</a:t>
            </a:r>
            <a:r>
              <a:rPr lang="en-GB" sz="2400" dirty="0" smtClean="0"/>
              <a:t>perators for making a selection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	</a:t>
            </a:r>
            <a:r>
              <a:rPr lang="en-GB" sz="2400" b="1" dirty="0" smtClean="0"/>
              <a:t>&gt;</a:t>
            </a:r>
            <a:r>
              <a:rPr lang="en-GB" sz="2400" dirty="0" smtClean="0"/>
              <a:t>	Greater than</a:t>
            </a:r>
          </a:p>
          <a:p>
            <a:pPr marL="0" indent="0">
              <a:buNone/>
            </a:pPr>
            <a:r>
              <a:rPr lang="en-GB" sz="2400" dirty="0" smtClean="0"/>
              <a:t>	</a:t>
            </a:r>
            <a:r>
              <a:rPr lang="en-GB" sz="2400" b="1" dirty="0" smtClean="0"/>
              <a:t>&gt;=</a:t>
            </a:r>
            <a:r>
              <a:rPr lang="en-GB" sz="2400" dirty="0"/>
              <a:t>	</a:t>
            </a:r>
            <a:r>
              <a:rPr lang="en-GB" sz="2400" dirty="0" smtClean="0"/>
              <a:t>Greater than or equal to</a:t>
            </a:r>
          </a:p>
          <a:p>
            <a:pPr marL="0" indent="0">
              <a:buNone/>
            </a:pPr>
            <a:r>
              <a:rPr lang="en-GB" sz="2400" dirty="0" smtClean="0"/>
              <a:t>	</a:t>
            </a:r>
            <a:r>
              <a:rPr lang="en-GB" sz="2400" b="1" dirty="0" smtClean="0"/>
              <a:t>&lt;</a:t>
            </a:r>
            <a:r>
              <a:rPr lang="en-GB" sz="2400" dirty="0" smtClean="0"/>
              <a:t>	Less than </a:t>
            </a:r>
          </a:p>
          <a:p>
            <a:pPr marL="0" indent="0">
              <a:buNone/>
            </a:pPr>
            <a:r>
              <a:rPr lang="en-GB" sz="2400" dirty="0" smtClean="0"/>
              <a:t>	</a:t>
            </a:r>
            <a:r>
              <a:rPr lang="en-GB" sz="2400" b="1" dirty="0" smtClean="0"/>
              <a:t>&lt;=</a:t>
            </a:r>
            <a:r>
              <a:rPr lang="en-GB" sz="2400" dirty="0"/>
              <a:t>	</a:t>
            </a:r>
            <a:r>
              <a:rPr lang="en-GB" sz="2400" dirty="0" smtClean="0"/>
              <a:t>Less than </a:t>
            </a:r>
            <a:r>
              <a:rPr lang="en-GB" sz="2400" dirty="0"/>
              <a:t>or equal </a:t>
            </a:r>
            <a:r>
              <a:rPr lang="en-GB" sz="2400" dirty="0" smtClean="0"/>
              <a:t>to</a:t>
            </a:r>
          </a:p>
          <a:p>
            <a:pPr marL="0" indent="0">
              <a:buNone/>
            </a:pPr>
            <a:r>
              <a:rPr lang="en-GB" sz="2400" dirty="0" smtClean="0"/>
              <a:t>	</a:t>
            </a:r>
            <a:r>
              <a:rPr lang="en-GB" sz="2400" b="1" dirty="0" smtClean="0"/>
              <a:t>==</a:t>
            </a:r>
            <a:r>
              <a:rPr lang="en-GB" sz="2400" dirty="0" smtClean="0"/>
              <a:t> 	Equal to comparison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b="1" dirty="0" smtClean="0"/>
              <a:t>!=</a:t>
            </a:r>
            <a:r>
              <a:rPr lang="en-GB" sz="2400" dirty="0" smtClean="0"/>
              <a:t> </a:t>
            </a:r>
            <a:r>
              <a:rPr lang="en-GB" sz="2400" dirty="0"/>
              <a:t>	</a:t>
            </a:r>
            <a:r>
              <a:rPr lang="en-GB" sz="2400" dirty="0" smtClean="0"/>
              <a:t>Not Equal </a:t>
            </a:r>
            <a:r>
              <a:rPr lang="en-GB" sz="2400" dirty="0"/>
              <a:t>to comparison</a:t>
            </a:r>
          </a:p>
          <a:p>
            <a:pPr marL="0" indent="0">
              <a:buNone/>
            </a:pPr>
            <a:r>
              <a:rPr lang="en-GB" sz="2400" b="1" dirty="0" smtClean="0">
                <a:solidFill>
                  <a:srgbClr val="FF0000"/>
                </a:solidFill>
              </a:rPr>
              <a:t>Note!</a:t>
            </a:r>
          </a:p>
          <a:p>
            <a:pPr marL="0" indent="0">
              <a:buNone/>
            </a:pPr>
            <a:r>
              <a:rPr lang="en-GB" sz="2400" dirty="0" smtClean="0"/>
              <a:t>	</a:t>
            </a:r>
            <a:r>
              <a:rPr lang="en-GB" sz="2400" b="1" dirty="0" smtClean="0"/>
              <a:t>==</a:t>
            </a:r>
            <a:r>
              <a:rPr lang="en-GB" sz="2400" dirty="0" smtClean="0"/>
              <a:t>  not </a:t>
            </a:r>
            <a:r>
              <a:rPr lang="en-GB" sz="2400" dirty="0"/>
              <a:t>the same </a:t>
            </a:r>
            <a:r>
              <a:rPr lang="en-GB" sz="2400" dirty="0" smtClean="0"/>
              <a:t>as  </a:t>
            </a:r>
            <a:r>
              <a:rPr lang="en-GB" sz="2400" b="1" dirty="0" smtClean="0"/>
              <a:t>=</a:t>
            </a:r>
            <a:endParaRPr lang="en-GB" b="1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Comparing </a:t>
            </a:r>
            <a:r>
              <a:rPr lang="en-GB" dirty="0" smtClean="0"/>
              <a:t>values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240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64232" y="986433"/>
            <a:ext cx="6948264" cy="200054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X = 5</a:t>
            </a:r>
          </a:p>
          <a:p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GB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GB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"X equals 5"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GB" sz="2400" b="1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800100" lvl="2" indent="0">
              <a:spcBef>
                <a:spcPts val="1200"/>
              </a:spcBef>
              <a:buNone/>
            </a:pPr>
            <a:endParaRPr lang="en-GB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800100" lvl="2" indent="0">
              <a:spcBef>
                <a:spcPts val="1200"/>
              </a:spcBef>
              <a:buNone/>
            </a:pPr>
            <a:endParaRPr lang="en-GB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Selection example – IF statement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82274" y="3826275"/>
            <a:ext cx="648072" cy="0"/>
          </a:xfrm>
          <a:prstGeom prst="straightConnector1">
            <a:avLst/>
          </a:prstGeom>
          <a:ln w="127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88306" y="3641781"/>
            <a:ext cx="30812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Use the Tab key to include lines in an IF </a:t>
            </a:r>
            <a:r>
              <a:rPr lang="en-GB" dirty="0" smtClean="0"/>
              <a:t>statement 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10" y="3970291"/>
            <a:ext cx="747602" cy="594248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1082080" y="2426593"/>
            <a:ext cx="648072" cy="0"/>
          </a:xfrm>
          <a:prstGeom prst="straightConnector1">
            <a:avLst/>
          </a:prstGeom>
          <a:ln w="127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>
          <a:xfrm>
            <a:off x="2442788" y="896317"/>
            <a:ext cx="1807644" cy="738188"/>
          </a:xfrm>
          <a:prstGeom prst="wedgeRoundRectCallout">
            <a:avLst>
              <a:gd name="adj1" fmla="val -34760"/>
              <a:gd name="adj2" fmla="val 6497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 smtClean="0"/>
              <a:t>Condition</a:t>
            </a:r>
          </a:p>
          <a:p>
            <a:r>
              <a:rPr lang="en-GB" b="1" dirty="0" smtClean="0"/>
              <a:t>Is </a:t>
            </a:r>
            <a:r>
              <a:rPr lang="en-GB" b="1" dirty="0"/>
              <a:t>x equal to 5</a:t>
            </a:r>
            <a:r>
              <a:rPr lang="en-GB" b="1" dirty="0" smtClean="0"/>
              <a:t>?</a:t>
            </a:r>
            <a:endParaRPr lang="en-GB" b="1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5258544" y="1986707"/>
            <a:ext cx="1447604" cy="738188"/>
          </a:xfrm>
          <a:prstGeom prst="wedgeRoundRectCallout">
            <a:avLst>
              <a:gd name="adj1" fmla="val -61922"/>
              <a:gd name="adj2" fmla="val -934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Yes, it </a:t>
            </a:r>
            <a:r>
              <a:rPr lang="en-GB" b="1" dirty="0" smtClean="0"/>
              <a:t>is</a:t>
            </a:r>
          </a:p>
          <a:p>
            <a:r>
              <a:rPr lang="en-GB" b="1" dirty="0" smtClean="0"/>
              <a:t>… so do this</a:t>
            </a:r>
            <a:endParaRPr lang="en-GB" b="1" dirty="0"/>
          </a:p>
        </p:txBody>
      </p:sp>
      <p:sp>
        <p:nvSpPr>
          <p:cNvPr id="4" name="Rounded Rectangle 3"/>
          <p:cNvSpPr/>
          <p:nvPr/>
        </p:nvSpPr>
        <p:spPr>
          <a:xfrm>
            <a:off x="876594" y="3610251"/>
            <a:ext cx="5866686" cy="1048590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93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47861" y="1103015"/>
            <a:ext cx="6948264" cy="267765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X = 5</a:t>
            </a:r>
          </a:p>
          <a:p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GB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5: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"X equals 5</a:t>
            </a:r>
            <a:r>
              <a:rPr lang="en-GB" sz="24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2400" b="1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"X does not equal 5</a:t>
            </a:r>
            <a:r>
              <a:rPr lang="en-GB" sz="24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800100" lvl="2" indent="0">
              <a:spcBef>
                <a:spcPts val="1200"/>
              </a:spcBef>
              <a:buNone/>
            </a:pPr>
            <a:endParaRPr lang="en-GB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800100" lvl="2" indent="0">
              <a:spcBef>
                <a:spcPts val="1200"/>
              </a:spcBef>
              <a:buNone/>
            </a:pPr>
            <a:endParaRPr lang="en-GB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Selection example – IF … ELSE</a:t>
            </a:r>
            <a:endParaRPr lang="en-GB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1800049" y="1247031"/>
            <a:ext cx="1807644" cy="432316"/>
          </a:xfrm>
          <a:prstGeom prst="wedgeRoundRectCallout">
            <a:avLst>
              <a:gd name="adj1" fmla="val -34760"/>
              <a:gd name="adj2" fmla="val 6497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 smtClean="0"/>
              <a:t>Is </a:t>
            </a:r>
            <a:r>
              <a:rPr lang="en-GB" b="1" dirty="0"/>
              <a:t>x equal to 5</a:t>
            </a:r>
            <a:r>
              <a:rPr lang="en-GB" b="1" dirty="0" smtClean="0"/>
              <a:t>?</a:t>
            </a:r>
            <a:endParaRPr lang="en-GB" b="1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4680369" y="1949003"/>
            <a:ext cx="2167684" cy="451898"/>
          </a:xfrm>
          <a:prstGeom prst="wedgeRoundRectCallout">
            <a:avLst>
              <a:gd name="adj1" fmla="val -58718"/>
              <a:gd name="adj2" fmla="val 2303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Yes, it </a:t>
            </a:r>
            <a:r>
              <a:rPr lang="en-GB" b="1" dirty="0" smtClean="0"/>
              <a:t>is… </a:t>
            </a:r>
            <a:r>
              <a:rPr lang="en-GB" b="1" dirty="0"/>
              <a:t>so do this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4543797" y="3588924"/>
            <a:ext cx="2231308" cy="682443"/>
          </a:xfrm>
          <a:prstGeom prst="wedgeRoundRectCallout">
            <a:avLst>
              <a:gd name="adj1" fmla="val -39012"/>
              <a:gd name="adj2" fmla="val -7363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No it isn’t</a:t>
            </a:r>
          </a:p>
          <a:p>
            <a:r>
              <a:rPr lang="en-GB" b="1" dirty="0"/>
              <a:t>… so do this instead</a:t>
            </a:r>
          </a:p>
        </p:txBody>
      </p:sp>
    </p:spTree>
    <p:extLst>
      <p:ext uri="{BB962C8B-B14F-4D97-AF65-F5344CB8AC3E}">
        <p14:creationId xmlns:p14="http://schemas.microsoft.com/office/powerpoint/2010/main" val="87983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flow </a:t>
            </a:r>
            <a:r>
              <a:rPr lang="en-US" dirty="0" smtClean="0"/>
              <a:t>using "else if"  - </a:t>
            </a:r>
            <a:r>
              <a:rPr lang="en-US" dirty="0" err="1"/>
              <a:t>elif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71103" y="864518"/>
            <a:ext cx="3851920" cy="452431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salary = 2500</a:t>
            </a:r>
          </a:p>
          <a:p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salary &gt; 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100000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'Band A'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elif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salary &gt; 55000: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'Band B'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elif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salary &gt; 32000: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'Band C'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elif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salary &gt; 25000: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'Band D</a:t>
            </a:r>
            <a:r>
              <a:rPr lang="en-GB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'Band </a:t>
            </a:r>
            <a:r>
              <a:rPr lang="en-GB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E'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5072" y="1656606"/>
            <a:ext cx="3212604" cy="83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b="1" dirty="0" smtClean="0"/>
              <a:t>When a test passes the </a:t>
            </a:r>
            <a:r>
              <a:rPr lang="en-GB" sz="1600" b="1" dirty="0" smtClean="0"/>
              <a:t>other </a:t>
            </a:r>
            <a:br>
              <a:rPr lang="en-GB" sz="1600" b="1" dirty="0" smtClean="0"/>
            </a:br>
            <a:r>
              <a:rPr lang="en-GB" sz="1600" b="1" dirty="0" smtClean="0"/>
              <a:t>tests </a:t>
            </a:r>
            <a:r>
              <a:rPr lang="en-GB" sz="1600" b="1" dirty="0" smtClean="0"/>
              <a:t>will not execute and</a:t>
            </a:r>
            <a:br>
              <a:rPr lang="en-GB" sz="1600" b="1" dirty="0" smtClean="0"/>
            </a:br>
            <a:r>
              <a:rPr lang="en-GB" sz="1600" b="1" dirty="0" smtClean="0"/>
              <a:t>the statement ends.</a:t>
            </a:r>
            <a:endParaRPr lang="en-GB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855071" y="864518"/>
            <a:ext cx="2635658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000" b="1" dirty="0" smtClean="0"/>
              <a:t>Creates a chain of tests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55071" y="4734158"/>
            <a:ext cx="2592376" cy="40011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600" b="1" dirty="0" smtClean="0"/>
              <a:t>The last</a:t>
            </a:r>
            <a:r>
              <a:rPr lang="en-GB" b="1" dirty="0" smtClean="0"/>
              <a:t> </a:t>
            </a:r>
            <a:r>
              <a:rPr lang="en-GB" sz="2000" b="1" dirty="0" smtClean="0">
                <a:solidFill>
                  <a:srgbClr val="0070C0"/>
                </a:solidFill>
              </a:rPr>
              <a:t>else</a:t>
            </a:r>
            <a:r>
              <a:rPr lang="en-GB" sz="2000" b="1" dirty="0" smtClean="0"/>
              <a:t> </a:t>
            </a:r>
            <a:r>
              <a:rPr lang="en-GB" sz="1600" b="1" dirty="0" smtClean="0"/>
              <a:t>is optional</a:t>
            </a:r>
          </a:p>
        </p:txBody>
      </p:sp>
    </p:spTree>
    <p:extLst>
      <p:ext uri="{BB962C8B-B14F-4D97-AF65-F5344CB8AC3E}">
        <p14:creationId xmlns:p14="http://schemas.microsoft.com/office/powerpoint/2010/main" val="254562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would you conclude from the following two </a:t>
            </a:r>
            <a:r>
              <a:rPr lang="en-GB" dirty="0" smtClean="0">
                <a:solidFill>
                  <a:srgbClr val="0070C0"/>
                </a:solidFill>
              </a:rPr>
              <a:t>IF</a:t>
            </a:r>
            <a:r>
              <a:rPr lang="en-GB" dirty="0" smtClean="0"/>
              <a:t> statements?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Logical OR and </a:t>
            </a:r>
            <a:r>
              <a:rPr lang="en-GB" dirty="0" err="1" smtClean="0"/>
              <a:t>AND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04689" y="1524040"/>
            <a:ext cx="7102624" cy="163121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course=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'Python'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19</a:t>
            </a:r>
            <a:endParaRPr lang="en-GB" sz="20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course == 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'Python'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age &gt; 18: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'Welcome</a:t>
            </a:r>
            <a:r>
              <a:rPr lang="en-GB" sz="20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!'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4689" y="3686547"/>
            <a:ext cx="7102624" cy="70788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course == 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'Python'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or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age &gt; 20: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'Please start your'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course, 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'course</a:t>
            </a:r>
            <a:r>
              <a:rPr lang="en-GB" sz="20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!'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43163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_Slides_2013_v1.0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 sz="16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40000"/>
            <a:lumOff val="60000"/>
          </a:schemeClr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haredContentType xmlns="Microsoft.SharePoint.Taxonomy.ContentTypeSync" SourceId="bb3bdb55-ce43-40c7-ac96-dc2d075fdb96" ContentTypeId="0x0101009AB076E22428264284E11C73D716557C16" PreviousValue="tru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8ECE2E70AB8B46B2C449C81E540480" ma:contentTypeVersion="16" ma:contentTypeDescription="Create a new document." ma:contentTypeScope="" ma:versionID="1df647ff451cce96fec958af0153ffba">
  <xsd:schema xmlns:xsd="http://www.w3.org/2001/XMLSchema" xmlns:xs="http://www.w3.org/2001/XMLSchema" xmlns:p="http://schemas.microsoft.com/office/2006/metadata/properties" xmlns:ns2="04dd4f8b-4e55-4b0f-90ae-c416a13e2e63" xmlns:ns3="51b58b7f-359e-418a-8fc0-c5d77d026bdc" targetNamespace="http://schemas.microsoft.com/office/2006/metadata/properties" ma:root="true" ma:fieldsID="5089fbabc7396ddc8a0ca74cb50b0683" ns2:_="" ns3:_="">
    <xsd:import namespace="04dd4f8b-4e55-4b0f-90ae-c416a13e2e63"/>
    <xsd:import namespace="51b58b7f-359e-418a-8fc0-c5d77d026b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dd4f8b-4e55-4b0f-90ae-c416a13e2e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85f1f1f9-0179-4c93-b971-8e9741e045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b58b7f-359e-418a-8fc0-c5d77d026bd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ad02b767-6ee7-4f18-ac1f-362d437aa0cf}" ma:internalName="TaxCatchAll" ma:showField="CatchAllData" ma:web="51b58b7f-359e-418a-8fc0-c5d77d026bd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4dd4f8b-4e55-4b0f-90ae-c416a13e2e63">
      <Terms xmlns="http://schemas.microsoft.com/office/infopath/2007/PartnerControls"/>
    </lcf76f155ced4ddcb4097134ff3c332f>
    <TaxCatchAll xmlns="51b58b7f-359e-418a-8fc0-c5d77d026bdc" xsi:nil="true"/>
  </documentManagement>
</p:properties>
</file>

<file path=customXml/itemProps1.xml><?xml version="1.0" encoding="utf-8"?>
<ds:datastoreItem xmlns:ds="http://schemas.openxmlformats.org/officeDocument/2006/customXml" ds:itemID="{A9EF86D6-2F2D-4455-B986-7ABA382CE2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D5522B-EB9D-4D25-9119-57E2419A8A66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862CD760-8959-4E1B-915E-FF351104C93D}"/>
</file>

<file path=customXml/itemProps4.xml><?xml version="1.0" encoding="utf-8"?>
<ds:datastoreItem xmlns:ds="http://schemas.openxmlformats.org/officeDocument/2006/customXml" ds:itemID="{D8E3596B-E668-4D46-BAFD-A1B0D89743A3}">
  <ds:schemaRefs>
    <ds:schemaRef ds:uri="http://purl.org/dc/dcmitype/"/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d87ebf94-adeb-449c-a646-cea72623b18d"/>
    <ds:schemaRef ds:uri="4ff00d7d-e7fe-48a8-a79f-9d301ade6be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IT_Slides_2013_v1.0</Template>
  <TotalTime>202</TotalTime>
  <Words>469</Words>
  <Application>Microsoft Office PowerPoint</Application>
  <PresentationFormat>On-screen Show (4:3)</PresentationFormat>
  <Paragraphs>111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Consolas</vt:lpstr>
      <vt:lpstr>Courier New</vt:lpstr>
      <vt:lpstr>Wingdings</vt:lpstr>
      <vt:lpstr>IT_Slides_2013_v1.0</vt:lpstr>
      <vt:lpstr>Control Flow - Selection</vt:lpstr>
      <vt:lpstr>Lesson Objectives</vt:lpstr>
      <vt:lpstr>What is Control Flow?</vt:lpstr>
      <vt:lpstr>Control Flow - Selection</vt:lpstr>
      <vt:lpstr>Comparing values</vt:lpstr>
      <vt:lpstr>Selection example – IF statement</vt:lpstr>
      <vt:lpstr>Selection example – IF … ELSE</vt:lpstr>
      <vt:lpstr>Control flow using "else if"  - elif</vt:lpstr>
      <vt:lpstr>Logical OR and AND</vt:lpstr>
      <vt:lpstr>Python Fundamentals</vt:lpstr>
      <vt:lpstr>Exercise</vt:lpstr>
      <vt:lpstr>Further Reading</vt:lpstr>
    </vt:vector>
  </TitlesOfParts>
  <Company>QA Ltd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Steve Potter</dc:creator>
  <cp:lastModifiedBy>mike baradaran</cp:lastModifiedBy>
  <cp:revision>41</cp:revision>
  <dcterms:created xsi:type="dcterms:W3CDTF">2014-01-31T18:44:40Z</dcterms:created>
  <dcterms:modified xsi:type="dcterms:W3CDTF">2019-07-01T10:45:53Z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  <property fmtid="{D5CDD505-2E9C-101B-9397-08002B2CF9AE}" pid="3" name="Order">
    <vt:r8>200</vt:r8>
  </property>
  <property fmtid="{D5CDD505-2E9C-101B-9397-08002B2CF9AE}" pid="4" name="ContentTypeId">
    <vt:lpwstr>0x010100488ECE2E70AB8B46B2C449C81E540480</vt:lpwstr>
  </property>
  <property fmtid="{D5CDD505-2E9C-101B-9397-08002B2CF9AE}" pid="5" name="BookType">
    <vt:lpwstr>4</vt:lpwstr>
  </property>
</Properties>
</file>