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87779" autoAdjust="0"/>
  </p:normalViewPr>
  <p:slideViewPr>
    <p:cSldViewPr snapToGrid="0">
      <p:cViewPr varScale="1">
        <p:scale>
          <a:sx n="97" d="100"/>
          <a:sy n="97" d="100"/>
        </p:scale>
        <p:origin x="20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4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1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6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5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The append method is used most of the time but y</a:t>
            </a:r>
            <a:r>
              <a:rPr lang="en-GB" dirty="0"/>
              <a:t>ou may also use the insert()</a:t>
            </a:r>
            <a:r>
              <a:rPr lang="en-GB" baseline="0" dirty="0"/>
              <a:t> method to add an element at any position.</a:t>
            </a:r>
          </a:p>
          <a:p>
            <a:r>
              <a:rPr lang="en-GB" baseline="0" dirty="0"/>
              <a:t>For example: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[1,2,3]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nos.insert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(1,99)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display [1, 99, 2, 3]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5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7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043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Removing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4890" y="1102290"/>
            <a:ext cx="655272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[1,3,5,7,5,9,5]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b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(numbers[0])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118" y="1802631"/>
            <a:ext cx="237109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[1, 3, 7, 5, 9, 5]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90" y="3848472"/>
            <a:ext cx="65527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'Steve'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'Helen'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118" y="2514289"/>
            <a:ext cx="22270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[3, 7, 5, 9, 5]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9577" y="4580952"/>
            <a:ext cx="237109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['Bob', 'Helen']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53322" y="5469816"/>
            <a:ext cx="2880320" cy="610904"/>
          </a:xfrm>
          <a:prstGeom prst="wedgeRoundRectCallout">
            <a:avLst>
              <a:gd name="adj1" fmla="val -28552"/>
              <a:gd name="adj2" fmla="val -66534"/>
              <a:gd name="adj3" fmla="val 16667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Works with any kind of List</a:t>
            </a:r>
          </a:p>
        </p:txBody>
      </p:sp>
    </p:spTree>
    <p:extLst>
      <p:ext uri="{BB962C8B-B14F-4D97-AF65-F5344CB8AC3E}">
        <p14:creationId xmlns:p14="http://schemas.microsoft.com/office/powerpoint/2010/main" val="38440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command to check if an item is present in a List.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Checking for existence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930" y="1510680"/>
            <a:ext cx="731897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[12,33,84,45,67,36,16,66,67,99]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id =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'Enter your ID 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'Welcome!'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930" y="2950840"/>
            <a:ext cx="731897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David'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'Joanne'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'Sonia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'Sean is in the list!'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422" y="4115742"/>
            <a:ext cx="730347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David,John,Joanne,Sean,Sonia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'John is in the list!'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6879" y="4218409"/>
            <a:ext cx="1956735" cy="720080"/>
          </a:xfrm>
          <a:prstGeom prst="wedgeRoundRectCallout">
            <a:avLst>
              <a:gd name="adj1" fmla="val -60052"/>
              <a:gd name="adj2" fmla="val -25482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</a:rPr>
              <a:t>List of characters</a:t>
            </a:r>
            <a:br>
              <a:rPr lang="en-GB" sz="1600" b="1" dirty="0">
                <a:solidFill>
                  <a:schemeClr val="dk1"/>
                </a:solidFill>
              </a:rPr>
            </a:br>
            <a:r>
              <a:rPr lang="en-GB" sz="1600" dirty="0">
                <a:solidFill>
                  <a:schemeClr val="dk1"/>
                </a:solidFill>
              </a:rPr>
              <a:t>(string)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435055" y="2158752"/>
            <a:ext cx="1224136" cy="288032"/>
          </a:xfrm>
          <a:prstGeom prst="wedgeRoundRectCallout">
            <a:avLst>
              <a:gd name="adj1" fmla="val -64613"/>
              <a:gd name="adj2" fmla="val -2566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numeric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54105" y="3421805"/>
            <a:ext cx="1224136" cy="249115"/>
          </a:xfrm>
          <a:prstGeom prst="wedgeRoundRectCallout">
            <a:avLst>
              <a:gd name="adj1" fmla="val -61628"/>
              <a:gd name="adj2" fmla="val -2566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92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sort() function to sort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Sorting List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97" y="1366466"/>
            <a:ext cx="424847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ages = [12,33,84,45,67,36,16]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print(ages)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97" y="3192795"/>
            <a:ext cx="424847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ages = [12,33,84,45,67,36,16]</a:t>
            </a:r>
          </a:p>
          <a:p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(reverse=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print(ages)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1073" y="4589983"/>
            <a:ext cx="378244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[84, 67, 45, 36, 33, 16, 12]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1072" y="2321731"/>
            <a:ext cx="378244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[12, 16, 33, 36, 45, 67, 84]</a:t>
            </a:r>
          </a:p>
        </p:txBody>
      </p:sp>
    </p:spTree>
    <p:extLst>
      <p:ext uri="{BB962C8B-B14F-4D97-AF65-F5344CB8AC3E}">
        <p14:creationId xmlns:p14="http://schemas.microsoft.com/office/powerpoint/2010/main" val="210079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Used for splitting and extracting elements from </a:t>
            </a:r>
            <a:br>
              <a:rPr lang="en-GB" dirty="0"/>
            </a:br>
            <a:r>
              <a:rPr lang="en-GB" dirty="0"/>
              <a:t>a string using a delimiter.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string.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split</a:t>
            </a:r>
            <a:r>
              <a:rPr lang="en-GB" dirty="0"/>
              <a:t>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597" y="1761579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Bob,Steve,Helen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print(names)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597" y="3490032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data=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'18/OCT/2020'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parts =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print(parts)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929" y="2697928"/>
            <a:ext cx="367068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['Bob', 'Steve', 'Helen']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769929" y="4455492"/>
            <a:ext cx="31066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['18', 'OCT', '2020']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In this lesson we have covered:</a:t>
            </a:r>
          </a:p>
          <a:p>
            <a:pPr lvl="1"/>
            <a:r>
              <a:rPr lang="en-GB" dirty="0"/>
              <a:t>How to create a list</a:t>
            </a:r>
          </a:p>
          <a:p>
            <a:pPr lvl="1"/>
            <a:r>
              <a:rPr lang="en-GB" dirty="0"/>
              <a:t>Read an item from a list</a:t>
            </a:r>
          </a:p>
          <a:p>
            <a:pPr lvl="1"/>
            <a:r>
              <a:rPr lang="en-GB" dirty="0"/>
              <a:t>Add an item to a list</a:t>
            </a:r>
          </a:p>
          <a:p>
            <a:pPr lvl="1"/>
            <a:r>
              <a:rPr lang="en-GB" dirty="0"/>
              <a:t>Remove an item from a list</a:t>
            </a:r>
          </a:p>
          <a:p>
            <a:pPr lvl="1"/>
            <a:r>
              <a:rPr lang="en-GB" dirty="0"/>
              <a:t>Replace an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96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04-Lists.docx</a:t>
            </a:r>
            <a:b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GB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exercise has many activities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see how many you can do!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5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8300245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of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1582341"/>
            <a:ext cx="7488832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 list of lists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prod1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"a123"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"Hammer"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,2.75]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prod2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"a124"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"Screwdriver"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,0.95]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prod3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"a125"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"Pliers"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,1.62]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products = [prod1, prod2, prod3]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print(products)</a:t>
            </a:r>
          </a:p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491716"/>
            <a:ext cx="76328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/>
              <a:t>[['a123', 'Hammer', 2.75], ['a124', 'Screwdriver', 0.95], ['a125', 'Pliers', 1.62]]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4165903"/>
            <a:ext cx="7488832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prod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products:</a:t>
            </a:r>
          </a:p>
          <a:p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  <a:r>
              <a:rPr lang="fr-FR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  <a:r>
              <a:rPr lang="fr-FR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5856" y="4941168"/>
            <a:ext cx="307808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a123     Hammer          2.75</a:t>
            </a:r>
          </a:p>
          <a:p>
            <a:r>
              <a:rPr lang="en-GB" dirty="0"/>
              <a:t>a124     Screwdriver     0.95</a:t>
            </a:r>
          </a:p>
          <a:p>
            <a:r>
              <a:rPr lang="en-GB" dirty="0"/>
              <a:t>a125     Pliers          1.62</a:t>
            </a:r>
          </a:p>
          <a:p>
            <a:r>
              <a:rPr lang="en-GB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074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you will learn how to</a:t>
            </a:r>
          </a:p>
          <a:p>
            <a:pPr lvl="1"/>
            <a:r>
              <a:rPr lang="en-GB" dirty="0"/>
              <a:t>Create lists</a:t>
            </a:r>
          </a:p>
          <a:p>
            <a:pPr lvl="1"/>
            <a:r>
              <a:rPr lang="en-GB" dirty="0"/>
              <a:t>Read an item from a list</a:t>
            </a:r>
          </a:p>
          <a:p>
            <a:pPr lvl="1"/>
            <a:r>
              <a:rPr lang="en-GB" dirty="0"/>
              <a:t>Add an item to a list</a:t>
            </a:r>
          </a:p>
          <a:p>
            <a:pPr lvl="1"/>
            <a:r>
              <a:rPr lang="en-GB" dirty="0"/>
              <a:t>Remove an item from a list</a:t>
            </a:r>
          </a:p>
          <a:p>
            <a:pPr lvl="1"/>
            <a:r>
              <a:rPr lang="en-GB" dirty="0"/>
              <a:t>Replace an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23318813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list of elements in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221" y="1358232"/>
            <a:ext cx="360040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1,3,5,7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3622" y="1358232"/>
            <a:ext cx="1224136" cy="199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83622" y="1838481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83622" y="2342537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83622" y="2846593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515267" y="14031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19498" y="1838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3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22642" y="2342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6873" y="2846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3221" y="3758657"/>
            <a:ext cx="600232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['Bob', 'Steve', 'Helen']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09281" y="4397667"/>
            <a:ext cx="1477144" cy="1488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209281" y="4877916"/>
            <a:ext cx="1477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209281" y="5381972"/>
            <a:ext cx="1477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313360" y="444261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Bob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30740" y="4877916"/>
            <a:ext cx="88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Steve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30740" y="5381972"/>
            <a:ext cx="121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Helen</a:t>
            </a:r>
          </a:p>
        </p:txBody>
      </p:sp>
    </p:spTree>
    <p:extLst>
      <p:ext uri="{BB962C8B-B14F-4D97-AF65-F5344CB8AC3E}">
        <p14:creationId xmlns:p14="http://schemas.microsoft.com/office/powerpoint/2010/main" val="31730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Address an element using its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122" y="1211610"/>
            <a:ext cx="388843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1,3,5,7,9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numbers[0]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numbers[2]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0730" y="1211610"/>
            <a:ext cx="1224136" cy="199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20730" y="1691859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20730" y="2195915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20730" y="2699971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452375" y="12565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6606" y="16918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3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59750" y="2195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770" y="26999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4666" y="122694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666" y="166224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4666" y="2166298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4666" y="2670354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[3]</a:t>
            </a:r>
          </a:p>
        </p:txBody>
      </p:sp>
      <p:sp>
        <p:nvSpPr>
          <p:cNvPr id="19" name="Oval 18"/>
          <p:cNvSpPr/>
          <p:nvPr/>
        </p:nvSpPr>
        <p:spPr>
          <a:xfrm>
            <a:off x="6408762" y="1238791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408762" y="2218274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408762" y="1259811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17714" y="3803898"/>
            <a:ext cx="58420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Bob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Steve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names[1]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307503" y="4235947"/>
            <a:ext cx="580979" cy="579610"/>
          </a:xfrm>
          <a:custGeom>
            <a:avLst/>
            <a:gdLst>
              <a:gd name="connsiteX0" fmla="*/ 0 w 462455"/>
              <a:gd name="connsiteY0" fmla="*/ 388883 h 426303"/>
              <a:gd name="connsiteX1" fmla="*/ 325820 w 462455"/>
              <a:gd name="connsiteY1" fmla="*/ 388883 h 426303"/>
              <a:gd name="connsiteX2" fmla="*/ 462455 w 462455"/>
              <a:gd name="connsiteY2" fmla="*/ 0 h 426303"/>
              <a:gd name="connsiteX3" fmla="*/ 462455 w 462455"/>
              <a:gd name="connsiteY3" fmla="*/ 0 h 42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455" h="426303">
                <a:moveTo>
                  <a:pt x="0" y="388883"/>
                </a:moveTo>
                <a:cubicBezTo>
                  <a:pt x="124372" y="421290"/>
                  <a:pt x="248744" y="453697"/>
                  <a:pt x="325820" y="388883"/>
                </a:cubicBezTo>
                <a:cubicBezTo>
                  <a:pt x="402896" y="324069"/>
                  <a:pt x="462455" y="0"/>
                  <a:pt x="462455" y="0"/>
                </a:cubicBezTo>
                <a:lnTo>
                  <a:pt x="46245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Use the </a:t>
            </a:r>
            <a:r>
              <a:rPr lang="en-GB" b="1" dirty="0" err="1">
                <a:solidFill>
                  <a:srgbClr val="0070C0"/>
                </a:solidFill>
              </a:rPr>
              <a:t>len</a:t>
            </a:r>
            <a:r>
              <a:rPr lang="en-GB" dirty="0"/>
              <a:t>() function to get the length of a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 err="1">
                <a:solidFill>
                  <a:srgbClr val="0070C0"/>
                </a:solidFill>
              </a:rPr>
              <a:t>len</a:t>
            </a:r>
            <a:r>
              <a:rPr lang="en-GB" dirty="0"/>
              <a:t>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22" y="1471700"/>
            <a:ext cx="388843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1,3,5,7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6222" y="3434896"/>
            <a:ext cx="5904656" cy="1443020"/>
            <a:chOff x="1331640" y="5057889"/>
            <a:chExt cx="4896544" cy="1877437"/>
          </a:xfrm>
        </p:grpSpPr>
        <p:sp>
          <p:nvSpPr>
            <p:cNvPr id="24" name="Rectangle 23"/>
            <p:cNvSpPr/>
            <p:nvPr/>
          </p:nvSpPr>
          <p:spPr>
            <a:xfrm>
              <a:off x="1331640" y="5057889"/>
              <a:ext cx="4896544" cy="1877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["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Bob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", "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Steve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", "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Helen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"]</a:t>
              </a:r>
            </a:p>
            <a:p>
              <a:endParaRPr lang="en-GB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4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(names)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Oval Callout 24"/>
            <p:cNvSpPr/>
            <p:nvPr/>
          </p:nvSpPr>
          <p:spPr>
            <a:xfrm>
              <a:off x="3967835" y="5991133"/>
              <a:ext cx="588358" cy="665599"/>
            </a:xfrm>
            <a:prstGeom prst="wedgeEllipseCallout">
              <a:avLst>
                <a:gd name="adj1" fmla="val -65516"/>
                <a:gd name="adj2" fmla="val -625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3</a:t>
              </a:r>
              <a:endParaRPr lang="en-GB" b="1" dirty="0"/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4250618" y="2254377"/>
            <a:ext cx="648072" cy="504056"/>
          </a:xfrm>
          <a:prstGeom prst="wedgeEllipseCallout">
            <a:avLst>
              <a:gd name="adj1" fmla="val -69602"/>
              <a:gd name="adj2" fmla="val -16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51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through a List - for loop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0688" y="1146274"/>
            <a:ext cx="6192688" cy="18466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"Helen"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print(name)</a:t>
            </a:r>
          </a:p>
          <a:p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4113584" y="2645668"/>
            <a:ext cx="3563888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Bob</a:t>
            </a:r>
          </a:p>
          <a:p>
            <a:r>
              <a:rPr lang="en-GB" sz="2000" b="1" dirty="0"/>
              <a:t>Steve</a:t>
            </a:r>
          </a:p>
          <a:p>
            <a:r>
              <a:rPr lang="en-GB" sz="2000" b="1" dirty="0"/>
              <a:t>Helen</a:t>
            </a:r>
            <a:br>
              <a:rPr lang="en-GB" sz="2000" b="1" dirty="0"/>
            </a:br>
            <a:endParaRPr lang="en-GB" sz="2000" b="1" dirty="0"/>
          </a:p>
          <a:p>
            <a:r>
              <a:rPr lang="en-GB" sz="1600" b="1" dirty="0"/>
              <a:t>P</a:t>
            </a:r>
            <a:r>
              <a:rPr lang="en-GB" sz="1800" b="1" dirty="0"/>
              <a:t>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21021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5" y="936526"/>
            <a:ext cx="6660232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"Helen"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     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# used as index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(names) 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print(names[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through a List – while loop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179118" y="3790181"/>
            <a:ext cx="356388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b="1" dirty="0"/>
              <a:t>Bob</a:t>
            </a:r>
          </a:p>
          <a:p>
            <a:r>
              <a:rPr lang="en-GB" sz="1800" b="1" dirty="0"/>
              <a:t>Steve</a:t>
            </a:r>
          </a:p>
          <a:p>
            <a:r>
              <a:rPr lang="en-GB" sz="1800" b="1" dirty="0"/>
              <a:t>Helen</a:t>
            </a:r>
            <a:br>
              <a:rPr lang="en-GB" sz="1800" b="1" dirty="0"/>
            </a:br>
            <a:endParaRPr lang="en-GB" sz="1800" b="1" dirty="0"/>
          </a:p>
          <a:p>
            <a:r>
              <a:rPr lang="en-GB" sz="1600" b="1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195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is a list of characters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59557" y="1148050"/>
            <a:ext cx="338437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greeting: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print(x)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9557" y="3239765"/>
            <a:ext cx="48965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     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# used as index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(greeting)):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print(greeting[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7989" y="1183035"/>
            <a:ext cx="338437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b="1" dirty="0"/>
              <a:t> H</a:t>
            </a:r>
          </a:p>
          <a:p>
            <a:r>
              <a:rPr lang="en-GB" sz="1600" b="1" dirty="0"/>
              <a:t> e</a:t>
            </a:r>
          </a:p>
          <a:p>
            <a:r>
              <a:rPr lang="en-GB" sz="1600" b="1" dirty="0"/>
              <a:t> l</a:t>
            </a:r>
          </a:p>
          <a:p>
            <a:r>
              <a:rPr lang="en-GB" sz="1600" b="1" dirty="0"/>
              <a:t> l</a:t>
            </a:r>
          </a:p>
          <a:p>
            <a:r>
              <a:rPr lang="en-GB" sz="1600" b="1" dirty="0"/>
              <a:t> o</a:t>
            </a:r>
          </a:p>
          <a:p>
            <a:r>
              <a:rPr lang="en-GB" sz="1600" b="1" dirty="0"/>
              <a:t> 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298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Appending elements at the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031" y="1236782"/>
            <a:ext cx="6264696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[1,3,5,7,9]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(88)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311" y="1800107"/>
            <a:ext cx="253565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 </a:t>
            </a:r>
            <a:r>
              <a:rPr lang="en-GB" sz="2400" b="1" dirty="0"/>
              <a:t>[1, 3, 5, 7, 9, 88]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031" y="2965083"/>
            <a:ext cx="6264696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You can start with an empty List: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(20)</a:t>
            </a: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(30)</a:t>
            </a:r>
          </a:p>
          <a:p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779546" y="4536225"/>
            <a:ext cx="20714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 [10, 20, 30]</a:t>
            </a:r>
          </a:p>
        </p:txBody>
      </p:sp>
    </p:spTree>
    <p:extLst>
      <p:ext uri="{BB962C8B-B14F-4D97-AF65-F5344CB8AC3E}">
        <p14:creationId xmlns:p14="http://schemas.microsoft.com/office/powerpoint/2010/main" val="1642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E3596B-E668-4D46-BAFD-A1B0D89743A3}">
  <ds:schemaRefs>
    <ds:schemaRef ds:uri="d87ebf94-adeb-449c-a646-cea72623b18d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4ff00d7d-e7fe-48a8-a79f-9d301ade6bee"/>
    <ds:schemaRef ds:uri="http://purl.org/dc/terms/"/>
    <ds:schemaRef ds:uri="http://purl.org/dc/elements/1.1/"/>
    <ds:schemaRef ds:uri="E64DA411-94AE-4202-97C9-83273A834252"/>
    <ds:schemaRef ds:uri="04dd4f8b-4e55-4b0f-90ae-c416a13e2e63"/>
    <ds:schemaRef ds:uri="51b58b7f-359e-418a-8fc0-c5d77d026bdc"/>
  </ds:schemaRefs>
</ds:datastoreItem>
</file>

<file path=customXml/itemProps2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0785F-88CA-4DA8-A4C8-2C21EAEC02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dd4f8b-4e55-4b0f-90ae-c416a13e2e63"/>
    <ds:schemaRef ds:uri="51b58b7f-359e-418a-8fc0-c5d77d026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247</TotalTime>
  <Words>979</Words>
  <Application>Microsoft Office PowerPoint</Application>
  <PresentationFormat>On-screen Show (4:3)</PresentationFormat>
  <Paragraphs>182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IT_Slides_2013_v1.0</vt:lpstr>
      <vt:lpstr>Lists</vt:lpstr>
      <vt:lpstr>Lesson Objectives</vt:lpstr>
      <vt:lpstr>Python Lists</vt:lpstr>
      <vt:lpstr>Address an element using its index</vt:lpstr>
      <vt:lpstr>The len() function</vt:lpstr>
      <vt:lpstr>Iterating through a List - for loop</vt:lpstr>
      <vt:lpstr>Iterating through a List – while loop</vt:lpstr>
      <vt:lpstr>String is a list of characters</vt:lpstr>
      <vt:lpstr>Appending elements at the end</vt:lpstr>
      <vt:lpstr>Removing elements</vt:lpstr>
      <vt:lpstr>Checking for existence</vt:lpstr>
      <vt:lpstr>Sorting List elements</vt:lpstr>
      <vt:lpstr>The string.split() function</vt:lpstr>
      <vt:lpstr>Python Fundamentals</vt:lpstr>
      <vt:lpstr>Exercise</vt:lpstr>
      <vt:lpstr>Further Reading</vt:lpstr>
      <vt:lpstr>Lists of Lists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Beardsley, Paul</cp:lastModifiedBy>
  <cp:revision>59</cp:revision>
  <dcterms:created xsi:type="dcterms:W3CDTF">2014-01-31T18:44:40Z</dcterms:created>
  <dcterms:modified xsi:type="dcterms:W3CDTF">2023-07-11T11:26:15Z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0x010100488ECE2E70AB8B46B2C449C81E540480</vt:lpwstr>
  </property>
</Properties>
</file>