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0070C0"/>
    <a:srgbClr val="0070AB"/>
    <a:srgbClr val="FF70C0"/>
    <a:srgbClr val="005AAB"/>
    <a:srgbClr val="DFFFCD"/>
    <a:srgbClr val="C80000"/>
    <a:srgbClr val="0000C8"/>
    <a:srgbClr val="134183"/>
    <a:srgbClr val="005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75967" autoAdjust="0"/>
  </p:normalViewPr>
  <p:slideViewPr>
    <p:cSldViewPr snapToGrid="0">
      <p:cViewPr varScale="1">
        <p:scale>
          <a:sx n="84" d="100"/>
          <a:sy n="84" d="100"/>
        </p:scale>
        <p:origin x="24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904" y="4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80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32027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number_abs.htm" TargetMode="External"/><Relationship Id="rId7" Type="http://schemas.openxmlformats.org/officeDocument/2006/relationships/hyperlink" Target="https://www.tutorialspoint.com/python/number_round.ht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utorialspoint.com/python/number_pow.htm" TargetMode="External"/><Relationship Id="rId5" Type="http://schemas.openxmlformats.org/officeDocument/2006/relationships/hyperlink" Target="https://www.tutorialspoint.com/python/number_min.htm" TargetMode="External"/><Relationship Id="rId4" Type="http://schemas.openxmlformats.org/officeDocument/2006/relationships/hyperlink" Target="https://www.tutorialspoint.com/python/number_max.htm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ython/string_upper.htm" TargetMode="External"/><Relationship Id="rId3" Type="http://schemas.openxmlformats.org/officeDocument/2006/relationships/hyperlink" Target="https://www.tutorialspoint.com/python/string_capitalize.htm" TargetMode="External"/><Relationship Id="rId7" Type="http://schemas.openxmlformats.org/officeDocument/2006/relationships/hyperlink" Target="https://www.tutorialspoint.com/python/string_lower.ht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utorialspoint.com/python/string_ljust.htm" TargetMode="External"/><Relationship Id="rId5" Type="http://schemas.openxmlformats.org/officeDocument/2006/relationships/hyperlink" Target="https://www.tutorialspoint.com/python/string_len.htm" TargetMode="External"/><Relationship Id="rId4" Type="http://schemas.openxmlformats.org/officeDocument/2006/relationships/hyperlink" Target="https://www.tutorialspoint.com/python/string_center.htm" TargetMode="External"/><Relationship Id="rId9" Type="http://schemas.openxmlformats.org/officeDocument/2006/relationships/hyperlink" Target="https://www.tutorialspoint.com/python/string_zfill.htm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ython/string_upper.htm" TargetMode="External"/><Relationship Id="rId3" Type="http://schemas.openxmlformats.org/officeDocument/2006/relationships/hyperlink" Target="https://www.tutorialspoint.com/python/string_capitalize.htm" TargetMode="External"/><Relationship Id="rId7" Type="http://schemas.openxmlformats.org/officeDocument/2006/relationships/hyperlink" Target="https://www.tutorialspoint.com/python/string_lower.ht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utorialspoint.com/python/string_ljust.htm" TargetMode="External"/><Relationship Id="rId5" Type="http://schemas.openxmlformats.org/officeDocument/2006/relationships/hyperlink" Target="https://www.tutorialspoint.com/python/string_len.htm" TargetMode="External"/><Relationship Id="rId4" Type="http://schemas.openxmlformats.org/officeDocument/2006/relationships/hyperlink" Target="https://www.tutorialspoint.com/python/string_center.htm" TargetMode="External"/><Relationship Id="rId9" Type="http://schemas.openxmlformats.org/officeDocument/2006/relationships/hyperlink" Target="https://www.tutorialspoint.com/python/string_zfill.htm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925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>
                <a:solidFill>
                  <a:prstClr val="black"/>
                </a:solidFill>
              </a:rPr>
              <a:pPr/>
              <a:t>20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0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Strictly speaking, an argument is data you send to a function in a function call. A parameter is a variable in the function’s definition which corresponds to the argument.</a:t>
            </a:r>
          </a:p>
          <a:p>
            <a:endParaRPr lang="en-GB" dirty="0"/>
          </a:p>
          <a:p>
            <a:r>
              <a:rPr lang="en-GB" dirty="0"/>
              <a:t>In practice, the terms “argument” and “parameter” are used interchangeably, although this is not correct.</a:t>
            </a:r>
          </a:p>
          <a:p>
            <a:endParaRPr lang="en-GB" dirty="0"/>
          </a:p>
          <a:p>
            <a:r>
              <a:rPr lang="en-GB" dirty="0"/>
              <a:t>A function doesn’t always have parameters in its definition. For example, it goes and calculates something for which it doesn’t need parameters, e.g. a function </a:t>
            </a:r>
            <a:r>
              <a:rPr lang="en-GB" b="1" dirty="0" err="1"/>
              <a:t>get_pi_fiveplaces</a:t>
            </a:r>
            <a:r>
              <a:rPr lang="en-GB" b="1" dirty="0"/>
              <a:t>()</a:t>
            </a:r>
            <a:r>
              <a:rPr lang="en-GB" dirty="0"/>
              <a:t> returns the value of PI to five decimal places – no parameter necessary.</a:t>
            </a:r>
          </a:p>
          <a:p>
            <a:endParaRPr lang="en-GB" dirty="0"/>
          </a:p>
          <a:p>
            <a:r>
              <a:rPr lang="en-GB" dirty="0"/>
              <a:t>A function may or may not return a result. A function to delete a file on disk doesn’t need to return anything – though it may be better to return the success or otherwise of the operation.</a:t>
            </a:r>
          </a:p>
          <a:p>
            <a:endParaRPr lang="en-GB" dirty="0"/>
          </a:p>
          <a:p>
            <a:r>
              <a:rPr lang="en-GB" dirty="0"/>
              <a:t>There are hundreds of built-in functions in the Python main library but it is still very common to write our own to do tasks specific to our needs.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9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literal can be an actual number or a piece of text.</a:t>
            </a:r>
          </a:p>
          <a:p>
            <a:r>
              <a:rPr lang="en-GB" dirty="0"/>
              <a:t>A variable is a container for a value. The print function prints out the value contained in the variable.</a:t>
            </a:r>
          </a:p>
          <a:p>
            <a:r>
              <a:rPr lang="en-GB" dirty="0"/>
              <a:t>An expression is simply a different way of saying “the result of some calculation”.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759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709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Numeric Functions</a:t>
            </a:r>
          </a:p>
          <a:p>
            <a:pPr fontAlgn="t"/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abs(x)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GB" dirty="0">
                <a:effectLst/>
              </a:rPr>
              <a:t>Returns the absolute (positive) value of x</a:t>
            </a:r>
          </a:p>
          <a:p>
            <a:pPr fontAlgn="t"/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max(x1, x2,...)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GB" dirty="0">
                <a:effectLst/>
              </a:rPr>
              <a:t>Returns the largest of its arguments.</a:t>
            </a:r>
          </a:p>
          <a:p>
            <a:pPr fontAlgn="t"/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min(x1, x2,...)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dirty="0">
                <a:effectLst/>
              </a:rPr>
              <a:t>Returns the smallest of its arguments.</a:t>
            </a:r>
          </a:p>
          <a:p>
            <a:pPr fontAlgn="t"/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pow(x, y)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GB" dirty="0">
                <a:effectLst/>
              </a:rPr>
              <a:t>Returns the value of x raised to the power of y. E.g., pow(3,3) = 27 (3x3x3)</a:t>
            </a:r>
          </a:p>
          <a:p>
            <a:pPr fontAlgn="t"/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round(x [,n])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dirty="0">
                <a:effectLst/>
              </a:rPr>
              <a:t>Returns </a:t>
            </a:r>
            <a:r>
              <a:rPr lang="en-GB" b="1" dirty="0">
                <a:effectLst/>
              </a:rPr>
              <a:t>x</a:t>
            </a:r>
            <a:r>
              <a:rPr lang="en-GB" dirty="0">
                <a:effectLst/>
              </a:rPr>
              <a:t> rounded to n digits from the decimal point. Python rounds 0.5 up to 1.0 and rounds -0.5 down to -1.0.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297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capitalize()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Capitalise first letter of a piece of text.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GB" sz="1200" b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center</a:t>
            </a:r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(width, </a:t>
            </a:r>
            <a:r>
              <a:rPr lang="en-GB" sz="1200" b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fillchar</a:t>
            </a:r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Centre text within a string, padding with a specified character</a:t>
            </a:r>
            <a:br>
              <a:rPr lang="en-GB" dirty="0"/>
            </a:br>
            <a:r>
              <a:rPr lang="en-GB" sz="1200" b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len</a:t>
            </a:r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(string)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GB" dirty="0">
                <a:effectLst/>
              </a:rPr>
              <a:t>Returns the length of the string</a:t>
            </a:r>
          </a:p>
          <a:p>
            <a:pPr fontAlgn="t"/>
            <a:r>
              <a:rPr lang="en-GB" sz="1200" b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ljust</a:t>
            </a:r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(width[, </a:t>
            </a:r>
            <a:r>
              <a:rPr lang="en-GB" sz="1200" b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fillchar</a:t>
            </a:r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])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justify text, padding with a specified character</a:t>
            </a:r>
            <a:br>
              <a:rPr lang="en-GB" dirty="0"/>
            </a:b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lower()</a:t>
            </a:r>
            <a:br>
              <a:rPr lang="en-GB" dirty="0"/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Converts all uppercase letters in string to lowercase.</a:t>
            </a:r>
          </a:p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upper()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Converts lowercase letters in string to uppercase.</a:t>
            </a:r>
          </a:p>
          <a:p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zfill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 (width)</a:t>
            </a:r>
            <a:endParaRPr lang="en-GB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 original string left-padded with zeros to a total of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characters; intended for numbers</a:t>
            </a:r>
            <a:endParaRPr lang="en-GB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07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capitalize()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Capitalise first letter of a piece of text.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GB" sz="1200" b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center</a:t>
            </a:r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(width, </a:t>
            </a:r>
            <a:r>
              <a:rPr lang="en-GB" sz="1200" b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fillchar</a:t>
            </a:r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Centre text within a string, padding with a specified character</a:t>
            </a:r>
            <a:br>
              <a:rPr lang="en-GB" dirty="0"/>
            </a:br>
            <a:r>
              <a:rPr lang="en-GB" sz="1200" b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len</a:t>
            </a:r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(string)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GB" dirty="0">
                <a:effectLst/>
              </a:rPr>
              <a:t>Returns the length of the string</a:t>
            </a:r>
          </a:p>
          <a:p>
            <a:pPr fontAlgn="t"/>
            <a:r>
              <a:rPr lang="en-GB" sz="1200" b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ljust</a:t>
            </a:r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(width[, </a:t>
            </a:r>
            <a:r>
              <a:rPr lang="en-GB" sz="1200" b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fillchar</a:t>
            </a:r>
            <a:r>
              <a:rPr lang="en-GB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])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justify text, padding with a specified character</a:t>
            </a:r>
            <a:br>
              <a:rPr lang="en-GB" dirty="0"/>
            </a:b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lower()</a:t>
            </a:r>
            <a:br>
              <a:rPr lang="en-GB" dirty="0"/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Converts all uppercase letters in string to lowercase.</a:t>
            </a:r>
          </a:p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upper()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Converts lowercase letters in string to uppercase.</a:t>
            </a:r>
          </a:p>
          <a:p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zfill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 (width)</a:t>
            </a:r>
            <a:endParaRPr lang="en-GB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 original string left-padded with zeros to a total of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characters; intended for numbers</a:t>
            </a:r>
            <a:endParaRPr lang="en-GB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52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floats? There is no </a:t>
            </a:r>
            <a:r>
              <a:rPr lang="en-GB" dirty="0" err="1"/>
              <a:t>isfloat</a:t>
            </a:r>
            <a:r>
              <a:rPr lang="en-GB" dirty="0"/>
              <a:t>()</a:t>
            </a:r>
            <a:r>
              <a:rPr lang="en-GB" baseline="0" dirty="0"/>
              <a:t> function! One easy way to do this is to remove one decimal point from the string and then test with the </a:t>
            </a:r>
            <a:r>
              <a:rPr lang="en-GB" baseline="0" dirty="0" err="1"/>
              <a:t>isdigit</a:t>
            </a:r>
            <a:r>
              <a:rPr lang="en-GB" baseline="0" dirty="0"/>
              <a:t>() function.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= "1.2"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n.replace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(".", "", 1).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isdigit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():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print('OK')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else: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print("No")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557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85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1166155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529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288174" y="270405"/>
            <a:ext cx="743712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4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670975"/>
            <a:ext cx="8786844" cy="5721511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99472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671000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99472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6" y="928694"/>
            <a:ext cx="4320000" cy="528637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4609711" y="926547"/>
            <a:ext cx="4320000" cy="528637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2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9592" y="2130425"/>
            <a:ext cx="7558608" cy="1470025"/>
          </a:xfrm>
        </p:spPr>
        <p:txBody>
          <a:bodyPr/>
          <a:lstStyle/>
          <a:p>
            <a:r>
              <a:rPr lang="en-US" dirty="0"/>
              <a:t>Python Fundamentals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011110001110100100110010101001010101000111110010101010101010101010101010000000011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64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060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124744"/>
            <a:ext cx="7499176" cy="50014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17B30A-FD64-4892-A06F-146DE04DB86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4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73767"/>
            <a:ext cx="8786874" cy="502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712671"/>
            <a:ext cx="8786874" cy="573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142844" y="74533"/>
            <a:ext cx="8786874" cy="50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  <p:sldLayoutId id="2147483703" r:id="rId4"/>
    <p:sldLayoutId id="2147483704" r:id="rId5"/>
    <p:sldLayoutId id="2147483705" r:id="rId6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Python_librari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strings.htm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tutorial/index.html#tutorial-inde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Python Library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12343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Formatting Strings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8406" y="1225371"/>
            <a:ext cx="6912768" cy="333937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str.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center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(10,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'-'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str.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ljust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(7)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"Smith"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month=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"2"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month.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zfill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(2))</a:t>
            </a:r>
          </a:p>
          <a:p>
            <a:endParaRPr lang="en-GB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5438" y="1441395"/>
            <a:ext cx="1907704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GB" sz="300" dirty="0"/>
            </a:br>
            <a:r>
              <a:rPr lang="en-GB" sz="2000" dirty="0"/>
              <a:t>---Bob----</a:t>
            </a:r>
          </a:p>
          <a:p>
            <a:endParaRPr lang="en-GB" sz="1400" dirty="0"/>
          </a:p>
          <a:p>
            <a:endParaRPr lang="en-GB" sz="1200" dirty="0"/>
          </a:p>
          <a:p>
            <a:r>
              <a:rPr lang="en-GB" sz="2000" dirty="0"/>
              <a:t>3</a:t>
            </a:r>
          </a:p>
          <a:p>
            <a:endParaRPr lang="en-GB" sz="1600" dirty="0"/>
          </a:p>
          <a:p>
            <a:r>
              <a:rPr lang="en-GB" sz="2000" dirty="0"/>
              <a:t>Bob    Smith</a:t>
            </a:r>
          </a:p>
          <a:p>
            <a:endParaRPr lang="en-GB" sz="3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8846" y="1729427"/>
            <a:ext cx="648072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10694" y="2377499"/>
            <a:ext cx="197930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23675" y="4192513"/>
            <a:ext cx="1403243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22862" y="2935858"/>
            <a:ext cx="513681" cy="962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rved Down Arrow 27"/>
          <p:cNvSpPr/>
          <p:nvPr/>
        </p:nvSpPr>
        <p:spPr>
          <a:xfrm>
            <a:off x="5370934" y="2647826"/>
            <a:ext cx="648072" cy="189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12607" y="2988616"/>
            <a:ext cx="244599" cy="144016"/>
            <a:chOff x="4283968" y="5229200"/>
            <a:chExt cx="316607" cy="144016"/>
          </a:xfrm>
        </p:grpSpPr>
        <p:sp>
          <p:nvSpPr>
            <p:cNvPr id="14" name="Rectangle 13"/>
            <p:cNvSpPr/>
            <p:nvPr/>
          </p:nvSpPr>
          <p:spPr>
            <a:xfrm>
              <a:off x="4447034" y="5229200"/>
              <a:ext cx="7200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283968" y="5229200"/>
              <a:ext cx="316607" cy="144016"/>
              <a:chOff x="4283968" y="5229200"/>
              <a:chExt cx="316607" cy="14401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283968" y="5229200"/>
                <a:ext cx="72008" cy="1440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365501" y="5229200"/>
                <a:ext cx="72008" cy="1440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28567" y="5229200"/>
                <a:ext cx="72008" cy="1440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5332697" y="3984672"/>
            <a:ext cx="1907704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78415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84177" y="4453864"/>
            <a:ext cx="6520839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name.lower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'Hello bob'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"You're not bob!"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Lowercase and uppercase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0281" y="682446"/>
            <a:ext cx="6912768" cy="20313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str.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lower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b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str.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upper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GB" sz="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8633" y="1315715"/>
            <a:ext cx="115212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bob</a:t>
            </a:r>
          </a:p>
        </p:txBody>
      </p:sp>
      <p:sp>
        <p:nvSpPr>
          <p:cNvPr id="4" name="Rectangle 3"/>
          <p:cNvSpPr/>
          <p:nvPr/>
        </p:nvSpPr>
        <p:spPr>
          <a:xfrm>
            <a:off x="452289" y="2604889"/>
            <a:ext cx="6552728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name ==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'Hello bob'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"You're not bob!"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69718" y="3816017"/>
            <a:ext cx="2091284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b="1" dirty="0"/>
              <a:t>You're not bob!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6785" y="4801716"/>
            <a:ext cx="1944216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b="1" dirty="0"/>
              <a:t>Hello bob</a:t>
            </a:r>
            <a:endParaRPr lang="en-GB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3548633" y="1891779"/>
            <a:ext cx="115212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20469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animBg="1"/>
      <p:bldP spid="1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String function examples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6182" y="885274"/>
            <a:ext cx="6912768" cy="210826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"bob smith"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str.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capitalize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str.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title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str.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replace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3214" y="1704370"/>
            <a:ext cx="1547664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b="1" dirty="0"/>
              <a:t>Bob smith</a:t>
            </a:r>
          </a:p>
          <a:p>
            <a:r>
              <a:rPr lang="en-GB" sz="2000" b="1" dirty="0"/>
              <a:t>Bob Smith</a:t>
            </a:r>
          </a:p>
          <a:p>
            <a:endParaRPr lang="en-GB" sz="2000" b="1" dirty="0"/>
          </a:p>
          <a:p>
            <a:r>
              <a:rPr lang="en-GB" sz="2000" b="1" dirty="0" err="1"/>
              <a:t>bob_smith</a:t>
            </a:r>
            <a:endParaRPr lang="en-GB" sz="20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78510" y="2215977"/>
            <a:ext cx="1619267" cy="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95019" y="3847688"/>
            <a:ext cx="1748315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b="1" dirty="0" err="1"/>
              <a:t>Bob_Smith</a:t>
            </a:r>
            <a:endParaRPr lang="en-GB" sz="2000" b="1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829774" y="4508191"/>
            <a:ext cx="3105969" cy="571662"/>
          </a:xfrm>
          <a:prstGeom prst="wedgeRoundRectCallout">
            <a:avLst>
              <a:gd name="adj1" fmla="val -9678"/>
              <a:gd name="adj2" fmla="val -7575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Can chain functions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182" y="3827140"/>
            <a:ext cx="517619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str.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title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replace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14861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Split a string into a List by a delimiter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Split</a:t>
            </a:r>
            <a:r>
              <a:rPr lang="en-GB" dirty="0"/>
              <a:t> function and </a:t>
            </a:r>
            <a:r>
              <a:rPr lang="en-GB" dirty="0">
                <a:solidFill>
                  <a:srgbClr val="0070C0"/>
                </a:solidFill>
              </a:rPr>
              <a:t>IN</a:t>
            </a:r>
            <a:r>
              <a:rPr lang="en-GB" dirty="0"/>
              <a:t> command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023" y="1320135"/>
            <a:ext cx="7128792" cy="830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cities =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london,birmingham,leeds,manchester,bristol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cityList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cities.split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70487" y="1960776"/>
            <a:ext cx="1547664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600" dirty="0" err="1"/>
              <a:t>london</a:t>
            </a:r>
            <a:endParaRPr lang="en-GB" sz="1600" dirty="0"/>
          </a:p>
          <a:p>
            <a:r>
              <a:rPr lang="en-GB" sz="1600" dirty="0" err="1"/>
              <a:t>birmingham</a:t>
            </a:r>
            <a:endParaRPr lang="en-GB" sz="1600" dirty="0"/>
          </a:p>
          <a:p>
            <a:r>
              <a:rPr lang="en-GB" sz="1600" dirty="0" err="1"/>
              <a:t>leeds</a:t>
            </a:r>
            <a:endParaRPr lang="en-GB" sz="1600" dirty="0"/>
          </a:p>
          <a:p>
            <a:r>
              <a:rPr lang="en-GB" sz="1600" dirty="0" err="1"/>
              <a:t>manchester</a:t>
            </a:r>
            <a:endParaRPr lang="en-GB" sz="1600" dirty="0"/>
          </a:p>
          <a:p>
            <a:r>
              <a:rPr lang="en-GB" sz="1600" dirty="0" err="1"/>
              <a:t>bristol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594023" y="3524046"/>
            <a:ext cx="6192688" cy="13234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city = input(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'Please enter a city name: 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city.lower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cityList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'Your city is in the list!'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41807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You can extract part of a List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1400" dirty="0"/>
          </a:p>
          <a:p>
            <a:endParaRPr lang="en-GB" dirty="0"/>
          </a:p>
          <a:p>
            <a:r>
              <a:rPr lang="en-GB" dirty="0"/>
              <a:t>And that includes a string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Extracting part of a string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658788" y="1189340"/>
            <a:ext cx="496855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data = [1,3,5,7,9,11,13,15]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print(data[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1:5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9" name="Rectangle 8"/>
          <p:cNvSpPr/>
          <p:nvPr/>
        </p:nvSpPr>
        <p:spPr>
          <a:xfrm>
            <a:off x="677838" y="3043039"/>
            <a:ext cx="496855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abcdefgh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b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endParaRPr lang="en-GB" sz="2400" b="1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print(word[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1:5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7310" y="1482874"/>
            <a:ext cx="1619672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[3, 5, 7, 9]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54910" y="3043039"/>
            <a:ext cx="1619672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 err="1"/>
              <a:t>bcde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3210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 before casting to </a:t>
            </a:r>
            <a:r>
              <a:rPr lang="en-GB" dirty="0" err="1"/>
              <a:t>int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5873" y="683543"/>
            <a:ext cx="7272808" cy="27469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strAge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input(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'Please enter your age: '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strAge.isdigit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b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GB" sz="2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strAge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print(age + 1)</a:t>
            </a:r>
            <a:b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strAge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'is not a valid age!'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8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More string tests – </a:t>
            </a:r>
            <a:r>
              <a:rPr lang="en-GB" dirty="0" err="1">
                <a:solidFill>
                  <a:srgbClr val="7E0000"/>
                </a:solidFill>
              </a:rPr>
              <a:t>startswith</a:t>
            </a:r>
            <a:r>
              <a:rPr lang="en-GB" dirty="0"/>
              <a:t> and </a:t>
            </a:r>
            <a:r>
              <a:rPr lang="en-GB" dirty="0" err="1">
                <a:solidFill>
                  <a:srgbClr val="7E0000"/>
                </a:solidFill>
              </a:rPr>
              <a:t>endwith</a:t>
            </a:r>
            <a:r>
              <a:rPr lang="en-GB" dirty="0">
                <a:solidFill>
                  <a:srgbClr val="7E0000"/>
                </a:solidFill>
              </a:rPr>
              <a:t> </a:t>
            </a:r>
            <a:r>
              <a:rPr lang="en-GB" dirty="0"/>
              <a:t>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181" y="963612"/>
            <a:ext cx="8046293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Petrograd"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"Petersfield"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"Peterson"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"Jameson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5870798" y="1755700"/>
            <a:ext cx="1656184" cy="864096"/>
          </a:xfrm>
          <a:prstGeom prst="wedgeRoundRectCallout">
            <a:avLst>
              <a:gd name="adj1" fmla="val -57295"/>
              <a:gd name="adj2" fmla="val -725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List names beginning with "Pet"</a:t>
            </a:r>
            <a:endParaRPr lang="en-GB" sz="16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869731" y="3316577"/>
            <a:ext cx="1657251" cy="963999"/>
          </a:xfrm>
          <a:prstGeom prst="wedgeRoundRectCallout">
            <a:avLst>
              <a:gd name="adj1" fmla="val -56503"/>
              <a:gd name="adj2" fmla="val -249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List names ending with "son"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406574" y="3316577"/>
            <a:ext cx="5248200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names: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name.endswith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"son"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print(name)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574" y="1560587"/>
            <a:ext cx="5248200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names: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name.startswith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"Pet"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print(name)</a:t>
            </a:r>
          </a:p>
        </p:txBody>
      </p:sp>
    </p:spTree>
    <p:extLst>
      <p:ext uri="{BB962C8B-B14F-4D97-AF65-F5344CB8AC3E}">
        <p14:creationId xmlns:p14="http://schemas.microsoft.com/office/powerpoint/2010/main" val="2607098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String format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142" y="96205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name=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age=21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city=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"London"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{}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 lives in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{}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. He is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{}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 years 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old"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name,city,age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print (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1800" b="1" dirty="0"/>
          </a:p>
        </p:txBody>
      </p:sp>
      <p:sp>
        <p:nvSpPr>
          <p:cNvPr id="5" name="Rectangle 4"/>
          <p:cNvSpPr/>
          <p:nvPr/>
        </p:nvSpPr>
        <p:spPr>
          <a:xfrm>
            <a:off x="1852915" y="3611741"/>
            <a:ext cx="5366732" cy="1138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/>
              <a:t>Bob lives in London. He is 21 years old</a:t>
            </a:r>
          </a:p>
          <a:p>
            <a:endParaRPr lang="en-GB" sz="2400" dirty="0"/>
          </a:p>
          <a:p>
            <a:r>
              <a:rPr lang="en-GB" sz="2400" dirty="0"/>
              <a:t>Press any key to continue . . .</a:t>
            </a:r>
          </a:p>
        </p:txBody>
      </p:sp>
      <p:sp>
        <p:nvSpPr>
          <p:cNvPr id="6" name="Freeform 5"/>
          <p:cNvSpPr/>
          <p:nvPr/>
        </p:nvSpPr>
        <p:spPr>
          <a:xfrm>
            <a:off x="1571279" y="1602310"/>
            <a:ext cx="5318472" cy="511867"/>
          </a:xfrm>
          <a:custGeom>
            <a:avLst/>
            <a:gdLst>
              <a:gd name="connsiteX0" fmla="*/ 5317067 w 5317067"/>
              <a:gd name="connsiteY0" fmla="*/ 474139 h 482606"/>
              <a:gd name="connsiteX1" fmla="*/ 2599267 w 5317067"/>
              <a:gd name="connsiteY1" fmla="*/ 6 h 482606"/>
              <a:gd name="connsiteX2" fmla="*/ 0 w 5317067"/>
              <a:gd name="connsiteY2" fmla="*/ 482606 h 48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7067" h="482606">
                <a:moveTo>
                  <a:pt x="5317067" y="474139"/>
                </a:moveTo>
                <a:cubicBezTo>
                  <a:pt x="4401256" y="236367"/>
                  <a:pt x="3485445" y="-1405"/>
                  <a:pt x="2599267" y="6"/>
                </a:cubicBezTo>
                <a:cubicBezTo>
                  <a:pt x="1713089" y="1417"/>
                  <a:pt x="856544" y="242011"/>
                  <a:pt x="0" y="482606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 flipV="1">
            <a:off x="2905562" y="2455544"/>
            <a:ext cx="4536504" cy="433788"/>
          </a:xfrm>
          <a:custGeom>
            <a:avLst/>
            <a:gdLst>
              <a:gd name="connsiteX0" fmla="*/ 5317067 w 5317067"/>
              <a:gd name="connsiteY0" fmla="*/ 474139 h 482606"/>
              <a:gd name="connsiteX1" fmla="*/ 2599267 w 5317067"/>
              <a:gd name="connsiteY1" fmla="*/ 6 h 482606"/>
              <a:gd name="connsiteX2" fmla="*/ 0 w 5317067"/>
              <a:gd name="connsiteY2" fmla="*/ 482606 h 48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7067" h="482606">
                <a:moveTo>
                  <a:pt x="5317067" y="474139"/>
                </a:moveTo>
                <a:cubicBezTo>
                  <a:pt x="4401256" y="236367"/>
                  <a:pt x="3485445" y="-1405"/>
                  <a:pt x="2599267" y="6"/>
                </a:cubicBezTo>
                <a:cubicBezTo>
                  <a:pt x="1713089" y="1417"/>
                  <a:pt x="856544" y="242011"/>
                  <a:pt x="0" y="482606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4235574" y="1610122"/>
            <a:ext cx="3888432" cy="504055"/>
          </a:xfrm>
          <a:custGeom>
            <a:avLst/>
            <a:gdLst>
              <a:gd name="connsiteX0" fmla="*/ 5317067 w 5317067"/>
              <a:gd name="connsiteY0" fmla="*/ 474139 h 482606"/>
              <a:gd name="connsiteX1" fmla="*/ 2599267 w 5317067"/>
              <a:gd name="connsiteY1" fmla="*/ 6 h 482606"/>
              <a:gd name="connsiteX2" fmla="*/ 0 w 5317067"/>
              <a:gd name="connsiteY2" fmla="*/ 482606 h 48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7067" h="482606">
                <a:moveTo>
                  <a:pt x="5317067" y="474139"/>
                </a:moveTo>
                <a:cubicBezTo>
                  <a:pt x="4401256" y="236367"/>
                  <a:pt x="3485445" y="-1405"/>
                  <a:pt x="2599267" y="6"/>
                </a:cubicBezTo>
                <a:cubicBezTo>
                  <a:pt x="1713089" y="1417"/>
                  <a:pt x="856544" y="242011"/>
                  <a:pt x="0" y="482606"/>
                </a:cubicBez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865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There are 100s of libraries</a:t>
            </a:r>
            <a:br>
              <a:rPr lang="en-GB" dirty="0"/>
            </a:br>
            <a:r>
              <a:rPr lang="en-GB" sz="2000" dirty="0">
                <a:hlinkClick r:id="rId2"/>
              </a:rPr>
              <a:t>https://en.wikipedia.org/wiki/Category:Python_libraries</a:t>
            </a:r>
            <a:endParaRPr lang="en-GB" sz="2800" dirty="0"/>
          </a:p>
          <a:p>
            <a:endParaRPr lang="en-GB" dirty="0"/>
          </a:p>
          <a:p>
            <a:r>
              <a:rPr lang="en-GB" dirty="0"/>
              <a:t>Here are a few from the </a:t>
            </a:r>
            <a:r>
              <a:rPr lang="en-GB" dirty="0">
                <a:solidFill>
                  <a:srgbClr val="6F008A"/>
                </a:solidFill>
                <a:latin typeface="Consolas" panose="020B0609020204030204" pitchFamily="49" charset="0"/>
              </a:rPr>
              <a:t>statistics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Other Libraries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223" y="2330202"/>
            <a:ext cx="7128792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F008A"/>
                </a:solidFill>
                <a:latin typeface="Consolas" panose="020B0609020204030204" pitchFamily="49" charset="0"/>
              </a:rPr>
              <a:t>statistics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numbers = [99,63,51,7,99,11,23,15,17,8]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 </a:t>
            </a:r>
            <a:r>
              <a:rPr lang="en-GB" sz="16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statistics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.mean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(numbers) )  	</a:t>
            </a:r>
            <a:r>
              <a:rPr lang="en-GB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# average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 </a:t>
            </a:r>
            <a:r>
              <a:rPr lang="en-GB" sz="16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statistics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.median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(numbers) ) 	</a:t>
            </a:r>
            <a:r>
              <a:rPr lang="en-GB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# middle value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 </a:t>
            </a:r>
            <a:r>
              <a:rPr lang="en-GB" sz="16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statistics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.mode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(numbers) )   	</a:t>
            </a:r>
            <a:r>
              <a:rPr lang="en-GB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# most common data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3046487" y="2114178"/>
            <a:ext cx="1944216" cy="432048"/>
          </a:xfrm>
          <a:prstGeom prst="wedgeEllipseCallout">
            <a:avLst>
              <a:gd name="adj1" fmla="val -52011"/>
              <a:gd name="adj2" fmla="val 482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Must import</a:t>
            </a:r>
          </a:p>
        </p:txBody>
      </p:sp>
    </p:spTree>
    <p:extLst>
      <p:ext uri="{BB962C8B-B14F-4D97-AF65-F5344CB8AC3E}">
        <p14:creationId xmlns:p14="http://schemas.microsoft.com/office/powerpoint/2010/main" val="325908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this chapter you learned about:</a:t>
            </a:r>
          </a:p>
          <a:p>
            <a:pPr lvl="1"/>
            <a:r>
              <a:rPr lang="en-GB" dirty="0"/>
              <a:t>Python inbuilt functions </a:t>
            </a:r>
          </a:p>
          <a:p>
            <a:pPr lvl="1"/>
            <a:r>
              <a:rPr lang="en-GB" dirty="0"/>
              <a:t>How to call such functions</a:t>
            </a:r>
          </a:p>
          <a:p>
            <a:pPr lvl="1"/>
            <a:r>
              <a:rPr lang="en-GB" dirty="0"/>
              <a:t>Pass arguments to these functions </a:t>
            </a:r>
          </a:p>
          <a:p>
            <a:pPr lvl="1"/>
            <a:r>
              <a:rPr lang="en-GB" dirty="0"/>
              <a:t>How to capture the result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Python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8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this chapter you'll learn about:</a:t>
            </a:r>
          </a:p>
          <a:p>
            <a:pPr lvl="1"/>
            <a:r>
              <a:rPr lang="en-GB" dirty="0"/>
              <a:t>Python inbuilt functions </a:t>
            </a:r>
          </a:p>
          <a:p>
            <a:pPr lvl="1"/>
            <a:r>
              <a:rPr lang="en-GB" dirty="0"/>
              <a:t>How to call such functions</a:t>
            </a:r>
          </a:p>
          <a:p>
            <a:pPr lvl="1"/>
            <a:r>
              <a:rPr lang="en-GB" dirty="0"/>
              <a:t>Pass arguments to these functions </a:t>
            </a:r>
          </a:p>
          <a:p>
            <a:pPr lvl="1"/>
            <a:r>
              <a:rPr lang="en-GB" dirty="0"/>
              <a:t>How to capture the result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29642299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Please see your Exercise Guide</a:t>
            </a:r>
          </a:p>
          <a:p>
            <a:pPr marL="0" indent="0">
              <a:buNone/>
            </a:pPr>
            <a:endParaRPr lang="en-GB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05-Inbuilt Functions.docx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Exercise</a:t>
            </a:r>
            <a:endParaRPr lang="en-GB" sz="2400" b="1" dirty="0">
              <a:solidFill>
                <a:srgbClr val="0070C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84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hlinkClick r:id="rId2"/>
              </a:rPr>
              <a:t>https://www.python.org/</a:t>
            </a:r>
            <a:endParaRPr lang="en-GB" sz="2000" dirty="0"/>
          </a:p>
          <a:p>
            <a:r>
              <a:rPr lang="en-GB" sz="2000" dirty="0">
                <a:hlinkClick r:id="rId3"/>
              </a:rPr>
              <a:t>https://www.tutorialspoint.com/python/python_strings.htm</a:t>
            </a:r>
            <a:endParaRPr lang="en-GB" sz="2000" dirty="0"/>
          </a:p>
          <a:p>
            <a:r>
              <a:rPr lang="en-GB" sz="2000" dirty="0">
                <a:hlinkClick r:id="rId4"/>
              </a:rPr>
              <a:t>https://docs.python.org/3/tutorial/index.html#tutorial-index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41501617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Python Functions</a:t>
            </a:r>
          </a:p>
          <a:p>
            <a:pPr lvl="1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Built-in functions </a:t>
            </a:r>
          </a:p>
          <a:p>
            <a:pPr lvl="2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print, input, number &amp; string functions</a:t>
            </a:r>
          </a:p>
          <a:p>
            <a:pPr lvl="1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Library functions</a:t>
            </a:r>
          </a:p>
          <a:p>
            <a:pPr lvl="2"/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math.min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(),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math.max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(),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statistics.median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lvl="1"/>
            <a:r>
              <a:rPr lang="en-GB" b="1" dirty="0"/>
              <a:t>User defined functions</a:t>
            </a:r>
          </a:p>
          <a:p>
            <a:pPr lvl="2"/>
            <a:r>
              <a:rPr lang="en-GB" dirty="0"/>
              <a:t>Functions we write ourselves</a:t>
            </a:r>
          </a:p>
          <a:p>
            <a:endParaRPr lang="en-GB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Python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33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Functions can be called with zero, one or more </a:t>
            </a:r>
            <a:r>
              <a:rPr lang="en-GB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arguments</a:t>
            </a:r>
          </a:p>
          <a:p>
            <a:pPr lvl="2"/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value to be used in the function</a:t>
            </a:r>
          </a:p>
          <a:p>
            <a:pPr lvl="2"/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e.g. 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Return zero or one result</a:t>
            </a: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stuff!</a:t>
            </a:r>
          </a:p>
          <a:p>
            <a:pPr lvl="2"/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Many useful things</a:t>
            </a:r>
          </a:p>
          <a:p>
            <a:pPr lvl="2"/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there? Write it! (see the next chapter)</a:t>
            </a:r>
          </a:p>
          <a:p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Arguments and return 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6015" y="1476380"/>
            <a:ext cx="314701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'Hello World!'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6586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 argument can be …</a:t>
            </a:r>
          </a:p>
          <a:p>
            <a:pPr lvl="1"/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literal</a:t>
            </a:r>
            <a:endParaRPr lang="en-GB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variable</a:t>
            </a:r>
          </a:p>
          <a:p>
            <a:pPr marL="457200" lvl="1" indent="0">
              <a:buNone/>
            </a:pP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 </a:t>
            </a:r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expression</a:t>
            </a:r>
          </a:p>
          <a:p>
            <a:pPr marL="914400" lvl="2" indent="0">
              <a:buNone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About function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96336" y="1341513"/>
            <a:ext cx="364624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'Hello World!'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706688" y="2132692"/>
            <a:ext cx="363589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greeting 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'Hello World'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print(greeting)</a:t>
            </a:r>
          </a:p>
        </p:txBody>
      </p:sp>
      <p:sp>
        <p:nvSpPr>
          <p:cNvPr id="6" name="Rectangle 5"/>
          <p:cNvSpPr/>
          <p:nvPr/>
        </p:nvSpPr>
        <p:spPr>
          <a:xfrm>
            <a:off x="3696335" y="3164972"/>
            <a:ext cx="364624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print(100 * 0.2)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1774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You've seen a few inbuilt functions</a:t>
            </a:r>
          </a:p>
          <a:p>
            <a:pPr lvl="1"/>
            <a:r>
              <a:rPr lang="en-GB" dirty="0"/>
              <a:t>print, input, </a:t>
            </a:r>
            <a:r>
              <a:rPr lang="en-GB" dirty="0" err="1"/>
              <a:t>len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, </a:t>
            </a:r>
            <a:r>
              <a:rPr lang="en-GB" dirty="0" err="1"/>
              <a:t>str</a:t>
            </a:r>
            <a:r>
              <a:rPr lang="en-GB" dirty="0"/>
              <a:t>, float, split</a:t>
            </a:r>
          </a:p>
          <a:p>
            <a:endParaRPr lang="en-GB" dirty="0"/>
          </a:p>
          <a:p>
            <a:r>
              <a:rPr lang="en-GB" dirty="0"/>
              <a:t>But there are many more</a:t>
            </a:r>
          </a:p>
          <a:p>
            <a:pPr lvl="1"/>
            <a:r>
              <a:rPr lang="en-GB" sz="2400" dirty="0"/>
              <a:t>Numeric functions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abs, min, max, pow, round</a:t>
            </a:r>
          </a:p>
          <a:p>
            <a:pPr lvl="1"/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String functions</a:t>
            </a:r>
          </a:p>
          <a:p>
            <a:pPr lvl="2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capitalize, title, lower, upper </a:t>
            </a:r>
          </a:p>
          <a:p>
            <a:pPr lvl="2"/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zfill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format,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ljust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rjust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center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isdigit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startswith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endswith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replace 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Standard 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167580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3797" y="1159793"/>
            <a:ext cx="6840760" cy="403187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numbers = [</a:t>
            </a:r>
            <a:r>
              <a:rPr lang="en-GB" sz="2400" b="1" dirty="0">
                <a:solidFill>
                  <a:srgbClr val="7E0000"/>
                </a:solidFill>
                <a:latin typeface="Consolas" panose="020B0609020204030204" pitchFamily="49" charset="0"/>
              </a:rPr>
              <a:t>19,63,51,7,99,11,23,15,17,8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min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(numbers))</a:t>
            </a:r>
          </a:p>
          <a:p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(numbers))</a:t>
            </a:r>
          </a:p>
          <a:p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(2,3))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(or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2**3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abs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(-123))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Built-in Numeric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1904" y="1965598"/>
            <a:ext cx="973021" cy="2923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7  </a:t>
            </a:r>
          </a:p>
          <a:p>
            <a:endParaRPr lang="en-GB" sz="2400" b="1" dirty="0"/>
          </a:p>
          <a:p>
            <a:r>
              <a:rPr lang="en-GB" sz="2400" b="1" dirty="0"/>
              <a:t>99</a:t>
            </a:r>
          </a:p>
          <a:p>
            <a:endParaRPr lang="en-GB" sz="2400" b="1" dirty="0"/>
          </a:p>
          <a:p>
            <a:r>
              <a:rPr lang="en-GB" sz="2400" b="1" dirty="0"/>
              <a:t>8</a:t>
            </a:r>
          </a:p>
          <a:p>
            <a:br>
              <a:rPr lang="en-GB" sz="2400" b="1" dirty="0"/>
            </a:br>
            <a:endParaRPr lang="en-GB" sz="1600" b="1" dirty="0"/>
          </a:p>
          <a:p>
            <a:r>
              <a:rPr lang="en-GB" sz="2400" b="1" dirty="0"/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12418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Rounding floats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21029" y="1359406"/>
            <a:ext cx="4896544" cy="26776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(5.671)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(5.671,1)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(5.671,2)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(5.671)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2485" y="1372766"/>
            <a:ext cx="864096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6</a:t>
            </a:r>
          </a:p>
          <a:p>
            <a:br>
              <a:rPr lang="en-GB" sz="2400" b="1" dirty="0"/>
            </a:br>
            <a:r>
              <a:rPr lang="en-GB" sz="2400" b="1" dirty="0"/>
              <a:t>5.7</a:t>
            </a:r>
          </a:p>
          <a:p>
            <a:endParaRPr lang="en-GB" sz="2400" b="1" dirty="0"/>
          </a:p>
          <a:p>
            <a:r>
              <a:rPr lang="en-GB" sz="2400" b="1" dirty="0"/>
              <a:t>5.67</a:t>
            </a:r>
          </a:p>
          <a:p>
            <a:endParaRPr lang="en-GB" sz="2400" b="1" dirty="0"/>
          </a:p>
          <a:p>
            <a:r>
              <a:rPr lang="en-GB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1526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Rounding floats – math library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7363" y="1412776"/>
            <a:ext cx="4752528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6F008A"/>
                </a:solidFill>
                <a:latin typeface="Consolas" panose="020B0609020204030204" pitchFamily="49" charset="0"/>
              </a:rPr>
              <a:t>math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math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.ceil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(2000.98)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math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.floor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(2000.98)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55915" y="2151439"/>
            <a:ext cx="108012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2001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7363" y="3861048"/>
            <a:ext cx="6580212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ceil(x)  </a:t>
            </a:r>
            <a:r>
              <a:rPr lang="en-GB" sz="2400" b="1" dirty="0"/>
              <a:t>	the smallest integer  &gt;=  x</a:t>
            </a:r>
          </a:p>
          <a:p>
            <a:endParaRPr lang="en-GB" sz="2400" b="1" dirty="0"/>
          </a:p>
          <a:p>
            <a:r>
              <a:rPr lang="en-GB" sz="2400" b="1" dirty="0">
                <a:latin typeface="Consolas" panose="020B0609020204030204" pitchFamily="49" charset="0"/>
              </a:rPr>
              <a:t>floor(x)  </a:t>
            </a:r>
            <a:r>
              <a:rPr lang="en-GB" sz="2400" b="1" dirty="0"/>
              <a:t>	the largest integer 	&lt;=  x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5915" y="2852936"/>
            <a:ext cx="108012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1293015282"/>
      </p:ext>
    </p:extLst>
  </p:cSld>
  <p:clrMapOvr>
    <a:masterClrMapping/>
  </p:clrMapOvr>
</p:sld>
</file>

<file path=ppt/theme/theme1.xml><?xml version="1.0" encoding="utf-8"?>
<a:theme xmlns:a="http://schemas.openxmlformats.org/drawingml/2006/main" name="IT_Slides_2013_v1.0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dd4f8b-4e55-4b0f-90ae-c416a13e2e63">
      <Terms xmlns="http://schemas.microsoft.com/office/infopath/2007/PartnerControls"/>
    </lcf76f155ced4ddcb4097134ff3c332f>
    <TaxCatchAll xmlns="51b58b7f-359e-418a-8fc0-c5d77d026bd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8ECE2E70AB8B46B2C449C81E540480" ma:contentTypeVersion="16" ma:contentTypeDescription="Create a new document." ma:contentTypeScope="" ma:versionID="1df647ff451cce96fec958af0153ffba">
  <xsd:schema xmlns:xsd="http://www.w3.org/2001/XMLSchema" xmlns:xs="http://www.w3.org/2001/XMLSchema" xmlns:p="http://schemas.microsoft.com/office/2006/metadata/properties" xmlns:ns2="04dd4f8b-4e55-4b0f-90ae-c416a13e2e63" xmlns:ns3="51b58b7f-359e-418a-8fc0-c5d77d026bdc" targetNamespace="http://schemas.microsoft.com/office/2006/metadata/properties" ma:root="true" ma:fieldsID="5089fbabc7396ddc8a0ca74cb50b0683" ns2:_="" ns3:_="">
    <xsd:import namespace="04dd4f8b-4e55-4b0f-90ae-c416a13e2e63"/>
    <xsd:import namespace="51b58b7f-359e-418a-8fc0-c5d77d026b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d4f8b-4e55-4b0f-90ae-c416a13e2e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58b7f-359e-418a-8fc0-c5d77d026b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d02b767-6ee7-4f18-ac1f-362d437aa0cf}" ma:internalName="TaxCatchAll" ma:showField="CatchAllData" ma:web="51b58b7f-359e-418a-8fc0-c5d77d026b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E3596B-E668-4D46-BAFD-A1B0D89743A3}">
  <ds:schemaRefs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4ff00d7d-e7fe-48a8-a79f-9d301ade6bee"/>
    <ds:schemaRef ds:uri="http://schemas.microsoft.com/office/infopath/2007/PartnerControls"/>
    <ds:schemaRef ds:uri="d87ebf94-adeb-449c-a646-cea72623b18d"/>
    <ds:schemaRef ds:uri="http://schemas.microsoft.com/office/2006/metadata/properties"/>
    <ds:schemaRef ds:uri="http://purl.org/dc/elements/1.1/"/>
    <ds:schemaRef ds:uri="E64DA411-94AE-4202-97C9-83273A834252"/>
    <ds:schemaRef ds:uri="04dd4f8b-4e55-4b0f-90ae-c416a13e2e63"/>
    <ds:schemaRef ds:uri="51b58b7f-359e-418a-8fc0-c5d77d026bdc"/>
  </ds:schemaRefs>
</ds:datastoreItem>
</file>

<file path=customXml/itemProps2.xml><?xml version="1.0" encoding="utf-8"?>
<ds:datastoreItem xmlns:ds="http://schemas.openxmlformats.org/officeDocument/2006/customXml" ds:itemID="{A9EF86D6-2F2D-4455-B986-7ABA382CE2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419BC4-9071-4766-B6DC-BA147C3C8C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dd4f8b-4e55-4b0f-90ae-c416a13e2e63"/>
    <ds:schemaRef ds:uri="51b58b7f-359e-418a-8fc0-c5d77d026b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IT_Slides_2013_v1.0</Template>
  <TotalTime>505</TotalTime>
  <Words>1566</Words>
  <Application>Microsoft Office PowerPoint</Application>
  <PresentationFormat>On-screen Show (4:3)</PresentationFormat>
  <Paragraphs>290</Paragraphs>
  <Slides>21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Wingdings</vt:lpstr>
      <vt:lpstr>IT_Slides_2013_v1.0</vt:lpstr>
      <vt:lpstr>Python Library Functions</vt:lpstr>
      <vt:lpstr>Python Library Functions</vt:lpstr>
      <vt:lpstr>Python Functions</vt:lpstr>
      <vt:lpstr>Arguments and return value</vt:lpstr>
      <vt:lpstr>About function arguments</vt:lpstr>
      <vt:lpstr>Standard Library functions</vt:lpstr>
      <vt:lpstr>Built-in Numeric functions</vt:lpstr>
      <vt:lpstr>Rounding floats</vt:lpstr>
      <vt:lpstr>Rounding floats – math library</vt:lpstr>
      <vt:lpstr>Formatting Strings</vt:lpstr>
      <vt:lpstr>Lowercase and uppercase</vt:lpstr>
      <vt:lpstr>String function examples</vt:lpstr>
      <vt:lpstr>Split function and IN command</vt:lpstr>
      <vt:lpstr>Extracting part of a string</vt:lpstr>
      <vt:lpstr>Test before casting to int</vt:lpstr>
      <vt:lpstr>More string tests – startswith and endwith functions</vt:lpstr>
      <vt:lpstr>String format function</vt:lpstr>
      <vt:lpstr>Other Libraries</vt:lpstr>
      <vt:lpstr>Python Functions</vt:lpstr>
      <vt:lpstr>Exercise</vt:lpstr>
      <vt:lpstr>Further Reading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Potter</dc:creator>
  <cp:lastModifiedBy>Beardsley, Paul</cp:lastModifiedBy>
  <cp:revision>66</cp:revision>
  <dcterms:created xsi:type="dcterms:W3CDTF">2014-01-31T18:44:40Z</dcterms:created>
  <dcterms:modified xsi:type="dcterms:W3CDTF">2023-07-11T15:25:33Z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Order">
    <vt:r8>200</vt:r8>
  </property>
  <property fmtid="{D5CDD505-2E9C-101B-9397-08002B2CF9AE}" pid="4" name="ContentTypeId">
    <vt:lpwstr>0x010100488ECE2E70AB8B46B2C449C81E540480</vt:lpwstr>
  </property>
  <property fmtid="{D5CDD505-2E9C-101B-9397-08002B2CF9AE}" pid="5" name="BookType">
    <vt:lpwstr>4</vt:lpwstr>
  </property>
</Properties>
</file>