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462" r:id="rId5"/>
    <p:sldId id="612" r:id="rId6"/>
    <p:sldId id="855" r:id="rId7"/>
    <p:sldId id="845" r:id="rId8"/>
    <p:sldId id="778" r:id="rId9"/>
    <p:sldId id="857" r:id="rId10"/>
    <p:sldId id="869" r:id="rId11"/>
    <p:sldId id="858" r:id="rId12"/>
    <p:sldId id="870" r:id="rId13"/>
    <p:sldId id="859" r:id="rId14"/>
    <p:sldId id="860" r:id="rId15"/>
    <p:sldId id="861" r:id="rId16"/>
    <p:sldId id="871" r:id="rId17"/>
    <p:sldId id="862" r:id="rId18"/>
    <p:sldId id="876" r:id="rId19"/>
    <p:sldId id="872" r:id="rId20"/>
    <p:sldId id="864" r:id="rId21"/>
    <p:sldId id="874" r:id="rId22"/>
    <p:sldId id="875" r:id="rId23"/>
    <p:sldId id="856" r:id="rId24"/>
    <p:sldId id="867" r:id="rId25"/>
    <p:sldId id="873" r:id="rId26"/>
  </p:sldIdLst>
  <p:sldSz cx="12192000" cy="6858000"/>
  <p:notesSz cx="6645275" cy="977582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462"/>
            <p14:sldId id="612"/>
            <p14:sldId id="855"/>
            <p14:sldId id="845"/>
            <p14:sldId id="778"/>
            <p14:sldId id="857"/>
            <p14:sldId id="869"/>
            <p14:sldId id="858"/>
            <p14:sldId id="870"/>
            <p14:sldId id="859"/>
            <p14:sldId id="860"/>
            <p14:sldId id="861"/>
            <p14:sldId id="871"/>
            <p14:sldId id="862"/>
            <p14:sldId id="876"/>
            <p14:sldId id="872"/>
            <p14:sldId id="864"/>
            <p14:sldId id="874"/>
            <p14:sldId id="875"/>
            <p14:sldId id="856"/>
            <p14:sldId id="867"/>
            <p14:sldId id="873"/>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22C"/>
    <a:srgbClr val="09EDB8"/>
    <a:srgbClr val="7E007C"/>
    <a:srgbClr val="004050"/>
    <a:srgbClr val="FF004C"/>
    <a:srgbClr val="F91258"/>
    <a:srgbClr val="28CFF9"/>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85961" autoAdjust="0"/>
  </p:normalViewPr>
  <p:slideViewPr>
    <p:cSldViewPr snapToGrid="0" snapToObjects="1" showGuides="1">
      <p:cViewPr varScale="1">
        <p:scale>
          <a:sx n="99" d="100"/>
          <a:sy n="99" d="100"/>
        </p:scale>
        <p:origin x="1170" y="78"/>
      </p:cViewPr>
      <p:guideLst>
        <p:guide pos="3840"/>
        <p:guide orient="horz" pos="377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2" d="100"/>
          <a:sy n="82" d="100"/>
        </p:scale>
        <p:origin x="400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20/11/2019</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vl1pPr>
          </a:lstStyle>
          <a:p>
            <a:fld id="{1D6B66C6-1E92-0F4E-A300-9D4ED1F0C23F}" type="datetimeFigureOut">
              <a:rPr lang="en-GB" smtClean="0"/>
              <a:t>20/11/2019</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t>2</a:t>
            </a:fld>
            <a:endParaRPr lang="en-GB"/>
          </a:p>
        </p:txBody>
      </p:sp>
    </p:spTree>
    <p:extLst>
      <p:ext uri="{BB962C8B-B14F-4D97-AF65-F5344CB8AC3E}">
        <p14:creationId xmlns:p14="http://schemas.microsoft.com/office/powerpoint/2010/main" val="1276750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Documenting scripts can help enormously when we come back to them in six months’ time!</a:t>
            </a:r>
          </a:p>
          <a:p>
            <a:r>
              <a:rPr lang="en-GB" dirty="0" smtClean="0"/>
              <a:t>There are two styles of comments in SQL:</a:t>
            </a:r>
          </a:p>
          <a:p>
            <a:pPr marL="171450" indent="-171450">
              <a:buFont typeface="Arial" pitchFamily="34" charset="0"/>
              <a:buChar char="•"/>
            </a:pPr>
            <a:r>
              <a:rPr lang="en-GB" dirty="0" smtClean="0"/>
              <a:t>Single</a:t>
            </a:r>
            <a:r>
              <a:rPr lang="en-GB" baseline="0" dirty="0" smtClean="0"/>
              <a:t> line comments – putting two dashes (“--”) before some text tells SQL to ignore everything up until the next new line (this is the exception to the rule that SQL doesn’t care about whitespace)</a:t>
            </a:r>
          </a:p>
          <a:p>
            <a:pPr marL="171450" indent="-171450">
              <a:buFont typeface="Arial" pitchFamily="34" charset="0"/>
              <a:buChar char="•"/>
            </a:pPr>
            <a:r>
              <a:rPr lang="en-GB" baseline="0" dirty="0" smtClean="0"/>
              <a:t>Multi line (or inline) comments – typing a slash then a star (“/*”) tells SQL to ignore everything until it comes to a star immediately followed by a slash (“*/”). It’s typically used to comment out multiple lines but can also be used to comment out only a part of a single line.</a:t>
            </a:r>
          </a:p>
          <a:p>
            <a:pPr marL="0" indent="0">
              <a:buFont typeface="Arial" pitchFamily="34" charset="0"/>
              <a:buNone/>
            </a:pPr>
            <a:r>
              <a:rPr lang="en-GB" dirty="0" smtClean="0"/>
              <a:t>Best practice says that we should comment all but the most basic of scripts.</a:t>
            </a:r>
            <a:r>
              <a:rPr lang="en-GB" baseline="0" dirty="0" smtClean="0"/>
              <a:t> As mentioned before, many organizations have coding standards which may include a requirement for a standard comment block in each script that specifies the author, date and purpose of the script. As a rule of thumb, if you have had to think about how to write the code you’ve written, it might be worth adding a little comment as a reminder.</a:t>
            </a:r>
          </a:p>
          <a:p>
            <a:pPr marL="0" indent="0">
              <a:buFont typeface="Arial" pitchFamily="34" charset="0"/>
              <a:buNone/>
            </a:pPr>
            <a:r>
              <a:rPr lang="en-GB" sz="1000" baseline="0" dirty="0" smtClean="0">
                <a:latin typeface="Consolas" pitchFamily="49" charset="0"/>
                <a:cs typeface="Consolas" pitchFamily="49" charset="0"/>
              </a:rPr>
              <a:t>/* Author: Bob </a:t>
            </a:r>
            <a:r>
              <a:rPr lang="en-GB" sz="1000" baseline="0" dirty="0" err="1" smtClean="0">
                <a:latin typeface="Consolas" pitchFamily="49" charset="0"/>
                <a:cs typeface="Consolas" pitchFamily="49" charset="0"/>
              </a:rPr>
              <a:t>Cratchit</a:t>
            </a:r>
            <a:endParaRPr lang="en-GB" sz="1000" baseline="0" dirty="0" smtClean="0">
              <a:latin typeface="Consolas" pitchFamily="49" charset="0"/>
              <a:cs typeface="Consolas" pitchFamily="49" charset="0"/>
            </a:endParaRPr>
          </a:p>
          <a:p>
            <a:pPr marL="0" indent="0">
              <a:buFont typeface="Arial" pitchFamily="34" charset="0"/>
              <a:buNone/>
            </a:pPr>
            <a:r>
              <a:rPr lang="en-GB" sz="1000" baseline="0" dirty="0" smtClean="0">
                <a:latin typeface="Consolas" pitchFamily="49" charset="0"/>
                <a:cs typeface="Consolas" pitchFamily="49" charset="0"/>
              </a:rPr>
              <a:t>    Date: 25/12/1843</a:t>
            </a:r>
          </a:p>
          <a:p>
            <a:pPr marL="0" indent="0">
              <a:buFont typeface="Arial" pitchFamily="34" charset="0"/>
              <a:buNone/>
            </a:pPr>
            <a:r>
              <a:rPr lang="en-GB" sz="1000" baseline="0" dirty="0" smtClean="0">
                <a:latin typeface="Consolas" pitchFamily="49" charset="0"/>
                <a:cs typeface="Consolas" pitchFamily="49" charset="0"/>
              </a:rPr>
              <a:t>    Purpose: Find out who visited </a:t>
            </a:r>
            <a:r>
              <a:rPr lang="en-GB" sz="1000" baseline="0" dirty="0" err="1" smtClean="0">
                <a:latin typeface="Consolas" pitchFamily="49" charset="0"/>
                <a:cs typeface="Consolas" pitchFamily="49" charset="0"/>
              </a:rPr>
              <a:t>Ebeneezer</a:t>
            </a:r>
            <a:r>
              <a:rPr lang="en-GB" sz="1000" baseline="0" dirty="0" smtClean="0">
                <a:latin typeface="Consolas" pitchFamily="49" charset="0"/>
                <a:cs typeface="Consolas" pitchFamily="49" charset="0"/>
              </a:rPr>
              <a:t> recently */</a:t>
            </a:r>
          </a:p>
          <a:p>
            <a:pPr marL="0" indent="0">
              <a:buFont typeface="Arial" pitchFamily="34" charset="0"/>
              <a:buNone/>
            </a:pPr>
            <a:r>
              <a:rPr lang="en-GB" sz="1000" baseline="0" dirty="0" smtClean="0">
                <a:latin typeface="Consolas" pitchFamily="49" charset="0"/>
                <a:cs typeface="Consolas" pitchFamily="49" charset="0"/>
              </a:rPr>
              <a:t>SELECT</a:t>
            </a:r>
          </a:p>
          <a:p>
            <a:pPr marL="0" indent="0">
              <a:buFont typeface="Arial" pitchFamily="34" charset="0"/>
              <a:buNone/>
            </a:pPr>
            <a:r>
              <a:rPr lang="en-GB" sz="1000" baseline="0" dirty="0" smtClean="0">
                <a:latin typeface="Consolas" pitchFamily="49" charset="0"/>
                <a:cs typeface="Consolas" pitchFamily="49" charset="0"/>
              </a:rPr>
              <a:t>	‘Ghost of ‘ + </a:t>
            </a:r>
            <a:r>
              <a:rPr lang="en-GB" sz="1000" baseline="0" dirty="0" err="1" smtClean="0">
                <a:latin typeface="Consolas" pitchFamily="49" charset="0"/>
                <a:cs typeface="Consolas" pitchFamily="49" charset="0"/>
              </a:rPr>
              <a:t>GhostPeriod</a:t>
            </a:r>
            <a:r>
              <a:rPr lang="en-GB" sz="1000" baseline="0" dirty="0" smtClean="0">
                <a:latin typeface="Consolas" pitchFamily="49" charset="0"/>
                <a:cs typeface="Consolas" pitchFamily="49" charset="0"/>
              </a:rPr>
              <a:t> -- add ghost’s time to the words “Ghost of”</a:t>
            </a:r>
          </a:p>
          <a:p>
            <a:pPr marL="0" indent="0">
              <a:buFont typeface="Arial" pitchFamily="34" charset="0"/>
              <a:buNone/>
            </a:pPr>
            <a:r>
              <a:rPr lang="en-GB" sz="1000" baseline="0" dirty="0" smtClean="0">
                <a:latin typeface="Consolas" pitchFamily="49" charset="0"/>
                <a:cs typeface="Consolas" pitchFamily="49" charset="0"/>
              </a:rPr>
              <a:t>FROM Ghosts</a:t>
            </a:r>
          </a:p>
          <a:p>
            <a:pPr marL="0" indent="0">
              <a:buFont typeface="Arial" pitchFamily="34" charset="0"/>
              <a:buNone/>
            </a:pPr>
            <a:endParaRPr lang="en-GB" baseline="0" dirty="0" smtClean="0"/>
          </a:p>
          <a:p>
            <a:pPr marL="0" indent="0">
              <a:buFont typeface="Arial" pitchFamily="34" charset="0"/>
              <a:buNone/>
            </a:pPr>
            <a:endParaRPr lang="en-GB" baseline="0" dirty="0" smtClean="0"/>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t>18</a:t>
            </a:fld>
            <a:endParaRPr lang="en-GB"/>
          </a:p>
        </p:txBody>
      </p:sp>
    </p:spTree>
    <p:extLst>
      <p:ext uri="{BB962C8B-B14F-4D97-AF65-F5344CB8AC3E}">
        <p14:creationId xmlns:p14="http://schemas.microsoft.com/office/powerpoint/2010/main" val="188664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SQL Server, tables belong to things called </a:t>
            </a:r>
            <a:r>
              <a:rPr lang="en-GB" i="1" baseline="0" dirty="0" smtClean="0"/>
              <a:t>schemas</a:t>
            </a:r>
            <a:r>
              <a:rPr lang="en-GB" baseline="0" dirty="0" smtClean="0"/>
              <a:t>, which are (amongst other things) used for managing access to groups of tables.</a:t>
            </a:r>
          </a:p>
          <a:p>
            <a:r>
              <a:rPr lang="en-GB" baseline="0" dirty="0" smtClean="0"/>
              <a:t>A schema belongs to a database (also sometimes known as a </a:t>
            </a:r>
            <a:r>
              <a:rPr lang="en-GB" i="1" baseline="0" dirty="0" err="1" smtClean="0"/>
              <a:t>catalog</a:t>
            </a:r>
            <a:r>
              <a:rPr lang="en-GB" baseline="0" dirty="0" smtClean="0"/>
              <a:t>)</a:t>
            </a:r>
          </a:p>
          <a:p>
            <a:r>
              <a:rPr lang="en-GB" baseline="0" dirty="0" smtClean="0"/>
              <a:t>A database resides on a database server.</a:t>
            </a:r>
          </a:p>
          <a:p>
            <a:r>
              <a:rPr lang="en-GB" baseline="0" dirty="0" smtClean="0"/>
              <a:t>Therefore, to fully qualify a table name, we should use the format </a:t>
            </a:r>
            <a:r>
              <a:rPr lang="en-GB" i="1" baseline="0" dirty="0" err="1" smtClean="0"/>
              <a:t>servername</a:t>
            </a:r>
            <a:r>
              <a:rPr lang="en-GB" i="0" baseline="0" dirty="0" err="1" smtClean="0"/>
              <a:t>.</a:t>
            </a:r>
            <a:r>
              <a:rPr lang="en-GB" i="1" baseline="0" dirty="0" err="1" smtClean="0"/>
              <a:t>databasename</a:t>
            </a:r>
            <a:r>
              <a:rPr lang="en-GB" i="0" baseline="0" dirty="0" err="1" smtClean="0"/>
              <a:t>.</a:t>
            </a:r>
            <a:r>
              <a:rPr lang="en-GB" i="1" baseline="0" dirty="0" err="1" smtClean="0"/>
              <a:t>schemaname</a:t>
            </a:r>
            <a:r>
              <a:rPr lang="en-GB" i="0" baseline="0" dirty="0" err="1" smtClean="0"/>
              <a:t>.</a:t>
            </a:r>
            <a:r>
              <a:rPr lang="en-GB" i="1" baseline="0" dirty="0" err="1" smtClean="0"/>
              <a:t>tablename</a:t>
            </a:r>
            <a:r>
              <a:rPr lang="en-GB" i="0" baseline="0" dirty="0" smtClean="0"/>
              <a:t>, but that isn’t truly necessary:</a:t>
            </a:r>
          </a:p>
          <a:p>
            <a:pPr marL="171450" indent="-171450">
              <a:buFont typeface="Arial" pitchFamily="34" charset="0"/>
              <a:buChar char="•"/>
            </a:pPr>
            <a:r>
              <a:rPr lang="en-GB" i="0" baseline="0" dirty="0" smtClean="0"/>
              <a:t>If we don’t specify a server, SQL assumes we mean the current server</a:t>
            </a:r>
          </a:p>
          <a:p>
            <a:pPr marL="171450" indent="-171450">
              <a:buFont typeface="Arial" pitchFamily="34" charset="0"/>
              <a:buChar char="•"/>
            </a:pPr>
            <a:r>
              <a:rPr lang="en-GB" i="0" baseline="0" dirty="0" smtClean="0"/>
              <a:t>If we don’t specify a database, SQL assumes we mean the current database (remember we can change the current database with a “USE </a:t>
            </a:r>
            <a:r>
              <a:rPr lang="en-GB" i="1" baseline="0" dirty="0" smtClean="0"/>
              <a:t>database</a:t>
            </a:r>
            <a:r>
              <a:rPr lang="en-GB" i="0" baseline="0" dirty="0" smtClean="0"/>
              <a:t>” statement or choosing from the drop-down list in the Query Editor)</a:t>
            </a:r>
          </a:p>
          <a:p>
            <a:pPr marL="171450" indent="-171450">
              <a:buFont typeface="Arial" pitchFamily="34" charset="0"/>
              <a:buChar char="•"/>
            </a:pPr>
            <a:r>
              <a:rPr lang="en-GB" i="0" baseline="0" dirty="0" smtClean="0"/>
              <a:t>If we don’t specify a schema name, SQL assumes that we mean the </a:t>
            </a:r>
            <a:r>
              <a:rPr lang="en-GB" i="1" baseline="0" dirty="0" smtClean="0"/>
              <a:t>current user</a:t>
            </a:r>
            <a:r>
              <a:rPr lang="en-GB" i="0" baseline="0" dirty="0" smtClean="0"/>
              <a:t>’s default schema. This is an important point as someone who is running one of our stored scripts might have a different default schema than us. To add to the fun, in SQL 2012, a default schema can also be assigned to a group of users.</a:t>
            </a:r>
            <a:endParaRPr lang="en-GB" baseline="0"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smtClean="0"/>
              <a:t>For this reason, when referring to table</a:t>
            </a:r>
            <a:r>
              <a:rPr lang="en-GB" baseline="0" dirty="0" smtClean="0"/>
              <a:t>s, try to get into the habit of specifying two-part names.</a:t>
            </a:r>
            <a:endParaRPr lang="en-GB" dirty="0" smtClean="0"/>
          </a:p>
          <a:p>
            <a:r>
              <a:rPr lang="en-GB" baseline="0" dirty="0" smtClean="0"/>
              <a:t>In the </a:t>
            </a:r>
            <a:r>
              <a:rPr lang="en-GB" baseline="0" dirty="0" err="1" smtClean="0"/>
              <a:t>Northwind</a:t>
            </a:r>
            <a:r>
              <a:rPr lang="en-GB" baseline="0" dirty="0" smtClean="0"/>
              <a:t> sample database that this course uses, all tables belong to the default schema of </a:t>
            </a:r>
            <a:r>
              <a:rPr lang="en-GB" baseline="0" dirty="0" err="1" smtClean="0"/>
              <a:t>dbo</a:t>
            </a:r>
            <a:r>
              <a:rPr lang="en-GB" baseline="0" dirty="0" smtClean="0"/>
              <a:t> (“database owner”) and therefore it isn’t an issue but you are still encouraged to get into the habit now.</a:t>
            </a:r>
          </a:p>
          <a:p>
            <a:r>
              <a:rPr lang="en-GB" b="1" baseline="0" dirty="0" smtClean="0"/>
              <a:t>NOTE: </a:t>
            </a:r>
            <a:r>
              <a:rPr lang="en-GB" baseline="0" dirty="0" smtClean="0"/>
              <a:t>Up until now, for simplicity, this manual has just been using one-part names but from now on it will switch to two-part names.</a:t>
            </a:r>
            <a:endParaRPr lang="en-GB" dirty="0" smtClean="0"/>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t>19</a:t>
            </a:fld>
            <a:endParaRPr lang="en-GB"/>
          </a:p>
        </p:txBody>
      </p:sp>
    </p:spTree>
    <p:extLst>
      <p:ext uri="{BB962C8B-B14F-4D97-AF65-F5344CB8AC3E}">
        <p14:creationId xmlns:p14="http://schemas.microsoft.com/office/powerpoint/2010/main" val="2001448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78008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t>22</a:t>
            </a:fld>
            <a:endParaRPr lang="en-GB"/>
          </a:p>
        </p:txBody>
      </p:sp>
    </p:spTree>
    <p:extLst>
      <p:ext uri="{BB962C8B-B14F-4D97-AF65-F5344CB8AC3E}">
        <p14:creationId xmlns:p14="http://schemas.microsoft.com/office/powerpoint/2010/main" val="4970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i="1" dirty="0" smtClean="0"/>
              <a:t>SELECT</a:t>
            </a:r>
            <a:r>
              <a:rPr lang="en-GB" dirty="0" smtClean="0"/>
              <a:t> statement is the basis of all queries in SQL. There are many optional</a:t>
            </a:r>
            <a:r>
              <a:rPr lang="en-GB" baseline="0" dirty="0" smtClean="0"/>
              <a:t> parts to a select statement, as the slide (taken from Books Online) shows. There are dozens of even more esoteric options that haven’t been listed here.</a:t>
            </a:r>
          </a:p>
          <a:p>
            <a:endParaRPr lang="en-GB" baseline="0" dirty="0" smtClean="0"/>
          </a:p>
          <a:p>
            <a:r>
              <a:rPr lang="en-GB" baseline="0" dirty="0" smtClean="0"/>
              <a:t>The highlighted parts are the bit we’re interested in for now; we’ll introduce the others as the course progresses.</a:t>
            </a:r>
          </a:p>
          <a:p>
            <a:endParaRPr lang="en-GB" baseline="0" dirty="0" smtClean="0"/>
          </a:p>
          <a:p>
            <a:r>
              <a:rPr lang="en-GB" baseline="0" dirty="0" smtClean="0"/>
              <a:t>An explanation is fairly fundamental, and hopefully straightforward. We are telling SQL that we wish to:</a:t>
            </a:r>
          </a:p>
          <a:p>
            <a:endParaRPr lang="en-GB" baseline="0" dirty="0" smtClean="0"/>
          </a:p>
          <a:p>
            <a:r>
              <a:rPr lang="en-GB" b="1" baseline="0" dirty="0" smtClean="0"/>
              <a:t>SELECT</a:t>
            </a:r>
            <a:r>
              <a:rPr lang="en-GB" baseline="0" dirty="0" smtClean="0"/>
              <a:t> these pieces of information (columns / fields)</a:t>
            </a:r>
          </a:p>
          <a:p>
            <a:r>
              <a:rPr lang="en-GB" b="1" baseline="0" dirty="0" smtClean="0"/>
              <a:t>FROM</a:t>
            </a:r>
            <a:r>
              <a:rPr lang="en-GB" baseline="0" dirty="0" smtClean="0"/>
              <a:t> these places (tables)</a:t>
            </a:r>
          </a:p>
          <a:p>
            <a:endParaRPr lang="en-GB" baseline="0" dirty="0" smtClean="0"/>
          </a:p>
          <a:p>
            <a:r>
              <a:rPr lang="en-GB" baseline="0" dirty="0" smtClean="0"/>
              <a:t>Although for now we’ll keep it really simple and only select columns from a single table, it is worth bearing in mind that it is possible to put things other than column names into the select list and that one of the tables in the table list could be another select statement!</a:t>
            </a:r>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t>5</a:t>
            </a:fld>
            <a:endParaRPr lang="en-GB"/>
          </a:p>
        </p:txBody>
      </p:sp>
    </p:spTree>
    <p:extLst>
      <p:ext uri="{BB962C8B-B14F-4D97-AF65-F5344CB8AC3E}">
        <p14:creationId xmlns:p14="http://schemas.microsoft.com/office/powerpoint/2010/main" val="341194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p:spPr>
        <p:txBody>
          <a:bodyPr/>
          <a:lstStyle/>
          <a:p>
            <a:r>
              <a:rPr lang="en-GB" baseline="0" dirty="0" smtClean="0"/>
              <a:t>The simplest form of a select statement is:</a:t>
            </a:r>
          </a:p>
          <a:p>
            <a:endParaRPr lang="en-GB" baseline="0" dirty="0" smtClean="0"/>
          </a:p>
          <a:p>
            <a:r>
              <a:rPr lang="en-GB" baseline="0" dirty="0" smtClean="0">
                <a:latin typeface="Consolas" pitchFamily="49" charset="0"/>
                <a:cs typeface="Consolas" pitchFamily="49" charset="0"/>
              </a:rPr>
              <a:t>SELECT * FROM </a:t>
            </a:r>
            <a:r>
              <a:rPr lang="en-GB" i="1" baseline="0" dirty="0" err="1" smtClean="0">
                <a:latin typeface="Consolas" pitchFamily="49" charset="0"/>
                <a:cs typeface="Consolas" pitchFamily="49" charset="0"/>
              </a:rPr>
              <a:t>tablename</a:t>
            </a:r>
            <a:r>
              <a:rPr lang="en-GB" i="0" baseline="0" dirty="0" smtClean="0">
                <a:latin typeface="Consolas" pitchFamily="49" charset="0"/>
                <a:cs typeface="Consolas" pitchFamily="49" charset="0"/>
              </a:rPr>
              <a:t>.</a:t>
            </a:r>
          </a:p>
          <a:p>
            <a:endParaRPr lang="en-GB" i="0" baseline="0" dirty="0" smtClean="0"/>
          </a:p>
          <a:p>
            <a:r>
              <a:rPr lang="en-GB" i="0" dirty="0" smtClean="0"/>
              <a:t>It’s generally referred to as a “select star” and is simply telling SQL to go and retrieve everything from the specified table.</a:t>
            </a:r>
          </a:p>
          <a:p>
            <a:endParaRPr lang="en-GB" i="0" dirty="0" smtClean="0"/>
          </a:p>
          <a:p>
            <a:r>
              <a:rPr lang="en-GB" i="0" dirty="0" smtClean="0"/>
              <a:t>In the example on the slide, we’re asking for every</a:t>
            </a:r>
            <a:r>
              <a:rPr lang="en-GB" i="0" baseline="0" dirty="0" smtClean="0"/>
              <a:t> row and every column from the Categories table (in the </a:t>
            </a:r>
            <a:r>
              <a:rPr lang="en-GB" i="0" baseline="0" dirty="0" err="1" smtClean="0"/>
              <a:t>Northwind</a:t>
            </a:r>
            <a:r>
              <a:rPr lang="en-GB" i="0" baseline="0" dirty="0" smtClean="0"/>
              <a:t> database). We chose this table because it only has four columns and eight rows.</a:t>
            </a:r>
          </a:p>
          <a:p>
            <a:endParaRPr lang="en-GB" i="0" baseline="0" dirty="0" smtClean="0"/>
          </a:p>
          <a:p>
            <a:r>
              <a:rPr lang="en-GB" i="0" baseline="0" dirty="0" smtClean="0"/>
              <a:t>It’s useful as a “quick check” to see what data are in a table, as long as the table is quite small. We really wouldn’t want to be running a select star query against a table with a hundred columns and a million rows!</a:t>
            </a:r>
          </a:p>
          <a:p>
            <a:r>
              <a:rPr lang="en-GB" i="0" baseline="0" dirty="0" smtClean="0"/>
              <a:t>It’s also useful for “waking up” </a:t>
            </a:r>
            <a:r>
              <a:rPr lang="en-GB" i="1" baseline="0" dirty="0" err="1" smtClean="0"/>
              <a:t>Intellisense</a:t>
            </a:r>
            <a:r>
              <a:rPr lang="en-GB" i="0" baseline="0" dirty="0" smtClean="0"/>
              <a:t> in SSMS; once the Query Editor can see which table we’re querying, it can populate the completion list with columns that belong to that table, making it easier to avoid spelling mistakes in column names.</a:t>
            </a:r>
            <a:endParaRPr lang="en-GB" i="0" dirty="0" smtClean="0"/>
          </a:p>
        </p:txBody>
      </p:sp>
    </p:spTree>
    <p:extLst>
      <p:ext uri="{BB962C8B-B14F-4D97-AF65-F5344CB8AC3E}">
        <p14:creationId xmlns:p14="http://schemas.microsoft.com/office/powerpoint/2010/main" val="1238985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and functional than the SELECT</a:t>
            </a:r>
            <a:r>
              <a:rPr lang="en-GB" baseline="0" dirty="0" smtClean="0"/>
              <a:t> * … statement is the ability to provide SQL with a list of the columns we’d like to see in our results.</a:t>
            </a:r>
          </a:p>
          <a:p>
            <a:endParaRPr lang="en-GB" baseline="0" dirty="0" smtClean="0"/>
          </a:p>
          <a:p>
            <a:r>
              <a:rPr lang="en-GB" baseline="0" dirty="0" smtClean="0"/>
              <a:t>We provide a comma separated list of the columns we want to see in the results.</a:t>
            </a:r>
          </a:p>
          <a:p>
            <a:endParaRPr lang="en-GB" baseline="0" dirty="0" smtClean="0"/>
          </a:p>
          <a:p>
            <a:r>
              <a:rPr lang="en-GB" baseline="0" dirty="0" smtClean="0"/>
              <a:t>In the example on the slide, we have selected only the </a:t>
            </a:r>
            <a:r>
              <a:rPr lang="en-GB" baseline="0" dirty="0" err="1" smtClean="0"/>
              <a:t>CategoryName</a:t>
            </a:r>
            <a:r>
              <a:rPr lang="en-GB" baseline="0" dirty="0" smtClean="0"/>
              <a:t> and Description columns from the Categories table.</a:t>
            </a:r>
            <a:endParaRPr lang="en-GB" dirty="0"/>
          </a:p>
        </p:txBody>
      </p:sp>
    </p:spTree>
    <p:extLst>
      <p:ext uri="{BB962C8B-B14F-4D97-AF65-F5344CB8AC3E}">
        <p14:creationId xmlns:p14="http://schemas.microsoft.com/office/powerpoint/2010/main" val="3006138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mentioned earlier, we are not restricted to just asking for column names in our select</a:t>
            </a:r>
            <a:r>
              <a:rPr lang="en-GB" baseline="0" dirty="0" smtClean="0"/>
              <a:t> lists. It is also possible to tell SQL to calculate a value for us using an expression.</a:t>
            </a:r>
          </a:p>
          <a:p>
            <a:endParaRPr lang="en-GB" baseline="0" dirty="0" smtClean="0"/>
          </a:p>
          <a:p>
            <a:r>
              <a:rPr lang="en-GB" baseline="0" dirty="0" smtClean="0"/>
              <a:t>As you might expect, all of the standard mathematical operators are available – addition, subtraction, multiplication and division plus another operator that you might not be familiar with: </a:t>
            </a:r>
            <a:r>
              <a:rPr lang="en-GB" i="1" baseline="0" dirty="0" smtClean="0"/>
              <a:t>modulus</a:t>
            </a:r>
            <a:r>
              <a:rPr lang="en-GB" baseline="0" dirty="0" smtClean="0"/>
              <a:t>, which calculates the remainder of a division, for example 5 / 3 is 1 remainder 2, so 5 % 3 is equal to 2. On that subject, an important “gotcha” with integer maths in SQL is that 5 / 3 equals 1, i.e. the result of operations on two integers is always another integer, with the result rounded down. If you want to ensure that 5 / 3 equals 1.3 recurring, divide 5.0 by 3.0 (in other words, use decimal numbers rather than integers).</a:t>
            </a:r>
          </a:p>
          <a:p>
            <a:endParaRPr lang="en-GB" baseline="0" dirty="0" smtClean="0"/>
          </a:p>
          <a:p>
            <a:r>
              <a:rPr lang="en-GB" baseline="0" dirty="0" smtClean="0"/>
              <a:t>There is also the “string concatenation operator”, which is a plus sign, which appends one text value onto the end of another.</a:t>
            </a:r>
          </a:p>
          <a:p>
            <a:endParaRPr lang="en-GB" baseline="0" dirty="0" smtClean="0"/>
          </a:p>
          <a:p>
            <a:r>
              <a:rPr lang="en-GB" b="1" baseline="0" dirty="0" smtClean="0"/>
              <a:t>NOTE</a:t>
            </a:r>
            <a:r>
              <a:rPr lang="en-GB" baseline="0" dirty="0" smtClean="0"/>
              <a:t>: In SQL string literals, like the space character between the </a:t>
            </a:r>
            <a:r>
              <a:rPr lang="en-GB" baseline="0" dirty="0" err="1" smtClean="0"/>
              <a:t>FirstName</a:t>
            </a:r>
            <a:r>
              <a:rPr lang="en-GB" baseline="0" dirty="0" smtClean="0"/>
              <a:t> and </a:t>
            </a:r>
            <a:r>
              <a:rPr lang="en-GB" baseline="0" dirty="0" err="1" smtClean="0"/>
              <a:t>LastName</a:t>
            </a:r>
            <a:r>
              <a:rPr lang="en-GB" baseline="0" dirty="0" smtClean="0"/>
              <a:t> above, need to be delimited with single quote characters.</a:t>
            </a:r>
            <a:endParaRPr lang="en-GB" dirty="0"/>
          </a:p>
        </p:txBody>
      </p:sp>
    </p:spTree>
    <p:extLst>
      <p:ext uri="{BB962C8B-B14F-4D97-AF65-F5344CB8AC3E}">
        <p14:creationId xmlns:p14="http://schemas.microsoft.com/office/powerpoint/2010/main" val="39391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75425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59475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might have noticed from the two previous examples that when we use an expression in our</a:t>
            </a:r>
            <a:r>
              <a:rPr lang="en-GB" baseline="0" dirty="0" smtClean="0"/>
              <a:t> select list, the database engine doesn’t know what to call the “new” column so it comes out as “(No column name)”. In SQL, we can change column names using the </a:t>
            </a:r>
            <a:r>
              <a:rPr lang="en-GB" i="1" baseline="0" dirty="0" smtClean="0"/>
              <a:t>AS</a:t>
            </a:r>
            <a:r>
              <a:rPr lang="en-GB" baseline="0" dirty="0" smtClean="0"/>
              <a:t> keyword (this is known as </a:t>
            </a:r>
            <a:r>
              <a:rPr lang="en-GB" i="1" baseline="0" dirty="0" smtClean="0"/>
              <a:t>aliasing</a:t>
            </a:r>
            <a:r>
              <a:rPr lang="en-GB" baseline="0" dirty="0" smtClean="0"/>
              <a:t>), so we could change the first example from before to look as follows:</a:t>
            </a:r>
          </a:p>
          <a:p>
            <a:r>
              <a:rPr lang="en-GB" kern="1200" dirty="0" smtClean="0">
                <a:solidFill>
                  <a:schemeClr val="tx1"/>
                </a:solidFill>
                <a:latin typeface="Consolas" pitchFamily="49" charset="0"/>
                <a:ea typeface="+mn-ea"/>
                <a:cs typeface="Consolas" pitchFamily="49" charset="0"/>
              </a:rPr>
              <a:t>SELECT</a:t>
            </a:r>
          </a:p>
          <a:p>
            <a:r>
              <a:rPr lang="en-GB"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ProductID</a:t>
            </a:r>
            <a:r>
              <a:rPr lang="en-GB"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ProductName</a:t>
            </a:r>
            <a:r>
              <a:rPr lang="en-GB"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UnitsInStock</a:t>
            </a:r>
            <a:r>
              <a:rPr lang="en-GB"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UnitsOnOrder</a:t>
            </a:r>
            <a:r>
              <a:rPr lang="en-GB" kern="1200" dirty="0" smtClean="0">
                <a:solidFill>
                  <a:schemeClr val="tx1"/>
                </a:solidFill>
                <a:latin typeface="Consolas" pitchFamily="49" charset="0"/>
                <a:ea typeface="+mn-ea"/>
                <a:cs typeface="Consolas" pitchFamily="49" charset="0"/>
              </a:rPr>
              <a:t>, </a:t>
            </a:r>
          </a:p>
          <a:p>
            <a:r>
              <a:rPr lang="en-GB"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UnitsInStock</a:t>
            </a:r>
            <a:r>
              <a:rPr lang="en-GB" kern="1200" dirty="0" smtClean="0">
                <a:solidFill>
                  <a:schemeClr val="tx1"/>
                </a:solidFill>
                <a:latin typeface="Consolas" pitchFamily="49" charset="0"/>
                <a:ea typeface="+mn-ea"/>
                <a:cs typeface="Consolas" pitchFamily="49" charset="0"/>
              </a:rPr>
              <a:t> + </a:t>
            </a:r>
            <a:r>
              <a:rPr lang="en-GB" kern="1200" dirty="0" err="1" smtClean="0">
                <a:solidFill>
                  <a:schemeClr val="tx1"/>
                </a:solidFill>
                <a:latin typeface="Consolas" pitchFamily="49" charset="0"/>
                <a:ea typeface="+mn-ea"/>
                <a:cs typeface="Consolas" pitchFamily="49" charset="0"/>
              </a:rPr>
              <a:t>UnitsOnOrder</a:t>
            </a:r>
            <a:r>
              <a:rPr lang="en-GB" kern="1200" dirty="0" smtClean="0">
                <a:solidFill>
                  <a:schemeClr val="tx1"/>
                </a:solidFill>
                <a:latin typeface="Consolas" pitchFamily="49" charset="0"/>
                <a:ea typeface="+mn-ea"/>
                <a:cs typeface="Consolas" pitchFamily="49" charset="0"/>
              </a:rPr>
              <a:t> </a:t>
            </a:r>
            <a:r>
              <a:rPr lang="en-GB" b="1" kern="1200" dirty="0" smtClean="0">
                <a:solidFill>
                  <a:schemeClr val="tx1"/>
                </a:solidFill>
                <a:latin typeface="Consolas" pitchFamily="49" charset="0"/>
                <a:ea typeface="+mn-ea"/>
                <a:cs typeface="Consolas" pitchFamily="49" charset="0"/>
              </a:rPr>
              <a:t>AS</a:t>
            </a:r>
            <a:r>
              <a:rPr lang="en-GB"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FutureStock</a:t>
            </a:r>
            <a:endParaRPr lang="en-GB" kern="1200" dirty="0" smtClean="0">
              <a:solidFill>
                <a:schemeClr val="tx1"/>
              </a:solidFill>
              <a:latin typeface="Consolas" pitchFamily="49" charset="0"/>
              <a:ea typeface="+mn-ea"/>
              <a:cs typeface="Consolas" pitchFamily="49" charset="0"/>
            </a:endParaRPr>
          </a:p>
          <a:p>
            <a:r>
              <a:rPr lang="en-GB" kern="1200" dirty="0" smtClean="0">
                <a:solidFill>
                  <a:schemeClr val="tx1"/>
                </a:solidFill>
                <a:latin typeface="Consolas" pitchFamily="49" charset="0"/>
                <a:ea typeface="+mn-ea"/>
                <a:cs typeface="Consolas" pitchFamily="49" charset="0"/>
              </a:rPr>
              <a:t>FROM Products</a:t>
            </a:r>
          </a:p>
          <a:p>
            <a:r>
              <a:rPr lang="en-GB" baseline="0" dirty="0" smtClean="0"/>
              <a:t> Some additional points about aliasing:</a:t>
            </a:r>
          </a:p>
          <a:p>
            <a:pPr marL="171450" indent="-171450">
              <a:buFont typeface="Arial" pitchFamily="34" charset="0"/>
              <a:buChar char="•"/>
            </a:pPr>
            <a:r>
              <a:rPr lang="en-GB" baseline="0" dirty="0" smtClean="0"/>
              <a:t>You can rename any column.</a:t>
            </a:r>
          </a:p>
          <a:p>
            <a:pPr marL="171450" indent="-171450">
              <a:buFont typeface="Arial" pitchFamily="34" charset="0"/>
              <a:buChar char="•"/>
            </a:pPr>
            <a:r>
              <a:rPr lang="en-GB" baseline="0" dirty="0" smtClean="0"/>
              <a:t>You can use it for table names as well. We’ll see why that’s useful later.</a:t>
            </a:r>
          </a:p>
          <a:p>
            <a:pPr marL="171450" indent="-171450">
              <a:buFont typeface="Arial" pitchFamily="34" charset="0"/>
              <a:buChar char="•"/>
            </a:pPr>
            <a:r>
              <a:rPr lang="en-GB" baseline="0" dirty="0" smtClean="0"/>
              <a:t>The “AS” is optional but we would </a:t>
            </a:r>
            <a:r>
              <a:rPr lang="en-GB" b="1" baseline="0" dirty="0" smtClean="0"/>
              <a:t>highly recommend </a:t>
            </a:r>
            <a:r>
              <a:rPr lang="en-GB" baseline="0" dirty="0" smtClean="0"/>
              <a:t>that you get into the habit of using it.</a:t>
            </a:r>
          </a:p>
          <a:p>
            <a:r>
              <a:rPr lang="en-GB" baseline="0" dirty="0" smtClean="0"/>
              <a:t>So a modification to the second earlier example might be:</a:t>
            </a:r>
          </a:p>
          <a:p>
            <a:r>
              <a:rPr lang="en-GB" kern="1200" dirty="0" smtClean="0">
                <a:solidFill>
                  <a:schemeClr val="tx1"/>
                </a:solidFill>
                <a:latin typeface="Consolas" pitchFamily="49" charset="0"/>
                <a:ea typeface="+mn-ea"/>
                <a:cs typeface="Consolas" pitchFamily="49" charset="0"/>
              </a:rPr>
              <a:t>SELECT</a:t>
            </a:r>
          </a:p>
          <a:p>
            <a:r>
              <a:rPr lang="en-GB"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FirstName</a:t>
            </a:r>
            <a:r>
              <a:rPr lang="en-GB" kern="1200" dirty="0" smtClean="0">
                <a:solidFill>
                  <a:schemeClr val="tx1"/>
                </a:solidFill>
                <a:latin typeface="Consolas" pitchFamily="49" charset="0"/>
                <a:ea typeface="+mn-ea"/>
                <a:cs typeface="Consolas" pitchFamily="49" charset="0"/>
              </a:rPr>
              <a:t> </a:t>
            </a:r>
            <a:r>
              <a:rPr lang="en-GB" b="1" kern="1200" dirty="0" smtClean="0">
                <a:solidFill>
                  <a:schemeClr val="tx1"/>
                </a:solidFill>
                <a:latin typeface="Consolas" pitchFamily="49" charset="0"/>
                <a:ea typeface="+mn-ea"/>
                <a:cs typeface="Consolas" pitchFamily="49" charset="0"/>
              </a:rPr>
              <a:t>AS</a:t>
            </a:r>
            <a:r>
              <a:rPr lang="en-GB"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GivenName</a:t>
            </a:r>
            <a:r>
              <a:rPr lang="en-GB"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LastName</a:t>
            </a:r>
            <a:r>
              <a:rPr lang="en-GB"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FamilyName</a:t>
            </a:r>
            <a:r>
              <a:rPr lang="en-GB" kern="1200" dirty="0" smtClean="0">
                <a:solidFill>
                  <a:schemeClr val="tx1"/>
                </a:solidFill>
                <a:latin typeface="Consolas" pitchFamily="49" charset="0"/>
                <a:ea typeface="+mn-ea"/>
                <a:cs typeface="Consolas" pitchFamily="49" charset="0"/>
              </a:rPr>
              <a:t>,</a:t>
            </a:r>
          </a:p>
          <a:p>
            <a:r>
              <a:rPr lang="en-GB"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FullName</a:t>
            </a:r>
            <a:r>
              <a:rPr lang="en-GB" kern="1200" dirty="0" smtClean="0">
                <a:solidFill>
                  <a:schemeClr val="tx1"/>
                </a:solidFill>
                <a:latin typeface="Consolas" pitchFamily="49" charset="0"/>
                <a:ea typeface="+mn-ea"/>
                <a:cs typeface="Consolas" pitchFamily="49" charset="0"/>
              </a:rPr>
              <a:t> </a:t>
            </a:r>
            <a:r>
              <a:rPr lang="en-GB" b="1" kern="1200" dirty="0" smtClean="0">
                <a:solidFill>
                  <a:schemeClr val="tx1"/>
                </a:solidFill>
                <a:latin typeface="Consolas" pitchFamily="49" charset="0"/>
                <a:ea typeface="+mn-ea"/>
                <a:cs typeface="Consolas" pitchFamily="49" charset="0"/>
              </a:rPr>
              <a:t>= </a:t>
            </a:r>
            <a:r>
              <a:rPr lang="en-GB" kern="1200" dirty="0" err="1" smtClean="0">
                <a:solidFill>
                  <a:schemeClr val="tx1"/>
                </a:solidFill>
                <a:latin typeface="Consolas" pitchFamily="49" charset="0"/>
                <a:ea typeface="+mn-ea"/>
                <a:cs typeface="Consolas" pitchFamily="49" charset="0"/>
              </a:rPr>
              <a:t>FirstName</a:t>
            </a:r>
            <a:r>
              <a:rPr lang="en-GB" kern="1200" dirty="0" smtClean="0">
                <a:solidFill>
                  <a:schemeClr val="tx1"/>
                </a:solidFill>
                <a:latin typeface="Consolas" pitchFamily="49" charset="0"/>
                <a:ea typeface="+mn-ea"/>
                <a:cs typeface="Consolas" pitchFamily="49" charset="0"/>
              </a:rPr>
              <a:t> + ' ' + </a:t>
            </a:r>
            <a:r>
              <a:rPr lang="en-GB" kern="1200" dirty="0" err="1" smtClean="0">
                <a:solidFill>
                  <a:schemeClr val="tx1"/>
                </a:solidFill>
                <a:latin typeface="Consolas" pitchFamily="49" charset="0"/>
                <a:ea typeface="+mn-ea"/>
                <a:cs typeface="Consolas" pitchFamily="49" charset="0"/>
              </a:rPr>
              <a:t>LastName</a:t>
            </a:r>
            <a:endParaRPr lang="en-GB" kern="1200" dirty="0" smtClean="0">
              <a:solidFill>
                <a:schemeClr val="tx1"/>
              </a:solidFill>
              <a:latin typeface="Consolas" pitchFamily="49" charset="0"/>
              <a:ea typeface="+mn-ea"/>
              <a:cs typeface="Consolas" pitchFamily="49" charset="0"/>
            </a:endParaRPr>
          </a:p>
          <a:p>
            <a:r>
              <a:rPr lang="en-GB" kern="1200" dirty="0" smtClean="0">
                <a:solidFill>
                  <a:schemeClr val="tx1"/>
                </a:solidFill>
                <a:latin typeface="Consolas" pitchFamily="49" charset="0"/>
                <a:ea typeface="+mn-ea"/>
                <a:cs typeface="Consolas" pitchFamily="49" charset="0"/>
              </a:rPr>
              <a:t>FROM Employees</a:t>
            </a:r>
          </a:p>
          <a:p>
            <a:r>
              <a:rPr lang="en-GB" kern="1200" dirty="0" smtClean="0">
                <a:solidFill>
                  <a:schemeClr val="tx1"/>
                </a:solidFill>
                <a:latin typeface="Book Antiqua" pitchFamily="18" charset="0"/>
                <a:ea typeface="+mn-ea"/>
                <a:cs typeface="+mn-cs"/>
              </a:rPr>
              <a:t>[</a:t>
            </a:r>
            <a:r>
              <a:rPr lang="en-GB" i="1" kern="1200" dirty="0" smtClean="0">
                <a:solidFill>
                  <a:schemeClr val="tx1"/>
                </a:solidFill>
                <a:latin typeface="Book Antiqua" pitchFamily="18" charset="0"/>
                <a:ea typeface="+mn-ea"/>
                <a:cs typeface="+mn-cs"/>
              </a:rPr>
              <a:t>note the missing “as” in the </a:t>
            </a:r>
            <a:r>
              <a:rPr lang="en-GB" i="1" kern="1200" dirty="0" err="1" smtClean="0">
                <a:solidFill>
                  <a:schemeClr val="tx1"/>
                </a:solidFill>
                <a:latin typeface="Book Antiqua" pitchFamily="18" charset="0"/>
                <a:ea typeface="+mn-ea"/>
                <a:cs typeface="+mn-cs"/>
              </a:rPr>
              <a:t>LastName</a:t>
            </a:r>
            <a:r>
              <a:rPr lang="en-GB" i="1" kern="1200" dirty="0" smtClean="0">
                <a:solidFill>
                  <a:schemeClr val="tx1"/>
                </a:solidFill>
                <a:latin typeface="Book Antiqua" pitchFamily="18" charset="0"/>
                <a:ea typeface="+mn-ea"/>
                <a:cs typeface="+mn-cs"/>
              </a:rPr>
              <a:t> column and the other alternative syntax using an equals sign on</a:t>
            </a:r>
            <a:r>
              <a:rPr lang="en-GB" i="1" kern="1200" baseline="0" dirty="0" smtClean="0">
                <a:solidFill>
                  <a:schemeClr val="tx1"/>
                </a:solidFill>
                <a:latin typeface="Book Antiqua" pitchFamily="18" charset="0"/>
                <a:ea typeface="+mn-ea"/>
                <a:cs typeface="+mn-cs"/>
              </a:rPr>
              <a:t> the concatenated column</a:t>
            </a:r>
            <a:r>
              <a:rPr lang="en-GB" kern="1200" dirty="0" smtClean="0">
                <a:solidFill>
                  <a:schemeClr val="tx1"/>
                </a:solidFill>
                <a:latin typeface="Book Antiqua" pitchFamily="18" charset="0"/>
                <a:ea typeface="+mn-ea"/>
                <a:cs typeface="+mn-cs"/>
              </a:rPr>
              <a:t>]</a:t>
            </a:r>
          </a:p>
        </p:txBody>
      </p:sp>
    </p:spTree>
    <p:extLst>
      <p:ext uri="{BB962C8B-B14F-4D97-AF65-F5344CB8AC3E}">
        <p14:creationId xmlns:p14="http://schemas.microsoft.com/office/powerpoint/2010/main" val="7955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The database engine really doesn’t care how we format our queries. It ignores most whitespace and is not case-sensitive. This is a good thing, because it means we can format our scripts in whatever way we think is easiest to read. This is also a bad thing, for exactly the same reason; it means that everyone can format their scripts in whatever way they want!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GB" baseline="0" dirty="0" smtClean="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smtClean="0"/>
              <a:t>Some organisations have guidelines as to how code should be formatted, but even the best-written guidelines will be unable to take every possible scenario into account, so the key is to try to be consistent with script formatting.</a:t>
            </a:r>
          </a:p>
          <a:p>
            <a:endParaRPr lang="en-GB" dirty="0"/>
          </a:p>
        </p:txBody>
      </p:sp>
    </p:spTree>
    <p:extLst>
      <p:ext uri="{BB962C8B-B14F-4D97-AF65-F5344CB8AC3E}">
        <p14:creationId xmlns:p14="http://schemas.microsoft.com/office/powerpoint/2010/main" val="3341144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100000"/>
              </a:lnSpc>
              <a:spcAft>
                <a:spcPts val="0"/>
              </a:spcAft>
              <a:buFont typeface="Arial" panose="020B0604020202020204" pitchFamily="34" charset="0"/>
              <a:buNone/>
              <a:defRPr sz="3600" cap="none"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Retrieving Data</a:t>
            </a: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2"/>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2"/>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2"/>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2"/>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p>
        </p:txBody>
      </p:sp>
    </p:spTree>
    <p:extLst>
      <p:ext uri="{BB962C8B-B14F-4D97-AF65-F5344CB8AC3E}">
        <p14:creationId xmlns:p14="http://schemas.microsoft.com/office/powerpoint/2010/main" val="1792101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Expressions in select lists</a:t>
            </a:r>
            <a:endParaRPr lang="en-GB"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b="1" dirty="0" smtClean="0"/>
              <a:t>“Calculated” values</a:t>
            </a:r>
          </a:p>
          <a:p>
            <a:pPr marL="342900" indent="-342900">
              <a:buFont typeface="Arial" panose="020B0604020202020204" pitchFamily="34" charset="0"/>
              <a:buChar char="•"/>
            </a:pPr>
            <a:r>
              <a:rPr lang="en-GB" b="1" dirty="0" smtClean="0"/>
              <a:t>Expression types:</a:t>
            </a:r>
          </a:p>
          <a:p>
            <a:endParaRPr lang="en-GB" dirty="0"/>
          </a:p>
        </p:txBody>
      </p:sp>
      <p:graphicFrame>
        <p:nvGraphicFramePr>
          <p:cNvPr id="4" name="Group 40"/>
          <p:cNvGraphicFramePr>
            <a:graphicFrameLocks noGrp="1"/>
          </p:cNvGraphicFramePr>
          <p:nvPr>
            <p:extLst>
              <p:ext uri="{D42A27DB-BD31-4B8C-83A1-F6EECF244321}">
                <p14:modId xmlns:p14="http://schemas.microsoft.com/office/powerpoint/2010/main" val="2055854631"/>
              </p:ext>
            </p:extLst>
          </p:nvPr>
        </p:nvGraphicFramePr>
        <p:xfrm>
          <a:off x="2082801" y="2706754"/>
          <a:ext cx="8004175" cy="2203451"/>
        </p:xfrm>
        <a:graphic>
          <a:graphicData uri="http://schemas.openxmlformats.org/drawingml/2006/table">
            <a:tbl>
              <a:tblPr/>
              <a:tblGrid>
                <a:gridCol w="3771900">
                  <a:extLst>
                    <a:ext uri="{9D8B030D-6E8A-4147-A177-3AD203B41FA5}">
                      <a16:colId xmlns:a16="http://schemas.microsoft.com/office/drawing/2014/main" val="20000"/>
                    </a:ext>
                  </a:extLst>
                </a:gridCol>
                <a:gridCol w="4232275">
                  <a:extLst>
                    <a:ext uri="{9D8B030D-6E8A-4147-A177-3AD203B41FA5}">
                      <a16:colId xmlns:a16="http://schemas.microsoft.com/office/drawing/2014/main" val="20001"/>
                    </a:ext>
                  </a:extLst>
                </a:gridCol>
              </a:tblGrid>
              <a:tr h="5556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mn-lt"/>
                        </a:rPr>
                        <a:t>Type</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004050"/>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bg1"/>
                          </a:solidFill>
                          <a:effectLst/>
                          <a:latin typeface="+mn-lt"/>
                        </a:rPr>
                        <a:t>Operators</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004050"/>
                    </a:solidFill>
                  </a:tcPr>
                </a:tc>
                <a:extLst>
                  <a:ext uri="{0D108BD9-81ED-4DB2-BD59-A6C34878D82A}">
                    <a16:rowId xmlns:a16="http://schemas.microsoft.com/office/drawing/2014/main" val="10000"/>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mn-lt"/>
                          <a:cs typeface="Segoe UI" panose="020B0502040204020203" pitchFamily="34" charset="0"/>
                        </a:rPr>
                        <a:t>Arithmetic operators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mn-lt"/>
                          <a:cs typeface="Segoe UI" panose="020B0502040204020203" pitchFamily="34" charset="0"/>
                        </a:rPr>
                        <a:t>+, -, *, /,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dirty="0" smtClean="0">
                          <a:ln>
                            <a:noFill/>
                          </a:ln>
                          <a:solidFill>
                            <a:schemeClr val="tx1"/>
                          </a:solidFill>
                          <a:effectLst/>
                          <a:latin typeface="+mn-lt"/>
                        </a:rPr>
                        <a:t>e.g. </a:t>
                      </a:r>
                      <a:r>
                        <a:rPr kumimoji="0" lang="en-US" sz="1600" b="0" i="1" u="none" strike="noStrike" cap="none" normalizeH="0" baseline="0" dirty="0" err="1" smtClean="0">
                          <a:ln>
                            <a:noFill/>
                          </a:ln>
                          <a:solidFill>
                            <a:schemeClr val="tx1"/>
                          </a:solidFill>
                          <a:effectLst/>
                          <a:latin typeface="+mn-lt"/>
                        </a:rPr>
                        <a:t>UnitsInStock</a:t>
                      </a:r>
                      <a:r>
                        <a:rPr kumimoji="0" lang="en-US" sz="1600" b="0" i="1" u="none" strike="noStrike" cap="none" normalizeH="0" baseline="0" dirty="0" smtClean="0">
                          <a:ln>
                            <a:noFill/>
                          </a:ln>
                          <a:solidFill>
                            <a:schemeClr val="tx1"/>
                          </a:solidFill>
                          <a:effectLst/>
                          <a:latin typeface="+mn-lt"/>
                        </a:rPr>
                        <a:t> + </a:t>
                      </a:r>
                      <a:r>
                        <a:rPr kumimoji="0" lang="en-US" sz="1600" b="0" i="1" u="none" strike="noStrike" cap="none" normalizeH="0" baseline="0" dirty="0" err="1" smtClean="0">
                          <a:ln>
                            <a:noFill/>
                          </a:ln>
                          <a:solidFill>
                            <a:schemeClr val="tx1"/>
                          </a:solidFill>
                          <a:effectLst/>
                          <a:latin typeface="+mn-lt"/>
                        </a:rPr>
                        <a:t>UnitsOnOrder</a:t>
                      </a:r>
                      <a:endParaRPr kumimoji="0" lang="en-US" sz="1600" b="0" i="1" u="none" strike="noStrike" cap="none" normalizeH="0" baseline="0" dirty="0" smtClean="0">
                        <a:ln>
                          <a:noFill/>
                        </a:ln>
                        <a:solidFill>
                          <a:schemeClr val="tx1"/>
                        </a:solidFill>
                        <a:effectLst/>
                        <a:latin typeface="+mn-lt"/>
                      </a:endParaRP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6518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mn-lt"/>
                          <a:cs typeface="Segoe UI" panose="020B0502040204020203" pitchFamily="34" charset="0"/>
                        </a:rPr>
                        <a:t>String concatenation operator</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mn-lt"/>
                          <a:cs typeface="Segoe UI" panose="020B0502040204020203" pitchFamily="34"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dirty="0" smtClean="0">
                          <a:ln>
                            <a:noFill/>
                          </a:ln>
                          <a:solidFill>
                            <a:schemeClr val="tx1"/>
                          </a:solidFill>
                          <a:effectLst/>
                          <a:latin typeface="+mn-lt"/>
                        </a:rPr>
                        <a:t>e.g. </a:t>
                      </a:r>
                      <a:r>
                        <a:rPr kumimoji="0" lang="en-US" sz="1600" b="0" i="1" u="none" strike="noStrike" cap="none" normalizeH="0" baseline="0" dirty="0" err="1" smtClean="0">
                          <a:ln>
                            <a:noFill/>
                          </a:ln>
                          <a:solidFill>
                            <a:schemeClr val="tx1"/>
                          </a:solidFill>
                          <a:effectLst/>
                          <a:latin typeface="+mn-lt"/>
                        </a:rPr>
                        <a:t>FirstName</a:t>
                      </a:r>
                      <a:r>
                        <a:rPr kumimoji="0" lang="en-US" sz="1600" b="0" i="1" u="none" strike="noStrike" cap="none" normalizeH="0" baseline="0" dirty="0" smtClean="0">
                          <a:ln>
                            <a:noFill/>
                          </a:ln>
                          <a:solidFill>
                            <a:schemeClr val="tx1"/>
                          </a:solidFill>
                          <a:effectLst/>
                          <a:latin typeface="+mn-lt"/>
                        </a:rPr>
                        <a:t> + ' ' + </a:t>
                      </a:r>
                      <a:r>
                        <a:rPr kumimoji="0" lang="en-US" sz="1600" b="0" i="1" u="none" strike="noStrike" cap="none" normalizeH="0" baseline="0" dirty="0" err="1" smtClean="0">
                          <a:ln>
                            <a:noFill/>
                          </a:ln>
                          <a:solidFill>
                            <a:schemeClr val="tx1"/>
                          </a:solidFill>
                          <a:effectLst/>
                          <a:latin typeface="+mn-lt"/>
                        </a:rPr>
                        <a:t>LastName</a:t>
                      </a:r>
                      <a:r>
                        <a:rPr kumimoji="0" lang="en-US" sz="1600" b="0" i="1" u="none" strike="noStrike" cap="none" normalizeH="0" baseline="0" dirty="0" smtClean="0">
                          <a:ln>
                            <a:noFill/>
                          </a:ln>
                          <a:solidFill>
                            <a:schemeClr val="tx1"/>
                          </a:solidFill>
                          <a:effectLst/>
                          <a:latin typeface="+mn-lt"/>
                        </a:rPr>
                        <a:t>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88848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Expressions examples (1)</a:t>
            </a:r>
            <a:endParaRPr lang="en-GB" dirty="0"/>
          </a:p>
        </p:txBody>
      </p:sp>
      <p:sp>
        <p:nvSpPr>
          <p:cNvPr id="3" name="Content Placeholder 2"/>
          <p:cNvSpPr>
            <a:spLocks noGrp="1"/>
          </p:cNvSpPr>
          <p:nvPr>
            <p:ph idx="1"/>
          </p:nvPr>
        </p:nvSpPr>
        <p:spPr>
          <a:xfrm>
            <a:off x="341272" y="1368256"/>
            <a:ext cx="11516239" cy="1355894"/>
          </a:xfrm>
        </p:spPr>
        <p:txBody>
          <a:bodyPr/>
          <a:lstStyle/>
          <a:p>
            <a:r>
              <a:rPr lang="en-GB" b="0" dirty="0" smtClean="0">
                <a:latin typeface="Lucida Console" panose="020B0609040504020204" pitchFamily="49" charset="0"/>
              </a:rPr>
              <a:t>SELECT </a:t>
            </a:r>
            <a:r>
              <a:rPr lang="en-GB" b="0" dirty="0" err="1" smtClean="0">
                <a:latin typeface="Lucida Console" panose="020B0609040504020204" pitchFamily="49" charset="0"/>
              </a:rPr>
              <a:t>ProductID</a:t>
            </a:r>
            <a:r>
              <a:rPr lang="en-GB" b="0" dirty="0" smtClean="0">
                <a:latin typeface="Lucida Console" panose="020B0609040504020204" pitchFamily="49" charset="0"/>
              </a:rPr>
              <a:t>, </a:t>
            </a:r>
            <a:r>
              <a:rPr lang="en-GB" b="0" dirty="0" err="1" smtClean="0">
                <a:latin typeface="Lucida Console" panose="020B0609040504020204" pitchFamily="49" charset="0"/>
              </a:rPr>
              <a:t>ProductName</a:t>
            </a:r>
            <a:r>
              <a:rPr lang="en-GB" b="0" dirty="0" smtClean="0">
                <a:latin typeface="Lucida Console" panose="020B0609040504020204" pitchFamily="49" charset="0"/>
              </a:rPr>
              <a:t>,</a:t>
            </a:r>
            <a:br>
              <a:rPr lang="en-GB" b="0" dirty="0" smtClean="0">
                <a:latin typeface="Lucida Console" panose="020B0609040504020204" pitchFamily="49" charset="0"/>
              </a:rPr>
            </a:br>
            <a:r>
              <a:rPr lang="en-GB" b="0" dirty="0" smtClean="0">
                <a:latin typeface="Lucida Console" panose="020B0609040504020204" pitchFamily="49" charset="0"/>
              </a:rPr>
              <a:t>	</a:t>
            </a:r>
            <a:r>
              <a:rPr lang="en-GB" b="0" dirty="0" err="1" smtClean="0">
                <a:latin typeface="Lucida Console" panose="020B0609040504020204" pitchFamily="49" charset="0"/>
              </a:rPr>
              <a:t>UnitsInStock</a:t>
            </a:r>
            <a:r>
              <a:rPr lang="en-GB" b="0" dirty="0" smtClean="0">
                <a:latin typeface="Lucida Console" panose="020B0609040504020204" pitchFamily="49" charset="0"/>
              </a:rPr>
              <a:t>, </a:t>
            </a:r>
            <a:r>
              <a:rPr lang="en-GB" b="0" dirty="0" err="1" smtClean="0">
                <a:latin typeface="Lucida Console" panose="020B0609040504020204" pitchFamily="49" charset="0"/>
              </a:rPr>
              <a:t>UnitsOnOrder</a:t>
            </a:r>
            <a:r>
              <a:rPr lang="en-GB" b="0" dirty="0" smtClean="0">
                <a:latin typeface="Lucida Console" panose="020B0609040504020204" pitchFamily="49" charset="0"/>
              </a:rPr>
              <a:t>, </a:t>
            </a:r>
            <a:br>
              <a:rPr lang="en-GB" b="0" dirty="0" smtClean="0">
                <a:latin typeface="Lucida Console" panose="020B0609040504020204" pitchFamily="49" charset="0"/>
              </a:rPr>
            </a:br>
            <a:r>
              <a:rPr lang="en-GB" b="0" dirty="0" smtClean="0">
                <a:latin typeface="Lucida Console" panose="020B0609040504020204" pitchFamily="49" charset="0"/>
              </a:rPr>
              <a:t>	</a:t>
            </a:r>
            <a:r>
              <a:rPr lang="en-GB" b="1" dirty="0" err="1" smtClean="0">
                <a:latin typeface="Lucida Console" panose="020B0609040504020204" pitchFamily="49" charset="0"/>
              </a:rPr>
              <a:t>UnitsInStock</a:t>
            </a:r>
            <a:r>
              <a:rPr lang="en-GB" b="1" dirty="0" smtClean="0">
                <a:latin typeface="Lucida Console" panose="020B0609040504020204" pitchFamily="49" charset="0"/>
              </a:rPr>
              <a:t> + </a:t>
            </a:r>
            <a:r>
              <a:rPr lang="en-GB" b="1" dirty="0" err="1" smtClean="0">
                <a:latin typeface="Lucida Console" panose="020B0609040504020204" pitchFamily="49" charset="0"/>
              </a:rPr>
              <a:t>UnitsOnOrder</a:t>
            </a:r>
            <a:r>
              <a:rPr lang="en-GB" b="0" dirty="0">
                <a:latin typeface="Lucida Console" panose="020B0609040504020204" pitchFamily="49" charset="0"/>
              </a:rPr>
              <a:t/>
            </a:r>
            <a:br>
              <a:rPr lang="en-GB" b="0" dirty="0">
                <a:latin typeface="Lucida Console" panose="020B0609040504020204" pitchFamily="49" charset="0"/>
              </a:rPr>
            </a:br>
            <a:r>
              <a:rPr lang="en-GB" b="0" dirty="0" smtClean="0">
                <a:latin typeface="Lucida Console" panose="020B0609040504020204" pitchFamily="49" charset="0"/>
              </a:rPr>
              <a:t>FROM Products</a:t>
            </a:r>
            <a:endParaRPr lang="en-GB" b="0" dirty="0">
              <a:latin typeface="Lucida Console" panose="020B0609040504020204" pitchFamily="49"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4403" y="3100499"/>
            <a:ext cx="7040574" cy="3024561"/>
          </a:xfrm>
          <a:prstGeom prst="rect">
            <a:avLst/>
          </a:prstGeom>
        </p:spPr>
      </p:pic>
    </p:spTree>
    <p:extLst>
      <p:ext uri="{BB962C8B-B14F-4D97-AF65-F5344CB8AC3E}">
        <p14:creationId xmlns:p14="http://schemas.microsoft.com/office/powerpoint/2010/main" val="3817797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Expressions examples (2)</a:t>
            </a:r>
            <a:endParaRPr lang="en-GB" dirty="0"/>
          </a:p>
        </p:txBody>
      </p:sp>
      <p:sp>
        <p:nvSpPr>
          <p:cNvPr id="3" name="Content Placeholder 2"/>
          <p:cNvSpPr>
            <a:spLocks noGrp="1"/>
          </p:cNvSpPr>
          <p:nvPr>
            <p:ph idx="1"/>
          </p:nvPr>
        </p:nvSpPr>
        <p:spPr>
          <a:xfrm>
            <a:off x="341272" y="1368256"/>
            <a:ext cx="11516239" cy="1051094"/>
          </a:xfrm>
        </p:spPr>
        <p:txBody>
          <a:bodyPr/>
          <a:lstStyle/>
          <a:p>
            <a:r>
              <a:rPr lang="en-GB" dirty="0" smtClean="0">
                <a:latin typeface="Lucida Console" panose="020B0609040504020204" pitchFamily="49" charset="0"/>
              </a:rPr>
              <a:t>SELECT </a:t>
            </a:r>
            <a:r>
              <a:rPr lang="en-GB" dirty="0" err="1" smtClean="0">
                <a:latin typeface="Lucida Console" panose="020B0609040504020204" pitchFamily="49" charset="0"/>
              </a:rPr>
              <a:t>FirstName</a:t>
            </a:r>
            <a:r>
              <a:rPr lang="en-GB" dirty="0" smtClean="0">
                <a:latin typeface="Lucida Console" panose="020B0609040504020204" pitchFamily="49" charset="0"/>
              </a:rPr>
              <a:t>, </a:t>
            </a:r>
            <a:r>
              <a:rPr lang="en-GB" dirty="0" err="1" smtClean="0">
                <a:latin typeface="Lucida Console" panose="020B0609040504020204" pitchFamily="49" charset="0"/>
              </a:rPr>
              <a:t>LastName</a:t>
            </a:r>
            <a:r>
              <a:rPr lang="en-GB" dirty="0" smtClean="0">
                <a:latin typeface="Lucida Console" panose="020B0609040504020204" pitchFamily="49" charset="0"/>
              </a:rPr>
              <a:t>,</a:t>
            </a:r>
            <a:br>
              <a:rPr lang="en-GB" dirty="0" smtClean="0">
                <a:latin typeface="Lucida Console" panose="020B0609040504020204" pitchFamily="49" charset="0"/>
              </a:rPr>
            </a:br>
            <a:r>
              <a:rPr lang="en-GB" dirty="0" smtClean="0">
                <a:latin typeface="Lucida Console" panose="020B0609040504020204" pitchFamily="49" charset="0"/>
              </a:rPr>
              <a:t>	</a:t>
            </a:r>
            <a:r>
              <a:rPr lang="en-GB" b="1" dirty="0" err="1" smtClean="0">
                <a:latin typeface="Lucida Console" panose="020B0609040504020204" pitchFamily="49" charset="0"/>
              </a:rPr>
              <a:t>FirstName</a:t>
            </a:r>
            <a:r>
              <a:rPr lang="en-GB" b="1" dirty="0" smtClean="0">
                <a:latin typeface="Lucida Console" panose="020B0609040504020204" pitchFamily="49" charset="0"/>
              </a:rPr>
              <a:t> + ‘ ‘ + </a:t>
            </a:r>
            <a:r>
              <a:rPr lang="en-GB" b="1" dirty="0" err="1" smtClean="0">
                <a:latin typeface="Lucida Console" panose="020B0609040504020204" pitchFamily="49" charset="0"/>
              </a:rPr>
              <a:t>LastName</a:t>
            </a:r>
            <a:r>
              <a:rPr lang="en-GB" dirty="0" smtClean="0">
                <a:latin typeface="Lucida Console" panose="020B0609040504020204" pitchFamily="49" charset="0"/>
              </a:rPr>
              <a:t/>
            </a:r>
            <a:br>
              <a:rPr lang="en-GB" dirty="0" smtClean="0">
                <a:latin typeface="Lucida Console" panose="020B0609040504020204" pitchFamily="49" charset="0"/>
              </a:rPr>
            </a:br>
            <a:r>
              <a:rPr lang="en-GB" dirty="0" smtClean="0">
                <a:latin typeface="Lucida Console" panose="020B0609040504020204" pitchFamily="49" charset="0"/>
              </a:rPr>
              <a:t>FROM Employees</a:t>
            </a:r>
            <a:endParaRPr lang="en-GB" dirty="0">
              <a:latin typeface="Lucida Console" panose="020B0609040504020204" pitchFamily="49"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2700" y="2909999"/>
            <a:ext cx="7023980" cy="3024561"/>
          </a:xfrm>
          <a:prstGeom prst="rect">
            <a:avLst/>
          </a:prstGeom>
        </p:spPr>
      </p:pic>
    </p:spTree>
    <p:extLst>
      <p:ext uri="{BB962C8B-B14F-4D97-AF65-F5344CB8AC3E}">
        <p14:creationId xmlns:p14="http://schemas.microsoft.com/office/powerpoint/2010/main" val="2384293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smtClean="0"/>
              <a:t>Changing</a:t>
            </a:r>
            <a:br>
              <a:rPr lang="en-GB" dirty="0" smtClean="0"/>
            </a:br>
            <a:r>
              <a:rPr lang="en-GB" dirty="0" smtClean="0"/>
              <a:t>column </a:t>
            </a:r>
            <a:r>
              <a:rPr lang="en-GB" dirty="0"/>
              <a:t>names</a:t>
            </a:r>
            <a:endParaRPr lang="en-IN" dirty="0"/>
          </a:p>
        </p:txBody>
      </p:sp>
    </p:spTree>
    <p:extLst>
      <p:ext uri="{BB962C8B-B14F-4D97-AF65-F5344CB8AC3E}">
        <p14:creationId xmlns:p14="http://schemas.microsoft.com/office/powerpoint/2010/main" val="3150757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Changing column names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99533" y="1562100"/>
            <a:ext cx="6786088" cy="2983864"/>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3922" y="3346241"/>
            <a:ext cx="3902945" cy="3009045"/>
          </a:xfrm>
          <a:prstGeom prst="rect">
            <a:avLst/>
          </a:prstGeom>
          <a:ln w="63500">
            <a:solidFill>
              <a:schemeClr val="bg1"/>
            </a:solidFill>
          </a:ln>
        </p:spPr>
      </p:pic>
    </p:spTree>
    <p:extLst>
      <p:ext uri="{BB962C8B-B14F-4D97-AF65-F5344CB8AC3E}">
        <p14:creationId xmlns:p14="http://schemas.microsoft.com/office/powerpoint/2010/main" val="1943302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Best practices</a:t>
            </a:r>
          </a:p>
        </p:txBody>
      </p:sp>
    </p:spTree>
    <p:extLst>
      <p:ext uri="{BB962C8B-B14F-4D97-AF65-F5344CB8AC3E}">
        <p14:creationId xmlns:p14="http://schemas.microsoft.com/office/powerpoint/2010/main" val="37098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BEST PRACTICES</a:t>
            </a:r>
            <a:endParaRPr lang="en-IN" dirty="0"/>
          </a:p>
        </p:txBody>
      </p:sp>
      <p:sp>
        <p:nvSpPr>
          <p:cNvPr id="3" name="Text Placeholder 2"/>
          <p:cNvSpPr>
            <a:spLocks noGrp="1"/>
          </p:cNvSpPr>
          <p:nvPr>
            <p:ph type="body" sz="quarter" idx="15"/>
          </p:nvPr>
        </p:nvSpPr>
        <p:spPr/>
        <p:txBody>
          <a:bodyPr/>
          <a:lstStyle/>
          <a:p>
            <a:pPr marL="342900" indent="-342900">
              <a:buFont typeface="Arial" panose="020B0604020202020204" pitchFamily="34" charset="0"/>
              <a:buChar char="•"/>
            </a:pPr>
            <a:r>
              <a:rPr lang="en-GB" b="1" dirty="0"/>
              <a:t>Script formatting</a:t>
            </a:r>
          </a:p>
          <a:p>
            <a:pPr marL="342900" indent="-342900">
              <a:buFont typeface="Arial" panose="020B0604020202020204" pitchFamily="34" charset="0"/>
              <a:buChar char="•"/>
            </a:pPr>
            <a:r>
              <a:rPr lang="en-GB" b="1" dirty="0"/>
              <a:t>Comments</a:t>
            </a:r>
          </a:p>
          <a:p>
            <a:pPr marL="342900" indent="-342900">
              <a:buFont typeface="Arial" panose="020B0604020202020204" pitchFamily="34" charset="0"/>
              <a:buChar char="•"/>
            </a:pPr>
            <a:r>
              <a:rPr lang="en-GB" b="1" dirty="0"/>
              <a:t>Four-part names</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324002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 formatting</a:t>
            </a:r>
            <a:endParaRPr lang="en-GB" dirty="0"/>
          </a:p>
        </p:txBody>
      </p:sp>
      <p:sp>
        <p:nvSpPr>
          <p:cNvPr id="10" name="Content Placeholder 9"/>
          <p:cNvSpPr>
            <a:spLocks noGrp="1"/>
          </p:cNvSpPr>
          <p:nvPr>
            <p:ph idx="1"/>
          </p:nvPr>
        </p:nvSpPr>
        <p:spPr/>
        <p:txBody>
          <a:bodyPr/>
          <a:lstStyle/>
          <a:p>
            <a:pPr marL="342900" indent="-342900">
              <a:buFont typeface="Arial" panose="020B0604020202020204" pitchFamily="34" charset="0"/>
              <a:buChar char="•"/>
            </a:pPr>
            <a:r>
              <a:rPr lang="en-GB" b="1" dirty="0" smtClean="0"/>
              <a:t>SQL is not case-sensitive</a:t>
            </a:r>
          </a:p>
          <a:p>
            <a:pPr marL="342900" indent="-342900">
              <a:buFont typeface="Arial" panose="020B0604020202020204" pitchFamily="34" charset="0"/>
              <a:buChar char="•"/>
            </a:pPr>
            <a:r>
              <a:rPr lang="en-GB" b="1" dirty="0" smtClean="0"/>
              <a:t>SQL ignores whitespace</a:t>
            </a:r>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smtClean="0"/>
              <a:t>Best practice: BE CONSISTENT!</a:t>
            </a:r>
            <a:endParaRPr lang="en-GB" b="1" dirty="0"/>
          </a:p>
        </p:txBody>
      </p:sp>
      <p:sp>
        <p:nvSpPr>
          <p:cNvPr id="4" name="Rectangle 3"/>
          <p:cNvSpPr>
            <a:spLocks noChangeArrowheads="1"/>
          </p:cNvSpPr>
          <p:nvPr/>
        </p:nvSpPr>
        <p:spPr bwMode="auto">
          <a:xfrm>
            <a:off x="341272" y="3446788"/>
            <a:ext cx="6773280" cy="276999"/>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1200" dirty="0">
                <a:solidFill>
                  <a:srgbClr val="004050"/>
                </a:solidFill>
                <a:latin typeface="Lucida Console" panose="020B0609040504020204" pitchFamily="49" charset="0"/>
              </a:rPr>
              <a:t>select </a:t>
            </a:r>
            <a:r>
              <a:rPr lang="en-GB" sz="1200" dirty="0" err="1">
                <a:solidFill>
                  <a:srgbClr val="004050"/>
                </a:solidFill>
                <a:latin typeface="Lucida Console" panose="020B0609040504020204" pitchFamily="49" charset="0"/>
              </a:rPr>
              <a:t>productid</a:t>
            </a: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productname</a:t>
            </a: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unitsinstock</a:t>
            </a: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unitsonorder</a:t>
            </a:r>
            <a:r>
              <a:rPr lang="en-GB" sz="1200" dirty="0">
                <a:solidFill>
                  <a:srgbClr val="004050"/>
                </a:solidFill>
                <a:latin typeface="Lucida Console" panose="020B0609040504020204" pitchFamily="49" charset="0"/>
              </a:rPr>
              <a:t> from products</a:t>
            </a:r>
          </a:p>
        </p:txBody>
      </p:sp>
      <p:sp>
        <p:nvSpPr>
          <p:cNvPr id="6" name="Rectangle 5"/>
          <p:cNvSpPr>
            <a:spLocks noChangeArrowheads="1"/>
          </p:cNvSpPr>
          <p:nvPr/>
        </p:nvSpPr>
        <p:spPr bwMode="auto">
          <a:xfrm>
            <a:off x="341272" y="2282014"/>
            <a:ext cx="6765505" cy="276999"/>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1200" dirty="0">
                <a:solidFill>
                  <a:srgbClr val="004050"/>
                </a:solidFill>
                <a:latin typeface="Lucida Console" panose="020B0609040504020204" pitchFamily="49" charset="0"/>
              </a:rPr>
              <a:t>SELECT </a:t>
            </a:r>
            <a:r>
              <a:rPr lang="en-GB" sz="1200" dirty="0" err="1">
                <a:solidFill>
                  <a:srgbClr val="004050"/>
                </a:solidFill>
                <a:latin typeface="Lucida Console" panose="020B0609040504020204" pitchFamily="49" charset="0"/>
              </a:rPr>
              <a:t>ProductID</a:t>
            </a: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ProductName</a:t>
            </a: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UnitsInStock</a:t>
            </a: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UnitsOnOrder</a:t>
            </a:r>
            <a:r>
              <a:rPr lang="en-GB" sz="1200" dirty="0">
                <a:solidFill>
                  <a:srgbClr val="004050"/>
                </a:solidFill>
                <a:latin typeface="Lucida Console" panose="020B0609040504020204" pitchFamily="49" charset="0"/>
              </a:rPr>
              <a:t> FROM Products</a:t>
            </a:r>
          </a:p>
        </p:txBody>
      </p:sp>
      <p:sp>
        <p:nvSpPr>
          <p:cNvPr id="7" name="Rectangle 6"/>
          <p:cNvSpPr>
            <a:spLocks noChangeArrowheads="1"/>
          </p:cNvSpPr>
          <p:nvPr/>
        </p:nvSpPr>
        <p:spPr bwMode="auto">
          <a:xfrm>
            <a:off x="339971" y="4222046"/>
            <a:ext cx="4832179" cy="830997"/>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1200" dirty="0">
                <a:solidFill>
                  <a:srgbClr val="004050"/>
                </a:solidFill>
                <a:latin typeface="Lucida Console" panose="020B0609040504020204" pitchFamily="49" charset="0"/>
              </a:rPr>
              <a:t>SELECT</a:t>
            </a:r>
            <a:br>
              <a:rPr lang="en-GB" sz="1200" dirty="0">
                <a:solidFill>
                  <a:srgbClr val="004050"/>
                </a:solidFill>
                <a:latin typeface="Lucida Console" panose="020B0609040504020204" pitchFamily="49" charset="0"/>
              </a:rPr>
            </a:br>
            <a:r>
              <a:rPr lang="en-GB" sz="1200" dirty="0" err="1">
                <a:solidFill>
                  <a:srgbClr val="004050"/>
                </a:solidFill>
                <a:latin typeface="Lucida Console" panose="020B0609040504020204" pitchFamily="49" charset="0"/>
              </a:rPr>
              <a:t>ProductID</a:t>
            </a: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ProductName</a:t>
            </a: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UnitsInStock</a:t>
            </a: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UnitsOnOrder</a:t>
            </a:r>
            <a:r>
              <a:rPr lang="en-GB" sz="1200" dirty="0">
                <a:solidFill>
                  <a:srgbClr val="004050"/>
                </a:solidFill>
                <a:latin typeface="Lucida Console" panose="020B0609040504020204" pitchFamily="49" charset="0"/>
              </a:rPr>
              <a:t> </a:t>
            </a:r>
            <a:br>
              <a:rPr lang="en-GB" sz="1200" dirty="0">
                <a:solidFill>
                  <a:srgbClr val="004050"/>
                </a:solidFill>
                <a:latin typeface="Lucida Console" panose="020B0609040504020204" pitchFamily="49" charset="0"/>
              </a:rPr>
            </a:br>
            <a:r>
              <a:rPr lang="en-GB" sz="1200" dirty="0">
                <a:solidFill>
                  <a:srgbClr val="004050"/>
                </a:solidFill>
                <a:latin typeface="Lucida Console" panose="020B0609040504020204" pitchFamily="49" charset="0"/>
              </a:rPr>
              <a:t>FROM</a:t>
            </a:r>
            <a:br>
              <a:rPr lang="en-GB" sz="1200" dirty="0">
                <a:solidFill>
                  <a:srgbClr val="004050"/>
                </a:solidFill>
                <a:latin typeface="Lucida Console" panose="020B0609040504020204" pitchFamily="49" charset="0"/>
              </a:rPr>
            </a:br>
            <a:r>
              <a:rPr lang="en-GB" sz="1200" dirty="0">
                <a:solidFill>
                  <a:srgbClr val="004050"/>
                </a:solidFill>
                <a:latin typeface="Lucida Console" panose="020B0609040504020204" pitchFamily="49" charset="0"/>
              </a:rPr>
              <a:t>Products</a:t>
            </a:r>
          </a:p>
        </p:txBody>
      </p:sp>
      <p:sp>
        <p:nvSpPr>
          <p:cNvPr id="8" name="Rectangle 7"/>
          <p:cNvSpPr>
            <a:spLocks noChangeArrowheads="1"/>
          </p:cNvSpPr>
          <p:nvPr/>
        </p:nvSpPr>
        <p:spPr bwMode="auto">
          <a:xfrm>
            <a:off x="5295975" y="3945046"/>
            <a:ext cx="1559593" cy="1384995"/>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1200" dirty="0">
                <a:solidFill>
                  <a:srgbClr val="004050"/>
                </a:solidFill>
                <a:latin typeface="Lucida Console" panose="020B0609040504020204" pitchFamily="49" charset="0"/>
              </a:rPr>
              <a:t>SELECT</a:t>
            </a:r>
            <a:br>
              <a:rPr lang="en-GB" sz="1200" dirty="0">
                <a:solidFill>
                  <a:srgbClr val="004050"/>
                </a:solidFill>
                <a:latin typeface="Lucida Console" panose="020B0609040504020204" pitchFamily="49" charset="0"/>
              </a:rPr>
            </a:br>
            <a:r>
              <a:rPr lang="en-GB" sz="1200" dirty="0" err="1">
                <a:solidFill>
                  <a:srgbClr val="004050"/>
                </a:solidFill>
                <a:latin typeface="Lucida Console" panose="020B0609040504020204" pitchFamily="49" charset="0"/>
              </a:rPr>
              <a:t>ProductID</a:t>
            </a:r>
            <a:r>
              <a:rPr lang="en-GB" sz="1200" dirty="0">
                <a:solidFill>
                  <a:srgbClr val="004050"/>
                </a:solidFill>
                <a:latin typeface="Lucida Console" panose="020B0609040504020204" pitchFamily="49" charset="0"/>
              </a:rPr>
              <a:t>,</a:t>
            </a:r>
            <a:br>
              <a:rPr lang="en-GB" sz="1200" dirty="0">
                <a:solidFill>
                  <a:srgbClr val="004050"/>
                </a:solidFill>
                <a:latin typeface="Lucida Console" panose="020B0609040504020204" pitchFamily="49" charset="0"/>
              </a:rPr>
            </a:br>
            <a:r>
              <a:rPr lang="en-GB" sz="1200" dirty="0" err="1">
                <a:solidFill>
                  <a:srgbClr val="004050"/>
                </a:solidFill>
                <a:latin typeface="Lucida Console" panose="020B0609040504020204" pitchFamily="49" charset="0"/>
              </a:rPr>
              <a:t>ProductName</a:t>
            </a:r>
            <a:r>
              <a:rPr lang="en-GB" sz="1200" dirty="0">
                <a:solidFill>
                  <a:srgbClr val="004050"/>
                </a:solidFill>
                <a:latin typeface="Lucida Console" panose="020B0609040504020204" pitchFamily="49" charset="0"/>
              </a:rPr>
              <a:t>,</a:t>
            </a:r>
            <a:br>
              <a:rPr lang="en-GB" sz="1200" dirty="0">
                <a:solidFill>
                  <a:srgbClr val="004050"/>
                </a:solidFill>
                <a:latin typeface="Lucida Console" panose="020B0609040504020204" pitchFamily="49" charset="0"/>
              </a:rPr>
            </a:br>
            <a:r>
              <a:rPr lang="en-GB" sz="1200" dirty="0" err="1">
                <a:solidFill>
                  <a:srgbClr val="004050"/>
                </a:solidFill>
                <a:latin typeface="Lucida Console" panose="020B0609040504020204" pitchFamily="49" charset="0"/>
              </a:rPr>
              <a:t>UnitsInStock</a:t>
            </a:r>
            <a:r>
              <a:rPr lang="en-GB" sz="1200" dirty="0">
                <a:solidFill>
                  <a:srgbClr val="004050"/>
                </a:solidFill>
                <a:latin typeface="Lucida Console" panose="020B0609040504020204" pitchFamily="49" charset="0"/>
              </a:rPr>
              <a:t>,</a:t>
            </a:r>
            <a:br>
              <a:rPr lang="en-GB" sz="1200" dirty="0">
                <a:solidFill>
                  <a:srgbClr val="004050"/>
                </a:solidFill>
                <a:latin typeface="Lucida Console" panose="020B0609040504020204" pitchFamily="49" charset="0"/>
              </a:rPr>
            </a:br>
            <a:r>
              <a:rPr lang="en-GB" sz="1200" dirty="0" err="1">
                <a:solidFill>
                  <a:srgbClr val="004050"/>
                </a:solidFill>
                <a:latin typeface="Lucida Console" panose="020B0609040504020204" pitchFamily="49" charset="0"/>
              </a:rPr>
              <a:t>UnitsOnOrder</a:t>
            </a:r>
            <a:r>
              <a:rPr lang="en-GB" sz="1200" dirty="0">
                <a:solidFill>
                  <a:srgbClr val="004050"/>
                </a:solidFill>
                <a:latin typeface="Lucida Console" panose="020B0609040504020204" pitchFamily="49" charset="0"/>
              </a:rPr>
              <a:t> </a:t>
            </a:r>
            <a:br>
              <a:rPr lang="en-GB" sz="1200" dirty="0">
                <a:solidFill>
                  <a:srgbClr val="004050"/>
                </a:solidFill>
                <a:latin typeface="Lucida Console" panose="020B0609040504020204" pitchFamily="49" charset="0"/>
              </a:rPr>
            </a:br>
            <a:r>
              <a:rPr lang="en-GB" sz="1200" dirty="0">
                <a:solidFill>
                  <a:srgbClr val="004050"/>
                </a:solidFill>
                <a:latin typeface="Lucida Console" panose="020B0609040504020204" pitchFamily="49" charset="0"/>
              </a:rPr>
              <a:t>FROM</a:t>
            </a:r>
            <a:br>
              <a:rPr lang="en-GB" sz="1200" dirty="0">
                <a:solidFill>
                  <a:srgbClr val="004050"/>
                </a:solidFill>
                <a:latin typeface="Lucida Console" panose="020B0609040504020204" pitchFamily="49" charset="0"/>
              </a:rPr>
            </a:br>
            <a:r>
              <a:rPr lang="en-GB" sz="1200" dirty="0">
                <a:solidFill>
                  <a:srgbClr val="004050"/>
                </a:solidFill>
                <a:latin typeface="Lucida Console" panose="020B0609040504020204" pitchFamily="49" charset="0"/>
              </a:rPr>
              <a:t>Products</a:t>
            </a:r>
          </a:p>
        </p:txBody>
      </p:sp>
      <p:sp>
        <p:nvSpPr>
          <p:cNvPr id="9" name="Rectangle 8"/>
          <p:cNvSpPr>
            <a:spLocks noChangeArrowheads="1"/>
          </p:cNvSpPr>
          <p:nvPr/>
        </p:nvSpPr>
        <p:spPr bwMode="auto">
          <a:xfrm>
            <a:off x="6979393" y="3945046"/>
            <a:ext cx="1752853" cy="1384995"/>
          </a:xfrm>
          <a:prstGeom prst="rect">
            <a:avLst/>
          </a:prstGeom>
          <a:solidFill>
            <a:schemeClr val="bg1">
              <a:lumMod val="85000"/>
            </a:schemeClr>
          </a:solidFill>
          <a:ln w="9525">
            <a:solidFill>
              <a:schemeClr val="tx1"/>
            </a:solidFill>
            <a:miter lim="800000"/>
            <a:headEnd/>
            <a:tailEnd/>
          </a:ln>
        </p:spPr>
        <p:txBody>
          <a:bodyPr wrap="square">
            <a:spAutoFit/>
          </a:bodyPr>
          <a:lstStyle/>
          <a:p>
            <a:r>
              <a:rPr lang="en-GB" sz="1200" dirty="0">
                <a:solidFill>
                  <a:srgbClr val="004050"/>
                </a:solidFill>
                <a:latin typeface="Lucida Console" panose="020B0609040504020204" pitchFamily="49" charset="0"/>
              </a:rPr>
              <a:t>SELECT</a:t>
            </a:r>
            <a:br>
              <a:rPr lang="en-GB" sz="1200" dirty="0">
                <a:solidFill>
                  <a:srgbClr val="004050"/>
                </a:solidFill>
                <a:latin typeface="Lucida Console" panose="020B0609040504020204" pitchFamily="49" charset="0"/>
              </a:rPr>
            </a:b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ProductID</a:t>
            </a:r>
            <a:r>
              <a:rPr lang="en-GB" sz="1200" dirty="0">
                <a:solidFill>
                  <a:srgbClr val="004050"/>
                </a:solidFill>
                <a:latin typeface="Lucida Console" panose="020B0609040504020204" pitchFamily="49" charset="0"/>
              </a:rPr>
              <a:t>,</a:t>
            </a:r>
            <a:br>
              <a:rPr lang="en-GB" sz="1200" dirty="0">
                <a:solidFill>
                  <a:srgbClr val="004050"/>
                </a:solidFill>
                <a:latin typeface="Lucida Console" panose="020B0609040504020204" pitchFamily="49" charset="0"/>
              </a:rPr>
            </a:b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ProductName</a:t>
            </a:r>
            <a:r>
              <a:rPr lang="en-GB" sz="1200" dirty="0">
                <a:solidFill>
                  <a:srgbClr val="004050"/>
                </a:solidFill>
                <a:latin typeface="Lucida Console" panose="020B0609040504020204" pitchFamily="49" charset="0"/>
              </a:rPr>
              <a:t>,</a:t>
            </a:r>
            <a:br>
              <a:rPr lang="en-GB" sz="1200" dirty="0">
                <a:solidFill>
                  <a:srgbClr val="004050"/>
                </a:solidFill>
                <a:latin typeface="Lucida Console" panose="020B0609040504020204" pitchFamily="49" charset="0"/>
              </a:rPr>
            </a:b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UnitsInStock</a:t>
            </a:r>
            <a:r>
              <a:rPr lang="en-GB" sz="1200" dirty="0">
                <a:solidFill>
                  <a:srgbClr val="004050"/>
                </a:solidFill>
                <a:latin typeface="Lucida Console" panose="020B0609040504020204" pitchFamily="49" charset="0"/>
              </a:rPr>
              <a:t>,</a:t>
            </a:r>
            <a:br>
              <a:rPr lang="en-GB" sz="1200" dirty="0">
                <a:solidFill>
                  <a:srgbClr val="004050"/>
                </a:solidFill>
                <a:latin typeface="Lucida Console" panose="020B0609040504020204" pitchFamily="49" charset="0"/>
              </a:rPr>
            </a:br>
            <a:r>
              <a:rPr lang="en-GB" sz="1200" dirty="0">
                <a:solidFill>
                  <a:srgbClr val="004050"/>
                </a:solidFill>
                <a:latin typeface="Lucida Console" panose="020B0609040504020204" pitchFamily="49" charset="0"/>
              </a:rPr>
              <a:t>    </a:t>
            </a:r>
            <a:r>
              <a:rPr lang="en-GB" sz="1200" dirty="0" err="1">
                <a:solidFill>
                  <a:srgbClr val="004050"/>
                </a:solidFill>
                <a:latin typeface="Lucida Console" panose="020B0609040504020204" pitchFamily="49" charset="0"/>
              </a:rPr>
              <a:t>UnitsOnOrder</a:t>
            </a:r>
            <a:r>
              <a:rPr lang="en-GB" sz="1200" dirty="0">
                <a:solidFill>
                  <a:srgbClr val="004050"/>
                </a:solidFill>
                <a:latin typeface="Lucida Console" panose="020B0609040504020204" pitchFamily="49" charset="0"/>
              </a:rPr>
              <a:t> </a:t>
            </a:r>
            <a:br>
              <a:rPr lang="en-GB" sz="1200" dirty="0">
                <a:solidFill>
                  <a:srgbClr val="004050"/>
                </a:solidFill>
                <a:latin typeface="Lucida Console" panose="020B0609040504020204" pitchFamily="49" charset="0"/>
              </a:rPr>
            </a:br>
            <a:r>
              <a:rPr lang="en-GB" sz="1200" dirty="0">
                <a:solidFill>
                  <a:srgbClr val="004050"/>
                </a:solidFill>
                <a:latin typeface="Lucida Console" panose="020B0609040504020204" pitchFamily="49" charset="0"/>
              </a:rPr>
              <a:t>FROM</a:t>
            </a:r>
            <a:br>
              <a:rPr lang="en-GB" sz="1200" dirty="0">
                <a:solidFill>
                  <a:srgbClr val="004050"/>
                </a:solidFill>
                <a:latin typeface="Lucida Console" panose="020B0609040504020204" pitchFamily="49" charset="0"/>
              </a:rPr>
            </a:br>
            <a:r>
              <a:rPr lang="en-GB" sz="1200" dirty="0">
                <a:solidFill>
                  <a:srgbClr val="004050"/>
                </a:solidFill>
                <a:latin typeface="Lucida Console" panose="020B0609040504020204" pitchFamily="49" charset="0"/>
              </a:rPr>
              <a:t>    Products</a:t>
            </a:r>
          </a:p>
        </p:txBody>
      </p:sp>
      <p:grpSp>
        <p:nvGrpSpPr>
          <p:cNvPr id="5" name="Group 4"/>
          <p:cNvGrpSpPr/>
          <p:nvPr/>
        </p:nvGrpSpPr>
        <p:grpSpPr>
          <a:xfrm>
            <a:off x="367807" y="6081697"/>
            <a:ext cx="433388" cy="457200"/>
            <a:chOff x="1995488" y="6324600"/>
            <a:chExt cx="433388" cy="457200"/>
          </a:xfrm>
        </p:grpSpPr>
        <p:grpSp>
          <p:nvGrpSpPr>
            <p:cNvPr id="3" name="Group 7"/>
            <p:cNvGrpSpPr>
              <a:grpSpLocks/>
            </p:cNvGrpSpPr>
            <p:nvPr/>
          </p:nvGrpSpPr>
          <p:grpSpPr bwMode="auto">
            <a:xfrm>
              <a:off x="2000251" y="6372225"/>
              <a:ext cx="428625" cy="306388"/>
              <a:chOff x="4752" y="3840"/>
              <a:chExt cx="336" cy="240"/>
            </a:xfrm>
          </p:grpSpPr>
          <p:sp>
            <p:nvSpPr>
              <p:cNvPr id="15" name="Rectangle 8"/>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Segoe UI" panose="020B0502040204020203" pitchFamily="34" charset="0"/>
                </a:endParaRPr>
              </a:p>
            </p:txBody>
          </p:sp>
          <p:sp>
            <p:nvSpPr>
              <p:cNvPr id="16" name="AutoShape 9"/>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latin typeface="Segoe UI" panose="020B0502040204020203" pitchFamily="34" charset="0"/>
                </a:endParaRPr>
              </a:p>
            </p:txBody>
          </p:sp>
        </p:grpSp>
        <p:sp>
          <p:nvSpPr>
            <p:cNvPr id="17" name="Text Box 10"/>
            <p:cNvSpPr txBox="1">
              <a:spLocks noChangeArrowheads="1"/>
            </p:cNvSpPr>
            <p:nvPr/>
          </p:nvSpPr>
          <p:spPr bwMode="auto">
            <a:xfrm>
              <a:off x="1995488" y="6324600"/>
              <a:ext cx="423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pPr>
              <a:r>
                <a:rPr lang="en-GB" sz="2400" b="1" dirty="0">
                  <a:solidFill>
                    <a:srgbClr val="008000"/>
                  </a:solidFill>
                  <a:latin typeface="Wingdings" pitchFamily="2" charset="2"/>
                </a:rPr>
                <a:t>ü</a:t>
              </a:r>
              <a:endParaRPr lang="en-GB" sz="2400" b="1" dirty="0">
                <a:latin typeface="Segoe UI" panose="020B0502040204020203" pitchFamily="34" charset="0"/>
              </a:endParaRPr>
            </a:p>
          </p:txBody>
        </p:sp>
      </p:grpSp>
    </p:spTree>
    <p:extLst>
      <p:ext uri="{BB962C8B-B14F-4D97-AF65-F5344CB8AC3E}">
        <p14:creationId xmlns:p14="http://schemas.microsoft.com/office/powerpoint/2010/main" val="3753290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Comments</a:t>
            </a:r>
            <a:endParaRPr lang="en-IN" dirty="0"/>
          </a:p>
        </p:txBody>
      </p:sp>
      <p:sp>
        <p:nvSpPr>
          <p:cNvPr id="3" name="Text Placeholder 2"/>
          <p:cNvSpPr>
            <a:spLocks noGrp="1"/>
          </p:cNvSpPr>
          <p:nvPr>
            <p:ph type="body" sz="quarter" idx="11"/>
          </p:nvPr>
        </p:nvSpPr>
        <p:spPr/>
        <p:txBody>
          <a:bodyPr/>
          <a:lstStyle/>
          <a:p>
            <a:pPr marL="342900" indent="-342900">
              <a:buFont typeface="Arial" panose="020B0604020202020204" pitchFamily="34" charset="0"/>
              <a:buChar char="•"/>
            </a:pPr>
            <a:r>
              <a:rPr lang="en-GB" b="1" dirty="0"/>
              <a:t>Ignored by SQL</a:t>
            </a:r>
          </a:p>
          <a:p>
            <a:pPr marL="684000" lvl="1" indent="-342900">
              <a:spcAft>
                <a:spcPts val="650"/>
              </a:spcAft>
              <a:buSzPct val="115000"/>
            </a:pPr>
            <a:r>
              <a:rPr lang="en-GB" dirty="0"/>
              <a:t>Add documentation to your scripts</a:t>
            </a:r>
          </a:p>
          <a:p>
            <a:pPr marL="342900" indent="-342900">
              <a:buFont typeface="Arial" panose="020B0604020202020204" pitchFamily="34" charset="0"/>
              <a:buChar char="•"/>
            </a:pPr>
            <a:r>
              <a:rPr lang="en-GB" b="1" dirty="0"/>
              <a:t>Two styles:</a:t>
            </a:r>
          </a:p>
          <a:p>
            <a:pPr marL="684000" lvl="1" indent="-285750"/>
            <a:r>
              <a:rPr lang="en-GB" sz="1800" dirty="0">
                <a:latin typeface="Lucida Console" pitchFamily="49" charset="0"/>
              </a:rPr>
              <a:t>SELECT</a:t>
            </a:r>
            <a:br>
              <a:rPr lang="en-GB" sz="1800" dirty="0">
                <a:latin typeface="Lucida Console" pitchFamily="49" charset="0"/>
              </a:rPr>
            </a:br>
            <a:r>
              <a:rPr lang="en-GB" sz="1800" dirty="0">
                <a:latin typeface="Lucida Console" pitchFamily="49" charset="0"/>
              </a:rPr>
              <a:t>	</a:t>
            </a:r>
            <a:r>
              <a:rPr lang="en-GB" sz="1800" dirty="0" err="1">
                <a:latin typeface="Lucida Console" pitchFamily="49" charset="0"/>
              </a:rPr>
              <a:t>UnitsInStock</a:t>
            </a:r>
            <a:r>
              <a:rPr lang="en-GB" sz="1800" dirty="0">
                <a:latin typeface="Lucida Console" pitchFamily="49" charset="0"/>
              </a:rPr>
              <a:t> + </a:t>
            </a:r>
            <a:r>
              <a:rPr lang="en-GB" sz="1800" dirty="0" err="1">
                <a:latin typeface="Lucida Console" pitchFamily="49" charset="0"/>
              </a:rPr>
              <a:t>UnitsOnOrder</a:t>
            </a:r>
            <a:r>
              <a:rPr lang="en-GB" sz="1800" dirty="0">
                <a:latin typeface="Lucida Console" pitchFamily="49" charset="0"/>
              </a:rPr>
              <a:t> AS </a:t>
            </a:r>
            <a:r>
              <a:rPr lang="en-GB" sz="1800" dirty="0" err="1">
                <a:latin typeface="Lucida Console" pitchFamily="49" charset="0"/>
              </a:rPr>
              <a:t>FutureStock</a:t>
            </a:r>
            <a:r>
              <a:rPr lang="en-GB" sz="1800" dirty="0">
                <a:latin typeface="Lucida Console" pitchFamily="49" charset="0"/>
              </a:rPr>
              <a:t> </a:t>
            </a:r>
            <a:r>
              <a:rPr lang="en-GB" sz="1800" dirty="0">
                <a:solidFill>
                  <a:srgbClr val="F3622C"/>
                </a:solidFill>
                <a:latin typeface="Lucida Console" pitchFamily="49" charset="0"/>
              </a:rPr>
              <a:t>-- calculate FS</a:t>
            </a:r>
            <a:r>
              <a:rPr lang="en-GB" sz="1800" dirty="0">
                <a:solidFill>
                  <a:srgbClr val="00B050"/>
                </a:solidFill>
                <a:latin typeface="Lucida Console" pitchFamily="49" charset="0"/>
              </a:rPr>
              <a:t/>
            </a:r>
            <a:br>
              <a:rPr lang="en-GB" sz="1800" dirty="0">
                <a:solidFill>
                  <a:srgbClr val="00B050"/>
                </a:solidFill>
                <a:latin typeface="Lucida Console" pitchFamily="49" charset="0"/>
              </a:rPr>
            </a:br>
            <a:r>
              <a:rPr lang="en-GB" sz="1800" dirty="0">
                <a:latin typeface="Lucida Console" pitchFamily="49" charset="0"/>
              </a:rPr>
              <a:t>FROM</a:t>
            </a:r>
            <a:br>
              <a:rPr lang="en-GB" sz="1800" dirty="0">
                <a:latin typeface="Lucida Console" pitchFamily="49" charset="0"/>
              </a:rPr>
            </a:br>
            <a:r>
              <a:rPr lang="en-GB" sz="1800" dirty="0">
                <a:latin typeface="Lucida Console" pitchFamily="49" charset="0"/>
              </a:rPr>
              <a:t> </a:t>
            </a:r>
            <a:r>
              <a:rPr lang="en-GB" sz="1800" dirty="0" smtClean="0">
                <a:latin typeface="Lucida Console" pitchFamily="49" charset="0"/>
              </a:rPr>
              <a:t>  Products</a:t>
            </a:r>
          </a:p>
          <a:p>
            <a:pPr marL="684000" lvl="1" indent="0">
              <a:buNone/>
            </a:pPr>
            <a:r>
              <a:rPr lang="en-GB" dirty="0" smtClean="0"/>
              <a:t>and</a:t>
            </a:r>
            <a:endParaRPr lang="en-GB" sz="1600" dirty="0">
              <a:solidFill>
                <a:srgbClr val="00B050"/>
              </a:solidFill>
              <a:latin typeface="Lucida Console" pitchFamily="49" charset="0"/>
            </a:endParaRPr>
          </a:p>
          <a:p>
            <a:pPr marL="684000" lvl="1"/>
            <a:r>
              <a:rPr lang="en-GB" sz="1800" dirty="0">
                <a:solidFill>
                  <a:srgbClr val="F3622C"/>
                </a:solidFill>
                <a:latin typeface="Lucida Console" pitchFamily="49" charset="0"/>
              </a:rPr>
              <a:t>/* </a:t>
            </a:r>
            <a:br>
              <a:rPr lang="en-GB" sz="1800" dirty="0">
                <a:solidFill>
                  <a:srgbClr val="F3622C"/>
                </a:solidFill>
                <a:latin typeface="Lucida Console" pitchFamily="49" charset="0"/>
              </a:rPr>
            </a:br>
            <a:r>
              <a:rPr lang="en-GB" sz="1800" dirty="0">
                <a:solidFill>
                  <a:srgbClr val="F3622C"/>
                </a:solidFill>
                <a:latin typeface="Lucida Console" pitchFamily="49" charset="0"/>
              </a:rPr>
              <a:t>This query gets a list of employees </a:t>
            </a:r>
            <a:br>
              <a:rPr lang="en-GB" sz="1800" dirty="0">
                <a:solidFill>
                  <a:srgbClr val="F3622C"/>
                </a:solidFill>
                <a:latin typeface="Lucida Console" pitchFamily="49" charset="0"/>
              </a:rPr>
            </a:br>
            <a:r>
              <a:rPr lang="en-GB" sz="1800" dirty="0">
                <a:solidFill>
                  <a:srgbClr val="F3622C"/>
                </a:solidFill>
                <a:latin typeface="Lucida Console" pitchFamily="49" charset="0"/>
              </a:rPr>
              <a:t>with their full names</a:t>
            </a:r>
            <a:br>
              <a:rPr lang="en-GB" sz="1800" dirty="0">
                <a:solidFill>
                  <a:srgbClr val="F3622C"/>
                </a:solidFill>
                <a:latin typeface="Lucida Console" pitchFamily="49" charset="0"/>
              </a:rPr>
            </a:br>
            <a:r>
              <a:rPr lang="en-GB" sz="1800" dirty="0">
                <a:solidFill>
                  <a:srgbClr val="F3622C"/>
                </a:solidFill>
                <a:latin typeface="Lucida Console" pitchFamily="49" charset="0"/>
              </a:rPr>
              <a:t>*/</a:t>
            </a:r>
            <a:r>
              <a:rPr lang="en-GB" sz="1600" dirty="0">
                <a:latin typeface="Lucida Console" pitchFamily="49" charset="0"/>
              </a:rPr>
              <a:t/>
            </a:r>
            <a:br>
              <a:rPr lang="en-GB" sz="1600" dirty="0">
                <a:latin typeface="Lucida Console" pitchFamily="49" charset="0"/>
              </a:rPr>
            </a:br>
            <a:r>
              <a:rPr lang="en-GB" sz="1600" dirty="0">
                <a:latin typeface="Lucida Console" pitchFamily="49" charset="0"/>
              </a:rPr>
              <a:t>SELECT </a:t>
            </a:r>
            <a:r>
              <a:rPr lang="en-GB" sz="1600" dirty="0" err="1">
                <a:latin typeface="Lucida Console" pitchFamily="49" charset="0"/>
              </a:rPr>
              <a:t>FirstName</a:t>
            </a:r>
            <a:r>
              <a:rPr lang="en-GB" sz="1600" dirty="0">
                <a:latin typeface="Lucida Console" pitchFamily="49" charset="0"/>
              </a:rPr>
              <a:t> + ‘ ‘ + </a:t>
            </a:r>
            <a:r>
              <a:rPr lang="en-GB" sz="1600" dirty="0" err="1">
                <a:latin typeface="Lucida Console" pitchFamily="49" charset="0"/>
              </a:rPr>
              <a:t>LastName</a:t>
            </a:r>
            <a:r>
              <a:rPr lang="en-GB" sz="1600" dirty="0">
                <a:latin typeface="Lucida Console" pitchFamily="49" charset="0"/>
              </a:rPr>
              <a:t> AS Name FROM Employees</a:t>
            </a:r>
          </a:p>
          <a:p>
            <a:pPr marL="342900" indent="-342900">
              <a:buFont typeface="Arial" panose="020B0604020202020204" pitchFamily="34" charset="0"/>
              <a:buChar char="•"/>
            </a:pPr>
            <a:r>
              <a:rPr lang="en-GB" b="1" dirty="0"/>
              <a:t>Best practice: comment your scripts</a:t>
            </a:r>
            <a:endParaRPr lang="en-IN" b="1" dirty="0"/>
          </a:p>
        </p:txBody>
      </p:sp>
    </p:spTree>
    <p:extLst>
      <p:ext uri="{BB962C8B-B14F-4D97-AF65-F5344CB8AC3E}">
        <p14:creationId xmlns:p14="http://schemas.microsoft.com/office/powerpoint/2010/main" val="3646309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FOUR-PART NAMES</a:t>
            </a:r>
            <a:endParaRPr lang="en-IN" dirty="0"/>
          </a:p>
        </p:txBody>
      </p:sp>
      <p:sp>
        <p:nvSpPr>
          <p:cNvPr id="3" name="Text Placeholder 2"/>
          <p:cNvSpPr>
            <a:spLocks noGrp="1"/>
          </p:cNvSpPr>
          <p:nvPr>
            <p:ph type="body" sz="quarter" idx="15"/>
          </p:nvPr>
        </p:nvSpPr>
        <p:spPr/>
        <p:txBody>
          <a:bodyPr/>
          <a:lstStyle/>
          <a:p>
            <a:r>
              <a:rPr lang="en-GB" b="1" dirty="0" smtClean="0"/>
              <a:t>Referring to tables in queries:</a:t>
            </a:r>
          </a:p>
          <a:p>
            <a:pPr marL="342900" lvl="1" indent="-342900">
              <a:buSzPct val="115000"/>
            </a:pPr>
            <a:r>
              <a:rPr lang="en-GB" dirty="0">
                <a:latin typeface="Lucida Console" panose="020B0609040504020204" pitchFamily="49" charset="0"/>
              </a:rPr>
              <a:t>FROM Employees</a:t>
            </a:r>
          </a:p>
          <a:p>
            <a:pPr marL="342900" lvl="1" indent="-342900">
              <a:buSzPct val="115000"/>
            </a:pPr>
            <a:r>
              <a:rPr lang="en-GB" dirty="0">
                <a:latin typeface="Lucida Console" panose="020B0609040504020204" pitchFamily="49" charset="0"/>
              </a:rPr>
              <a:t>FROM </a:t>
            </a:r>
            <a:r>
              <a:rPr lang="en-GB" dirty="0" err="1">
                <a:latin typeface="Lucida Console" panose="020B0609040504020204" pitchFamily="49" charset="0"/>
              </a:rPr>
              <a:t>dbo.Employees</a:t>
            </a:r>
            <a:endParaRPr lang="en-GB" dirty="0">
              <a:latin typeface="Lucida Console" panose="020B0609040504020204" pitchFamily="49" charset="0"/>
            </a:endParaRPr>
          </a:p>
          <a:p>
            <a:pPr marL="342900" lvl="1" indent="-342900">
              <a:buSzPct val="115000"/>
            </a:pPr>
            <a:r>
              <a:rPr lang="en-GB" dirty="0">
                <a:latin typeface="Lucida Console" panose="020B0609040504020204" pitchFamily="49" charset="0"/>
              </a:rPr>
              <a:t>FROM </a:t>
            </a:r>
            <a:r>
              <a:rPr lang="en-GB" dirty="0" err="1">
                <a:latin typeface="Lucida Console" panose="020B0609040504020204" pitchFamily="49" charset="0"/>
              </a:rPr>
              <a:t>Northwind.dbo.Employees</a:t>
            </a:r>
            <a:endParaRPr lang="en-GB" dirty="0">
              <a:latin typeface="Lucida Console" panose="020B0609040504020204" pitchFamily="49" charset="0"/>
            </a:endParaRPr>
          </a:p>
          <a:p>
            <a:pPr marL="342900" lvl="1" indent="-342900">
              <a:buSzPct val="115000"/>
            </a:pPr>
            <a:r>
              <a:rPr lang="en-GB" dirty="0">
                <a:latin typeface="Lucida Console" panose="020B0609040504020204" pitchFamily="49" charset="0"/>
              </a:rPr>
              <a:t>FROM </a:t>
            </a:r>
            <a:r>
              <a:rPr lang="en-GB" dirty="0" err="1" smtClean="0">
                <a:latin typeface="Lucida Console" panose="020B0609040504020204" pitchFamily="49" charset="0"/>
              </a:rPr>
              <a:t>QATSQL.Northwind.dbo.Employees</a:t>
            </a:r>
            <a:endParaRPr lang="en-GB" dirty="0" smtClean="0">
              <a:latin typeface="Lucida Console" panose="020B0609040504020204" pitchFamily="49" charset="0"/>
            </a:endParaRPr>
          </a:p>
          <a:p>
            <a:pPr marL="342900" lvl="1" indent="-342900">
              <a:buSzPct val="115000"/>
            </a:pPr>
            <a:endParaRPr lang="en-GB" dirty="0"/>
          </a:p>
          <a:p>
            <a:r>
              <a:rPr lang="en-GB" b="1" dirty="0" smtClean="0"/>
              <a:t>Best Practice: use at least two-part names</a:t>
            </a:r>
          </a:p>
          <a:p>
            <a:endParaRPr lang="en-IN" dirty="0"/>
          </a:p>
        </p:txBody>
      </p:sp>
    </p:spTree>
    <p:extLst>
      <p:ext uri="{BB962C8B-B14F-4D97-AF65-F5344CB8AC3E}">
        <p14:creationId xmlns:p14="http://schemas.microsoft.com/office/powerpoint/2010/main" val="3195114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ctrTitle"/>
          </p:nvPr>
        </p:nvSpPr>
        <p:spPr/>
        <p:txBody>
          <a:bodyPr/>
          <a:lstStyle/>
          <a:p>
            <a:r>
              <a:rPr lang="en-GB" smtClean="0"/>
              <a:t>Overview</a:t>
            </a:r>
            <a:endParaRPr lang="en-GB" dirty="0"/>
          </a:p>
        </p:txBody>
      </p:sp>
      <p:sp>
        <p:nvSpPr>
          <p:cNvPr id="6" name="Text Placeholder 5"/>
          <p:cNvSpPr>
            <a:spLocks noGrp="1"/>
          </p:cNvSpPr>
          <p:nvPr>
            <p:ph type="body" sz="quarter" idx="12"/>
          </p:nvPr>
        </p:nvSpPr>
        <p:spPr>
          <a:xfrm>
            <a:off x="384784" y="4665924"/>
            <a:ext cx="5627171" cy="1186921"/>
          </a:xfrm>
        </p:spPr>
        <p:txBody>
          <a:bodyPr/>
          <a:lstStyle/>
          <a:p>
            <a:r>
              <a:rPr lang="en-GB" dirty="0" smtClean="0"/>
              <a:t>SELECT statement</a:t>
            </a:r>
          </a:p>
          <a:p>
            <a:r>
              <a:rPr lang="en-GB" dirty="0" smtClean="0"/>
              <a:t>Select lists</a:t>
            </a:r>
          </a:p>
          <a:p>
            <a:r>
              <a:rPr lang="en-GB" dirty="0" smtClean="0"/>
              <a:t>Expressions</a:t>
            </a:r>
          </a:p>
          <a:p>
            <a:r>
              <a:rPr lang="en-GB" dirty="0" smtClean="0"/>
              <a:t>Changing column names</a:t>
            </a:r>
          </a:p>
          <a:p>
            <a:r>
              <a:rPr lang="en-GB" dirty="0" smtClean="0"/>
              <a:t>Best practices</a:t>
            </a:r>
          </a:p>
          <a:p>
            <a:r>
              <a:rPr lang="en-GB" dirty="0" smtClean="0"/>
              <a:t>Hands-on lab</a:t>
            </a:r>
            <a:endParaRPr lang="en-GB" dirty="0"/>
          </a:p>
        </p:txBody>
      </p:sp>
    </p:spTree>
    <p:extLst>
      <p:ext uri="{BB962C8B-B14F-4D97-AF65-F5344CB8AC3E}">
        <p14:creationId xmlns:p14="http://schemas.microsoft.com/office/powerpoint/2010/main" val="2929137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GB" dirty="0"/>
              <a:t>Hands-on lab</a:t>
            </a:r>
            <a:endParaRPr lang="en-IN" dirty="0"/>
          </a:p>
        </p:txBody>
      </p:sp>
    </p:spTree>
    <p:extLst>
      <p:ext uri="{BB962C8B-B14F-4D97-AF65-F5344CB8AC3E}">
        <p14:creationId xmlns:p14="http://schemas.microsoft.com/office/powerpoint/2010/main" val="2398344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GB" dirty="0"/>
              <a:t>Hands-on lab</a:t>
            </a:r>
            <a:endParaRPr lang="en-IN" dirty="0"/>
          </a:p>
        </p:txBody>
      </p:sp>
      <p:sp>
        <p:nvSpPr>
          <p:cNvPr id="5" name="Text Placeholder 4"/>
          <p:cNvSpPr>
            <a:spLocks noGrp="1"/>
          </p:cNvSpPr>
          <p:nvPr>
            <p:ph type="body" sz="quarter" idx="15"/>
          </p:nvPr>
        </p:nvSpPr>
        <p:spPr/>
        <p:txBody>
          <a:bodyPr/>
          <a:lstStyle/>
          <a:p>
            <a:pPr marL="342900" indent="-342900">
              <a:buFont typeface="Arial" panose="020B0604020202020204" pitchFamily="34" charset="0"/>
              <a:buChar char="•"/>
            </a:pPr>
            <a:r>
              <a:rPr lang="en-GB" b="1" dirty="0" smtClean="0"/>
              <a:t>Basic SELECT statements</a:t>
            </a:r>
          </a:p>
          <a:p>
            <a:pPr marL="342900" indent="-342900">
              <a:buFont typeface="Arial" panose="020B0604020202020204" pitchFamily="34" charset="0"/>
              <a:buChar char="•"/>
            </a:pPr>
            <a:r>
              <a:rPr lang="en-GB" b="1" dirty="0" smtClean="0"/>
              <a:t>Expressions in select lists</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3616902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Review</a:t>
            </a:r>
            <a:endParaRPr lang="en-IN" dirty="0"/>
          </a:p>
        </p:txBody>
      </p:sp>
      <p:sp>
        <p:nvSpPr>
          <p:cNvPr id="5" name="Text Placeholder 4"/>
          <p:cNvSpPr>
            <a:spLocks noGrp="1"/>
          </p:cNvSpPr>
          <p:nvPr>
            <p:ph type="body" sz="quarter" idx="11"/>
          </p:nvPr>
        </p:nvSpPr>
        <p:spPr/>
        <p:txBody>
          <a:bodyPr/>
          <a:lstStyle/>
          <a:p>
            <a:pPr marL="342900" indent="-342900">
              <a:buFont typeface="Arial" panose="020B0604020202020204" pitchFamily="34" charset="0"/>
              <a:buChar char="•"/>
            </a:pPr>
            <a:r>
              <a:rPr lang="en-GB" b="1" dirty="0"/>
              <a:t>SELECT </a:t>
            </a:r>
            <a:r>
              <a:rPr lang="en-GB" b="1" i="1" dirty="0"/>
              <a:t>*</a:t>
            </a:r>
            <a:r>
              <a:rPr lang="en-GB" b="1" dirty="0"/>
              <a:t> FROM ...</a:t>
            </a:r>
          </a:p>
          <a:p>
            <a:pPr marL="342900" indent="-342900">
              <a:buFont typeface="Arial" panose="020B0604020202020204" pitchFamily="34" charset="0"/>
              <a:buChar char="•"/>
            </a:pPr>
            <a:r>
              <a:rPr lang="en-GB" b="1" dirty="0"/>
              <a:t>SELECT </a:t>
            </a:r>
            <a:r>
              <a:rPr lang="en-GB" b="1" i="1" dirty="0"/>
              <a:t>columns</a:t>
            </a:r>
            <a:r>
              <a:rPr lang="en-GB" b="1" dirty="0"/>
              <a:t> FROM ...</a:t>
            </a:r>
          </a:p>
          <a:p>
            <a:pPr marL="342900" indent="-342900">
              <a:buFont typeface="Arial" panose="020B0604020202020204" pitchFamily="34" charset="0"/>
              <a:buChar char="•"/>
            </a:pPr>
            <a:r>
              <a:rPr lang="en-GB" b="1" dirty="0"/>
              <a:t>SELECT </a:t>
            </a:r>
            <a:r>
              <a:rPr lang="en-GB" b="1" i="1" dirty="0" err="1"/>
              <a:t>calculatedColumns</a:t>
            </a:r>
            <a:r>
              <a:rPr lang="en-GB" b="1" dirty="0"/>
              <a:t> FROM ...</a:t>
            </a:r>
          </a:p>
          <a:p>
            <a:pPr marL="342900" indent="-342900">
              <a:buFont typeface="Arial" panose="020B0604020202020204" pitchFamily="34" charset="0"/>
              <a:buChar char="•"/>
            </a:pPr>
            <a:r>
              <a:rPr lang="en-GB" b="1" dirty="0"/>
              <a:t>Comments</a:t>
            </a:r>
          </a:p>
          <a:p>
            <a:pPr marL="342900" indent="-342900">
              <a:buFont typeface="Arial" panose="020B0604020202020204" pitchFamily="34" charset="0"/>
              <a:buChar char="•"/>
            </a:pPr>
            <a:r>
              <a:rPr lang="en-GB" b="1" dirty="0"/>
              <a:t>Four-part names</a:t>
            </a:r>
          </a:p>
          <a:p>
            <a:endParaRPr lang="en-IN" dirty="0"/>
          </a:p>
        </p:txBody>
      </p:sp>
    </p:spTree>
    <p:extLst>
      <p:ext uri="{BB962C8B-B14F-4D97-AF65-F5344CB8AC3E}">
        <p14:creationId xmlns:p14="http://schemas.microsoft.com/office/powerpoint/2010/main" val="566457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Objectives</a:t>
            </a:r>
            <a:endParaRPr lang="en-IN" dirty="0"/>
          </a:p>
        </p:txBody>
      </p:sp>
      <p:sp>
        <p:nvSpPr>
          <p:cNvPr id="3" name="Text Placeholder 2"/>
          <p:cNvSpPr>
            <a:spLocks noGrp="1"/>
          </p:cNvSpPr>
          <p:nvPr>
            <p:ph type="body" sz="quarter" idx="15"/>
          </p:nvPr>
        </p:nvSpPr>
        <p:spPr>
          <a:xfrm>
            <a:off x="5037137" y="1349984"/>
            <a:ext cx="6326188" cy="5119407"/>
          </a:xfrm>
        </p:spPr>
        <p:txBody>
          <a:bodyPr/>
          <a:lstStyle/>
          <a:p>
            <a:r>
              <a:rPr lang="en-GB" b="1" dirty="0"/>
              <a:t>At the end of this module you will be able to:</a:t>
            </a:r>
          </a:p>
          <a:p>
            <a:pPr lvl="1"/>
            <a:endParaRPr lang="en-GB" dirty="0"/>
          </a:p>
          <a:p>
            <a:pPr marL="342900" lvl="1" indent="-342900">
              <a:buSzPct val="115000"/>
            </a:pPr>
            <a:r>
              <a:rPr lang="en-GB" dirty="0"/>
              <a:t>Write a query that retrieves every column of every row in a table</a:t>
            </a:r>
          </a:p>
          <a:p>
            <a:pPr marL="342900" lvl="1" indent="-342900">
              <a:buSzPct val="115000"/>
            </a:pPr>
            <a:r>
              <a:rPr lang="en-GB" dirty="0"/>
              <a:t>Write a query that retrieves only some columns from a table</a:t>
            </a:r>
          </a:p>
          <a:p>
            <a:pPr marL="342900" lvl="1" indent="-342900">
              <a:buSzPct val="115000"/>
            </a:pPr>
            <a:r>
              <a:rPr lang="en-GB" dirty="0"/>
              <a:t>Write a query that calculates some of its column values</a:t>
            </a:r>
          </a:p>
          <a:p>
            <a:endParaRPr lang="en-IN" dirty="0"/>
          </a:p>
        </p:txBody>
      </p:sp>
    </p:spTree>
    <p:extLst>
      <p:ext uri="{BB962C8B-B14F-4D97-AF65-F5344CB8AC3E}">
        <p14:creationId xmlns:p14="http://schemas.microsoft.com/office/powerpoint/2010/main" val="2673956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smtClean="0"/>
              <a:t>SELECT statement</a:t>
            </a:r>
            <a:endParaRPr lang="en-IN" dirty="0"/>
          </a:p>
        </p:txBody>
      </p:sp>
    </p:spTree>
    <p:extLst>
      <p:ext uri="{BB962C8B-B14F-4D97-AF65-F5344CB8AC3E}">
        <p14:creationId xmlns:p14="http://schemas.microsoft.com/office/powerpoint/2010/main" val="2522367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mtClean="0"/>
              <a:t>SELECT statement</a:t>
            </a:r>
            <a:endParaRPr lang="en-IN" dirty="0"/>
          </a:p>
        </p:txBody>
      </p:sp>
      <p:sp>
        <p:nvSpPr>
          <p:cNvPr id="3" name="Text Placeholder 2"/>
          <p:cNvSpPr>
            <a:spLocks noGrp="1"/>
          </p:cNvSpPr>
          <p:nvPr>
            <p:ph type="body" sz="quarter" idx="15"/>
          </p:nvPr>
        </p:nvSpPr>
        <p:spPr/>
        <p:txBody>
          <a:bodyPr/>
          <a:lstStyle/>
          <a:p>
            <a:pPr marL="342900" indent="-342900">
              <a:buFont typeface="Arial" panose="020B0604020202020204" pitchFamily="34" charset="0"/>
              <a:buChar char="•"/>
            </a:pPr>
            <a:r>
              <a:rPr lang="en-GB" b="1" dirty="0" smtClean="0"/>
              <a:t>SELECT</a:t>
            </a:r>
            <a:r>
              <a:rPr lang="en-GB" dirty="0" smtClean="0"/>
              <a:t> &lt;&lt;field(s)&gt;&gt;</a:t>
            </a:r>
          </a:p>
          <a:p>
            <a:pPr marL="342900" indent="-342900">
              <a:buFont typeface="Arial" panose="020B0604020202020204" pitchFamily="34" charset="0"/>
              <a:buChar char="•"/>
            </a:pPr>
            <a:r>
              <a:rPr lang="en-GB" b="1" dirty="0" smtClean="0"/>
              <a:t>FROM </a:t>
            </a:r>
            <a:r>
              <a:rPr lang="en-GB" dirty="0" smtClean="0"/>
              <a:t> &lt;&lt;table(s)&gt;&gt;</a:t>
            </a:r>
          </a:p>
          <a:p>
            <a:pPr marL="342900" indent="-342900">
              <a:buFont typeface="Arial" panose="020B0604020202020204" pitchFamily="34" charset="0"/>
              <a:buChar char="•"/>
            </a:pPr>
            <a:r>
              <a:rPr lang="en-GB" dirty="0" smtClean="0">
                <a:solidFill>
                  <a:schemeClr val="bg1">
                    <a:lumMod val="75000"/>
                  </a:schemeClr>
                </a:solidFill>
              </a:rPr>
              <a:t>WHERE  &lt;&lt;condition(s)&gt;&gt;</a:t>
            </a:r>
          </a:p>
          <a:p>
            <a:pPr marL="342900" indent="-342900">
              <a:buFont typeface="Arial" panose="020B0604020202020204" pitchFamily="34" charset="0"/>
              <a:buChar char="•"/>
            </a:pPr>
            <a:r>
              <a:rPr lang="en-GB" dirty="0" smtClean="0">
                <a:solidFill>
                  <a:schemeClr val="bg1">
                    <a:lumMod val="75000"/>
                  </a:schemeClr>
                </a:solidFill>
              </a:rPr>
              <a:t>GROUP BY  &lt;&lt;field(s)&gt;&gt;</a:t>
            </a:r>
          </a:p>
          <a:p>
            <a:pPr marL="342900" indent="-342900">
              <a:buFont typeface="Arial" panose="020B0604020202020204" pitchFamily="34" charset="0"/>
              <a:buChar char="•"/>
            </a:pPr>
            <a:r>
              <a:rPr lang="en-GB" dirty="0" smtClean="0">
                <a:solidFill>
                  <a:schemeClr val="bg1">
                    <a:lumMod val="75000"/>
                  </a:schemeClr>
                </a:solidFill>
              </a:rPr>
              <a:t>HAVING  &lt;&lt;condition(s)&gt;&gt;</a:t>
            </a:r>
          </a:p>
          <a:p>
            <a:pPr marL="342900" indent="-342900">
              <a:buFont typeface="Arial" panose="020B0604020202020204" pitchFamily="34" charset="0"/>
              <a:buChar char="•"/>
            </a:pPr>
            <a:r>
              <a:rPr lang="en-GB" dirty="0" smtClean="0">
                <a:solidFill>
                  <a:schemeClr val="bg1">
                    <a:lumMod val="75000"/>
                  </a:schemeClr>
                </a:solidFill>
              </a:rPr>
              <a:t>ORDER BY &lt;&lt;field(s)&gt;&gt;</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907159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dirty="0" smtClean="0"/>
              <a:t>SELECT </a:t>
            </a:r>
            <a:r>
              <a:rPr lang="en-GB" dirty="0"/>
              <a:t>*</a:t>
            </a:r>
            <a:endParaRPr lang="en-GB" dirty="0" smtClean="0"/>
          </a:p>
        </p:txBody>
      </p:sp>
      <p:sp>
        <p:nvSpPr>
          <p:cNvPr id="35843" name="Content Placeholder 1"/>
          <p:cNvSpPr>
            <a:spLocks noGrp="1"/>
          </p:cNvSpPr>
          <p:nvPr>
            <p:ph idx="1"/>
          </p:nvPr>
        </p:nvSpPr>
        <p:spPr>
          <a:xfrm>
            <a:off x="341272" y="1368256"/>
            <a:ext cx="11516239" cy="1470194"/>
          </a:xfrm>
        </p:spPr>
        <p:txBody>
          <a:bodyPr/>
          <a:lstStyle/>
          <a:p>
            <a:r>
              <a:rPr lang="en-GB" b="1" dirty="0" smtClean="0"/>
              <a:t>SELECT </a:t>
            </a:r>
            <a:r>
              <a:rPr lang="en-GB" b="1" i="1" dirty="0" smtClean="0"/>
              <a:t>* </a:t>
            </a:r>
            <a:r>
              <a:rPr lang="en-GB" b="1" dirty="0" smtClean="0"/>
              <a:t>FROM  </a:t>
            </a:r>
            <a:r>
              <a:rPr lang="en-GB" b="0" i="1" dirty="0" err="1" smtClean="0"/>
              <a:t>tablename</a:t>
            </a:r>
            <a:endParaRPr lang="en-GB" b="0" i="1" dirty="0" smtClean="0"/>
          </a:p>
          <a:p>
            <a:r>
              <a:rPr lang="en-GB" b="0" dirty="0" smtClean="0"/>
              <a:t>Example:</a:t>
            </a:r>
          </a:p>
          <a:p>
            <a:r>
              <a:rPr lang="en-GB" b="0" dirty="0" smtClean="0">
                <a:latin typeface="Lucida Console" panose="020B0609040504020204" pitchFamily="49" charset="0"/>
              </a:rPr>
              <a:t>SELECT * FROM Categories</a:t>
            </a:r>
            <a:endParaRPr lang="en-GB" b="0" dirty="0">
              <a:latin typeface="Lucida Console" panose="020B0609040504020204" pitchFamily="49"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2401" y="3088536"/>
            <a:ext cx="6668431" cy="2314898"/>
          </a:xfrm>
          <a:prstGeom prst="rect">
            <a:avLst/>
          </a:prstGeom>
        </p:spPr>
      </p:pic>
    </p:spTree>
    <p:extLst>
      <p:ext uri="{BB962C8B-B14F-4D97-AF65-F5344CB8AC3E}">
        <p14:creationId xmlns:p14="http://schemas.microsoft.com/office/powerpoint/2010/main" val="973593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Select lists</a:t>
            </a:r>
            <a:endParaRPr lang="en-IN" dirty="0"/>
          </a:p>
        </p:txBody>
      </p:sp>
    </p:spTree>
    <p:extLst>
      <p:ext uri="{BB962C8B-B14F-4D97-AF65-F5344CB8AC3E}">
        <p14:creationId xmlns:p14="http://schemas.microsoft.com/office/powerpoint/2010/main" val="7161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 lists</a:t>
            </a:r>
            <a:endParaRPr lang="en-GB" dirty="0"/>
          </a:p>
        </p:txBody>
      </p:sp>
      <p:sp>
        <p:nvSpPr>
          <p:cNvPr id="3" name="Content Placeholder 2"/>
          <p:cNvSpPr>
            <a:spLocks noGrp="1"/>
          </p:cNvSpPr>
          <p:nvPr>
            <p:ph idx="1"/>
          </p:nvPr>
        </p:nvSpPr>
        <p:spPr>
          <a:xfrm>
            <a:off x="341272" y="1368256"/>
            <a:ext cx="11516239" cy="1689269"/>
          </a:xfrm>
        </p:spPr>
        <p:txBody>
          <a:bodyPr/>
          <a:lstStyle/>
          <a:p>
            <a:r>
              <a:rPr lang="en-GB" b="1" dirty="0" smtClean="0"/>
              <a:t>SELECT</a:t>
            </a:r>
            <a:r>
              <a:rPr lang="en-GB" dirty="0" smtClean="0"/>
              <a:t> </a:t>
            </a:r>
            <a:r>
              <a:rPr lang="en-GB" b="0" dirty="0" smtClean="0"/>
              <a:t>col</a:t>
            </a:r>
            <a:r>
              <a:rPr lang="en-GB" b="0" i="1" dirty="0" smtClean="0"/>
              <a:t>1,</a:t>
            </a:r>
            <a:r>
              <a:rPr lang="en-GB" b="0" dirty="0" smtClean="0"/>
              <a:t> …,</a:t>
            </a:r>
            <a:r>
              <a:rPr lang="en-GB" b="0" i="1" dirty="0" smtClean="0"/>
              <a:t> </a:t>
            </a:r>
            <a:r>
              <a:rPr lang="en-GB" b="0" dirty="0" err="1" smtClean="0"/>
              <a:t>col</a:t>
            </a:r>
            <a:r>
              <a:rPr lang="en-GB" b="0" i="1" dirty="0" err="1" smtClean="0"/>
              <a:t>n</a:t>
            </a:r>
            <a:r>
              <a:rPr lang="en-GB" b="0" i="1" dirty="0" smtClean="0"/>
              <a:t> </a:t>
            </a:r>
            <a:r>
              <a:rPr lang="en-GB" dirty="0" smtClean="0"/>
              <a:t>FROM  </a:t>
            </a:r>
            <a:r>
              <a:rPr lang="en-GB" b="0" i="1" dirty="0" err="1" smtClean="0"/>
              <a:t>tablename</a:t>
            </a:r>
            <a:endParaRPr lang="en-GB" b="0" i="1" dirty="0" smtClean="0"/>
          </a:p>
          <a:p>
            <a:r>
              <a:rPr lang="en-GB" b="0" dirty="0" smtClean="0"/>
              <a:t>Example:</a:t>
            </a:r>
          </a:p>
          <a:p>
            <a:r>
              <a:rPr lang="en-GB" b="0" dirty="0" smtClean="0">
                <a:latin typeface="Lucida Console" panose="020B0609040504020204" pitchFamily="49" charset="0"/>
              </a:rPr>
              <a:t>SELECT </a:t>
            </a:r>
            <a:r>
              <a:rPr lang="en-GB" b="0" i="1" dirty="0" err="1" smtClean="0">
                <a:latin typeface="Lucida Console" panose="020B0609040504020204" pitchFamily="49" charset="0"/>
              </a:rPr>
              <a:t>CategoryName</a:t>
            </a:r>
            <a:r>
              <a:rPr lang="en-GB" b="0" dirty="0" smtClean="0">
                <a:latin typeface="Lucida Console" panose="020B0609040504020204" pitchFamily="49" charset="0"/>
              </a:rPr>
              <a:t>, </a:t>
            </a:r>
            <a:r>
              <a:rPr lang="en-GB" b="0" i="1" dirty="0" smtClean="0">
                <a:latin typeface="Lucida Console" panose="020B0609040504020204" pitchFamily="49" charset="0"/>
              </a:rPr>
              <a:t>Description</a:t>
            </a:r>
          </a:p>
          <a:p>
            <a:r>
              <a:rPr lang="en-GB" b="0" dirty="0" smtClean="0">
                <a:latin typeface="Lucida Console" panose="020B0609040504020204" pitchFamily="49" charset="0"/>
              </a:rPr>
              <a:t>FROM </a:t>
            </a:r>
            <a:r>
              <a:rPr lang="en-GB" b="0" i="1" dirty="0" smtClean="0">
                <a:latin typeface="Lucida Console" panose="020B0609040504020204" pitchFamily="49" charset="0"/>
              </a:rPr>
              <a:t>Categories</a:t>
            </a:r>
            <a:endParaRPr lang="en-GB" b="0" i="1" dirty="0">
              <a:latin typeface="Lucida Console" panose="020B0609040504020204" pitchFamily="49"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549" y="3410124"/>
            <a:ext cx="4486902" cy="2257740"/>
          </a:xfrm>
          <a:prstGeom prst="rect">
            <a:avLst/>
          </a:prstGeom>
        </p:spPr>
      </p:pic>
    </p:spTree>
    <p:extLst>
      <p:ext uri="{BB962C8B-B14F-4D97-AF65-F5344CB8AC3E}">
        <p14:creationId xmlns:p14="http://schemas.microsoft.com/office/powerpoint/2010/main" val="2338540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smtClean="0"/>
              <a:t>Expressions</a:t>
            </a:r>
            <a:endParaRPr lang="en-IN" dirty="0"/>
          </a:p>
        </p:txBody>
      </p:sp>
    </p:spTree>
    <p:extLst>
      <p:ext uri="{BB962C8B-B14F-4D97-AF65-F5344CB8AC3E}">
        <p14:creationId xmlns:p14="http://schemas.microsoft.com/office/powerpoint/2010/main" val="38119074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51B66D-BB5E-4CEF-B8AF-EEB8380CF7DB}">
  <ds:schemaRefs>
    <ds:schemaRef ds:uri="http://schemas.microsoft.com/office/2006/metadata/properties"/>
    <ds:schemaRef ds:uri="http://schemas.microsoft.com/office/infopath/2007/PartnerControls"/>
    <ds:schemaRef ds:uri="0C7DB021-8374-491B-B179-4731FF54D5A8"/>
  </ds:schemaRefs>
</ds:datastoreItem>
</file>

<file path=customXml/itemProps2.xml><?xml version="1.0" encoding="utf-8"?>
<ds:datastoreItem xmlns:ds="http://schemas.openxmlformats.org/officeDocument/2006/customXml" ds:itemID="{B31836EB-B423-4AF6-ABDB-8F12465A3B40}">
  <ds:schemaRefs>
    <ds:schemaRef ds:uri="http://schemas.microsoft.com/sharepoint/v3/contenttype/forms"/>
  </ds:schemaRefs>
</ds:datastoreItem>
</file>

<file path=customXml/itemProps3.xml><?xml version="1.0" encoding="utf-8"?>
<ds:datastoreItem xmlns:ds="http://schemas.openxmlformats.org/officeDocument/2006/customXml" ds:itemID="{E87B4796-0406-4603-AB22-2485EF37634E}"/>
</file>

<file path=docProps/app.xml><?xml version="1.0" encoding="utf-8"?>
<Properties xmlns="http://schemas.openxmlformats.org/officeDocument/2006/extended-properties" xmlns:vt="http://schemas.openxmlformats.org/officeDocument/2006/docPropsVTypes">
  <Template/>
  <TotalTime>2442</TotalTime>
  <Words>1615</Words>
  <Application>Microsoft Office PowerPoint</Application>
  <PresentationFormat>Widescreen</PresentationFormat>
  <Paragraphs>170</Paragraphs>
  <Slides>22</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Book Antiqua</vt:lpstr>
      <vt:lpstr>Calibri</vt:lpstr>
      <vt:lpstr>Consolas</vt:lpstr>
      <vt:lpstr>Krana Fat B</vt:lpstr>
      <vt:lpstr>Lucida Console</vt:lpstr>
      <vt:lpstr>Montserrat</vt:lpstr>
      <vt:lpstr>Segoe UI</vt:lpstr>
      <vt:lpstr>Wingdings</vt:lpstr>
      <vt:lpstr>Master</vt:lpstr>
      <vt:lpstr>Retrieving Data</vt:lpstr>
      <vt:lpstr>Overview</vt:lpstr>
      <vt:lpstr>PowerPoint Presentation</vt:lpstr>
      <vt:lpstr>SELECT statement</vt:lpstr>
      <vt:lpstr>PowerPoint Presentation</vt:lpstr>
      <vt:lpstr>SELECT *</vt:lpstr>
      <vt:lpstr>Select lists</vt:lpstr>
      <vt:lpstr>Select lists</vt:lpstr>
      <vt:lpstr>Expressions</vt:lpstr>
      <vt:lpstr>Expressions in select lists</vt:lpstr>
      <vt:lpstr>Expressions examples (1)</vt:lpstr>
      <vt:lpstr>Expressions examples (2)</vt:lpstr>
      <vt:lpstr>Changing column names</vt:lpstr>
      <vt:lpstr>Changing column names</vt:lpstr>
      <vt:lpstr>Best practices</vt:lpstr>
      <vt:lpstr>PowerPoint Presentation</vt:lpstr>
      <vt:lpstr>Script formatting</vt:lpstr>
      <vt:lpstr>PowerPoint Presentation</vt:lpstr>
      <vt:lpstr>PowerPoint Presentation</vt:lpstr>
      <vt:lpstr>Hands-on lab</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Chaggar, Jagjeet</cp:lastModifiedBy>
  <cp:revision>228</cp:revision>
  <cp:lastPrinted>2019-07-03T09:46:41Z</cp:lastPrinted>
  <dcterms:created xsi:type="dcterms:W3CDTF">2019-09-05T08:17:12Z</dcterms:created>
  <dcterms:modified xsi:type="dcterms:W3CDTF">2019-11-20T12:51:14Z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Number">
    <vt:lpwstr>2</vt:lpwstr>
  </property>
  <property fmtid="{D5CDD505-2E9C-101B-9397-08002B2CF9AE}" pid="3" name="BrandingStandard">
    <vt:lpwstr>2014</vt:lpwstr>
  </property>
  <property fmtid="{D5CDD505-2E9C-101B-9397-08002B2CF9AE}" pid="4" name="ChapterType">
    <vt:lpwstr>Chapter</vt:lpwstr>
  </property>
  <property fmtid="{D5CDD505-2E9C-101B-9397-08002B2CF9AE}" pid="5" name="ContentTypeId">
    <vt:lpwstr>0x010100488ECE2E70AB8B46B2C449C81E540480</vt:lpwstr>
  </property>
  <property fmtid="{D5CDD505-2E9C-101B-9397-08002B2CF9AE}" pid="6" name="BookType">
    <vt:lpwstr>3</vt:lpwstr>
  </property>
  <property fmtid="{D5CDD505-2E9C-101B-9397-08002B2CF9AE}" pid="7" name="PageNumbering">
    <vt:lpwstr>Sequential</vt:lpwstr>
  </property>
  <property fmtid="{D5CDD505-2E9C-101B-9397-08002B2CF9AE}" pid="8" name="Difficulty">
    <vt:lpwstr/>
  </property>
  <property fmtid="{D5CDD505-2E9C-101B-9397-08002B2CF9AE}" pid="9" name="Duration">
    <vt:lpwstr/>
  </property>
  <property fmtid="{D5CDD505-2E9C-101B-9397-08002B2CF9AE}" pid="10" name="PrintingStyle">
    <vt:lpwstr>Portrait_Print_Notes</vt:lpwstr>
  </property>
</Properties>
</file>