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462" r:id="rId5"/>
    <p:sldId id="612" r:id="rId6"/>
    <p:sldId id="884" r:id="rId7"/>
    <p:sldId id="885" r:id="rId8"/>
    <p:sldId id="886" r:id="rId9"/>
    <p:sldId id="894" r:id="rId10"/>
    <p:sldId id="887" r:id="rId11"/>
    <p:sldId id="895" r:id="rId12"/>
    <p:sldId id="879" r:id="rId13"/>
    <p:sldId id="880" r:id="rId14"/>
    <p:sldId id="881" r:id="rId15"/>
    <p:sldId id="896" r:id="rId16"/>
    <p:sldId id="882" r:id="rId17"/>
    <p:sldId id="883" r:id="rId18"/>
    <p:sldId id="888" r:id="rId19"/>
    <p:sldId id="889" r:id="rId20"/>
    <p:sldId id="890" r:id="rId21"/>
    <p:sldId id="897" r:id="rId22"/>
    <p:sldId id="891" r:id="rId23"/>
    <p:sldId id="898" r:id="rId24"/>
    <p:sldId id="892" r:id="rId25"/>
    <p:sldId id="893" r:id="rId26"/>
  </p:sldIdLst>
  <p:sldSz cx="12192000" cy="6858000"/>
  <p:notesSz cx="6645275" cy="977582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612"/>
            <p14:sldId id="884"/>
            <p14:sldId id="885"/>
            <p14:sldId id="886"/>
            <p14:sldId id="894"/>
            <p14:sldId id="887"/>
            <p14:sldId id="895"/>
            <p14:sldId id="879"/>
            <p14:sldId id="880"/>
            <p14:sldId id="881"/>
            <p14:sldId id="896"/>
            <p14:sldId id="882"/>
            <p14:sldId id="883"/>
            <p14:sldId id="888"/>
            <p14:sldId id="889"/>
            <p14:sldId id="890"/>
            <p14:sldId id="897"/>
            <p14:sldId id="891"/>
            <p14:sldId id="898"/>
            <p14:sldId id="892"/>
            <p14:sldId id="893"/>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FF004C"/>
    <a:srgbClr val="09EDB8"/>
    <a:srgbClr val="F91258"/>
    <a:srgbClr val="F3622C"/>
    <a:srgbClr val="28CFF9"/>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85961" autoAdjust="0"/>
  </p:normalViewPr>
  <p:slideViewPr>
    <p:cSldViewPr snapToGrid="0" snapToObjects="1" showGuides="1">
      <p:cViewPr varScale="1">
        <p:scale>
          <a:sx n="99" d="100"/>
          <a:sy n="99" d="100"/>
        </p:scale>
        <p:origin x="1146" y="78"/>
      </p:cViewPr>
      <p:guideLst>
        <p:guide pos="3840"/>
        <p:guide orient="horz" pos="377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2" d="100"/>
          <a:sy n="82" d="100"/>
        </p:scale>
        <p:origin x="40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20/11/2019</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20/11/2019</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2</a:t>
            </a:fld>
            <a:endParaRPr lang="en-GB"/>
          </a:p>
        </p:txBody>
      </p:sp>
    </p:spTree>
    <p:extLst>
      <p:ext uri="{BB962C8B-B14F-4D97-AF65-F5344CB8AC3E}">
        <p14:creationId xmlns:p14="http://schemas.microsoft.com/office/powerpoint/2010/main" val="127675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filter based on a calculation we need to reuse the calculated expression in the WHERE clause. We cannot use the expression’s alias, because that alias column</a:t>
            </a:r>
            <a:r>
              <a:rPr lang="en-GB" baseline="0" dirty="0" smtClean="0"/>
              <a:t> hasn’t been created at the point in time when we want to start filtering. Effectively, it’s only if the WHERE expression returns true that we pick that row and then calculate the calculated value, giving that column a name.</a:t>
            </a:r>
            <a:endParaRPr lang="en-GB" dirty="0"/>
          </a:p>
        </p:txBody>
      </p:sp>
    </p:spTree>
    <p:extLst>
      <p:ext uri="{BB962C8B-B14F-4D97-AF65-F5344CB8AC3E}">
        <p14:creationId xmlns:p14="http://schemas.microsoft.com/office/powerpoint/2010/main" val="3052224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columns in a database can contain </a:t>
            </a:r>
            <a:r>
              <a:rPr lang="en-GB" i="1" dirty="0" smtClean="0"/>
              <a:t>NULL</a:t>
            </a:r>
            <a:r>
              <a:rPr lang="en-GB" dirty="0" smtClean="0"/>
              <a:t> values if the column has been set up to allow them and no value was given</a:t>
            </a:r>
            <a:r>
              <a:rPr lang="en-GB" baseline="0" dirty="0" smtClean="0"/>
              <a:t> for the column when the data was entered.</a:t>
            </a:r>
          </a:p>
          <a:p>
            <a:r>
              <a:rPr lang="en-GB" i="1" baseline="0" dirty="0" smtClean="0"/>
              <a:t>NULL</a:t>
            </a:r>
            <a:r>
              <a:rPr lang="en-GB" baseline="0" dirty="0" smtClean="0"/>
              <a:t> is not zero, nor is it a blank line of text.</a:t>
            </a:r>
          </a:p>
          <a:p>
            <a:r>
              <a:rPr lang="en-GB" i="1" baseline="0" dirty="0" smtClean="0"/>
              <a:t>NULL</a:t>
            </a:r>
            <a:r>
              <a:rPr lang="en-GB" baseline="0" dirty="0" smtClean="0"/>
              <a:t> typically means one of three things:-</a:t>
            </a:r>
          </a:p>
          <a:p>
            <a:pPr marL="171450" indent="-171450">
              <a:buFont typeface="Arial" pitchFamily="34" charset="0"/>
              <a:buChar char="•"/>
            </a:pPr>
            <a:r>
              <a:rPr lang="en-GB" i="1" baseline="0" dirty="0" smtClean="0"/>
              <a:t>not known</a:t>
            </a:r>
            <a:r>
              <a:rPr lang="en-GB" baseline="0" dirty="0" smtClean="0"/>
              <a:t> (i.e. a person’s middle name – we don’t know what it is)</a:t>
            </a:r>
          </a:p>
          <a:p>
            <a:pPr marL="171450" indent="-171450">
              <a:buFont typeface="Arial" pitchFamily="34" charset="0"/>
              <a:buChar char="•"/>
            </a:pPr>
            <a:r>
              <a:rPr lang="en-GB" i="1" baseline="0" dirty="0" smtClean="0"/>
              <a:t>not applicable</a:t>
            </a:r>
            <a:r>
              <a:rPr lang="en-GB" baseline="0" dirty="0" smtClean="0"/>
              <a:t> (this person </a:t>
            </a:r>
            <a:r>
              <a:rPr lang="en-GB" i="1" baseline="0" dirty="0" smtClean="0"/>
              <a:t>doesn’t have </a:t>
            </a:r>
            <a:r>
              <a:rPr lang="en-GB" baseline="0" dirty="0" smtClean="0"/>
              <a:t>a middle name)</a:t>
            </a:r>
          </a:p>
          <a:p>
            <a:pPr marL="171450" indent="-171450">
              <a:buFont typeface="Arial" pitchFamily="34" charset="0"/>
              <a:buChar char="•"/>
            </a:pPr>
            <a:r>
              <a:rPr lang="en-GB" i="1" baseline="0" dirty="0" smtClean="0"/>
              <a:t>not </a:t>
            </a:r>
            <a:r>
              <a:rPr lang="en-GB" i="0" baseline="0" dirty="0" smtClean="0"/>
              <a:t>yet</a:t>
            </a:r>
            <a:r>
              <a:rPr lang="en-GB" i="1" baseline="0" dirty="0" smtClean="0"/>
              <a:t> been set </a:t>
            </a:r>
            <a:r>
              <a:rPr lang="en-GB" baseline="0" dirty="0" smtClean="0"/>
              <a:t>(i.e. a “Units On Order” column – 0 means “no units on order” whilst NULL might mean “</a:t>
            </a:r>
            <a:r>
              <a:rPr lang="en-GB" i="1" baseline="0" dirty="0" smtClean="0"/>
              <a:t>never</a:t>
            </a:r>
            <a:r>
              <a:rPr lang="en-GB" baseline="0" dirty="0" smtClean="0"/>
              <a:t> been ordered”)</a:t>
            </a:r>
          </a:p>
          <a:p>
            <a:r>
              <a:rPr lang="en-GB" baseline="0" dirty="0" smtClean="0"/>
              <a:t>If I wanted to look for all of the Suppliers for which we don’t have a fax number, my first attempt would very likely be a comparison operator:</a:t>
            </a:r>
          </a:p>
          <a:p>
            <a:r>
              <a:rPr lang="en-GB" sz="1000" baseline="0" dirty="0" smtClean="0">
                <a:latin typeface="Consolas" pitchFamily="49" charset="0"/>
                <a:cs typeface="Consolas" pitchFamily="49" charset="0"/>
              </a:rPr>
              <a:t>WHERE Fax = NULL</a:t>
            </a:r>
          </a:p>
          <a:p>
            <a:r>
              <a:rPr lang="en-GB" baseline="0" dirty="0" smtClean="0"/>
              <a:t>This might or it might not work, depending on the settings on the database I’m talking to.</a:t>
            </a:r>
          </a:p>
          <a:p>
            <a:r>
              <a:rPr lang="en-GB" baseline="0" dirty="0" smtClean="0"/>
              <a:t>If I do anything with a </a:t>
            </a:r>
            <a:r>
              <a:rPr lang="en-GB" i="1" baseline="0" dirty="0" smtClean="0"/>
              <a:t>NULL</a:t>
            </a:r>
            <a:r>
              <a:rPr lang="en-GB" baseline="0" dirty="0" smtClean="0"/>
              <a:t> – add, subtract, concatenate or </a:t>
            </a:r>
            <a:r>
              <a:rPr lang="en-GB" i="1" baseline="0" dirty="0" smtClean="0"/>
              <a:t>compare</a:t>
            </a:r>
            <a:r>
              <a:rPr lang="en-GB" baseline="0" dirty="0" smtClean="0"/>
              <a:t>, the result is UNKNOWN, which is not the same as true or false, which means it won’t be selected. SQL Server can be configured to not work this way.</a:t>
            </a:r>
          </a:p>
          <a:p>
            <a:r>
              <a:rPr lang="en-GB" baseline="0" dirty="0" smtClean="0"/>
              <a:t>The correct way to perform a </a:t>
            </a:r>
            <a:r>
              <a:rPr lang="en-GB" i="1" baseline="0" dirty="0" smtClean="0"/>
              <a:t>NULL</a:t>
            </a:r>
            <a:r>
              <a:rPr lang="en-GB" baseline="0" dirty="0" smtClean="0"/>
              <a:t> test is to use </a:t>
            </a:r>
            <a:r>
              <a:rPr lang="en-GB" i="1" baseline="0" dirty="0" smtClean="0"/>
              <a:t>IS</a:t>
            </a:r>
            <a:r>
              <a:rPr lang="en-GB" baseline="0" dirty="0" smtClean="0"/>
              <a:t>:</a:t>
            </a:r>
          </a:p>
          <a:p>
            <a:r>
              <a:rPr lang="en-GB" sz="1000" baseline="0" dirty="0" smtClean="0">
                <a:latin typeface="Consolas" pitchFamily="49" charset="0"/>
                <a:cs typeface="Consolas" pitchFamily="49" charset="0"/>
              </a:rPr>
              <a:t>WHERE Fax IS NULL</a:t>
            </a:r>
          </a:p>
          <a:p>
            <a:r>
              <a:rPr lang="en-GB" baseline="0" dirty="0" smtClean="0"/>
              <a:t>As opposed to the equality expression, which </a:t>
            </a:r>
            <a:r>
              <a:rPr lang="en-GB" i="1" baseline="0" dirty="0" smtClean="0"/>
              <a:t>might</a:t>
            </a:r>
            <a:r>
              <a:rPr lang="en-GB" i="0" baseline="0" dirty="0" smtClean="0"/>
              <a:t> work, depending on the system and the settings, the IS NULL operator </a:t>
            </a:r>
            <a:r>
              <a:rPr lang="en-GB" i="1" baseline="0" dirty="0" smtClean="0"/>
              <a:t>will always work</a:t>
            </a:r>
            <a:r>
              <a:rPr lang="en-GB" i="0" baseline="0" dirty="0" smtClean="0"/>
              <a:t>.</a:t>
            </a:r>
            <a:endParaRPr lang="en-GB" baseline="0" dirty="0" smtClean="0"/>
          </a:p>
        </p:txBody>
      </p:sp>
    </p:spTree>
    <p:extLst>
      <p:ext uri="{BB962C8B-B14F-4D97-AF65-F5344CB8AC3E}">
        <p14:creationId xmlns:p14="http://schemas.microsoft.com/office/powerpoint/2010/main" val="183841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41704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08999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1991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optional WHERE clause is how we tell SQL that we want to limit the results that a query </a:t>
            </a:r>
            <a:r>
              <a:rPr lang="en-GB" baseline="0" dirty="0" smtClean="0"/>
              <a:t>returns. Without a WHERE clause, all rows in the table are returned.</a:t>
            </a:r>
          </a:p>
          <a:p>
            <a:endParaRPr lang="en-GB" baseline="0" dirty="0" smtClean="0"/>
          </a:p>
          <a:p>
            <a:r>
              <a:rPr lang="en-GB" baseline="0" dirty="0" smtClean="0"/>
              <a:t>We very rarely want every row to be returned, so it’s quite an important part of a query!</a:t>
            </a:r>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5</a:t>
            </a:fld>
            <a:endParaRPr lang="en-GB"/>
          </a:p>
        </p:txBody>
      </p:sp>
    </p:spTree>
    <p:extLst>
      <p:ext uri="{BB962C8B-B14F-4D97-AF65-F5344CB8AC3E}">
        <p14:creationId xmlns:p14="http://schemas.microsoft.com/office/powerpoint/2010/main" val="215094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WHERE clause consists of a predicate,</a:t>
            </a:r>
            <a:r>
              <a:rPr lang="en-GB" baseline="0" dirty="0" smtClean="0"/>
              <a:t> which is an expression that returns either true or false.</a:t>
            </a:r>
          </a:p>
          <a:p>
            <a:endParaRPr lang="en-GB" baseline="0" dirty="0" smtClean="0"/>
          </a:p>
          <a:p>
            <a:r>
              <a:rPr lang="en-GB" baseline="0" dirty="0" smtClean="0"/>
              <a:t>SQL will retrieve all the rows in the table for which that predicate returns true.</a:t>
            </a:r>
          </a:p>
          <a:p>
            <a:endParaRPr lang="en-GB" baseline="0" dirty="0" smtClean="0"/>
          </a:p>
          <a:p>
            <a:r>
              <a:rPr lang="en-GB" baseline="0" dirty="0" smtClean="0"/>
              <a:t>In the example on the slide, we are telling SQL that we only want to see those products whose discontinued column has a value of zero (i.e. they are </a:t>
            </a:r>
            <a:r>
              <a:rPr lang="en-GB" i="1" baseline="0" dirty="0" smtClean="0"/>
              <a:t>not</a:t>
            </a:r>
            <a:r>
              <a:rPr lang="en-GB" baseline="0" dirty="0" smtClean="0"/>
              <a:t> discontinued)</a:t>
            </a:r>
          </a:p>
          <a:p>
            <a:endParaRPr lang="en-GB" baseline="0" dirty="0" smtClean="0"/>
          </a:p>
          <a:p>
            <a:r>
              <a:rPr lang="en-GB" b="1" baseline="0" dirty="0" smtClean="0"/>
              <a:t>NOTE:</a:t>
            </a:r>
            <a:r>
              <a:rPr lang="en-GB" baseline="0" dirty="0" smtClean="0"/>
              <a:t> depending on how the database has been created, SQL may not actually need to perform the test on every single row, so if you’re concerned about a table with a million rows taking a long time to filter, don’t be.</a:t>
            </a:r>
            <a:endParaRPr lang="en-GB"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7</a:t>
            </a:fld>
            <a:endParaRPr lang="en-GB"/>
          </a:p>
        </p:txBody>
      </p:sp>
    </p:spTree>
    <p:extLst>
      <p:ext uri="{BB962C8B-B14F-4D97-AF65-F5344CB8AC3E}">
        <p14:creationId xmlns:p14="http://schemas.microsoft.com/office/powerpoint/2010/main" val="2473959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9" name="Notes Placeholder 2"/>
          <p:cNvSpPr>
            <a:spLocks noGrp="1"/>
          </p:cNvSpPr>
          <p:nvPr>
            <p:ph type="body" idx="1"/>
          </p:nvPr>
        </p:nvSpPr>
        <p:spPr>
          <a:noFill/>
        </p:spPr>
        <p:txBody>
          <a:bodyPr/>
          <a:lstStyle/>
          <a:p>
            <a:r>
              <a:rPr lang="en-GB" dirty="0" smtClean="0"/>
              <a:t>We do</a:t>
            </a:r>
            <a:r>
              <a:rPr lang="en-GB" baseline="0" dirty="0" smtClean="0"/>
              <a:t> not have to use an equality comparison in our WHERE clauses, nor are we limited to only one criteria in our predicates.</a:t>
            </a:r>
          </a:p>
          <a:p>
            <a:endParaRPr lang="en-GB" baseline="0" dirty="0" smtClean="0"/>
          </a:p>
          <a:p>
            <a:r>
              <a:rPr lang="en-GB" baseline="0" dirty="0" smtClean="0"/>
              <a:t>The next few pages will cover some of the options available when filtering.</a:t>
            </a:r>
            <a:endParaRPr lang="en-GB" dirty="0" smtClean="0"/>
          </a:p>
        </p:txBody>
      </p:sp>
    </p:spTree>
    <p:extLst>
      <p:ext uri="{BB962C8B-B14F-4D97-AF65-F5344CB8AC3E}">
        <p14:creationId xmlns:p14="http://schemas.microsoft.com/office/powerpoint/2010/main" val="3611066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Comparison operators</a:t>
            </a:r>
            <a:r>
              <a:rPr lang="en-GB" baseline="0" dirty="0" smtClean="0"/>
              <a:t> perform standard value comparisons :-</a:t>
            </a:r>
          </a:p>
          <a:p>
            <a:pPr marL="171450" indent="-171450">
              <a:buFont typeface="Arial" pitchFamily="34" charset="0"/>
              <a:buChar char="•"/>
            </a:pPr>
            <a:r>
              <a:rPr lang="en-GB" baseline="0" dirty="0" smtClean="0"/>
              <a:t>=	Equal to</a:t>
            </a:r>
          </a:p>
          <a:p>
            <a:pPr marL="171450" indent="-171450">
              <a:buFont typeface="Arial" pitchFamily="34" charset="0"/>
              <a:buChar char="•"/>
            </a:pPr>
            <a:r>
              <a:rPr lang="en-GB" baseline="0" dirty="0" smtClean="0"/>
              <a:t>&gt;	Greater than</a:t>
            </a:r>
          </a:p>
          <a:p>
            <a:pPr marL="171450" indent="-171450">
              <a:buFont typeface="Arial" pitchFamily="34" charset="0"/>
              <a:buChar char="•"/>
            </a:pPr>
            <a:r>
              <a:rPr lang="en-GB" baseline="0" dirty="0" smtClean="0"/>
              <a:t>&lt;	Less than</a:t>
            </a:r>
          </a:p>
          <a:p>
            <a:pPr marL="171450" indent="-171450">
              <a:buFont typeface="Arial" pitchFamily="34" charset="0"/>
              <a:buChar char="•"/>
            </a:pPr>
            <a:r>
              <a:rPr lang="en-GB" baseline="0" dirty="0" smtClean="0"/>
              <a:t>&gt;=	Greater than or equal to</a:t>
            </a:r>
          </a:p>
          <a:p>
            <a:pPr marL="171450" indent="-171450">
              <a:buFont typeface="Arial" pitchFamily="34" charset="0"/>
              <a:buChar char="•"/>
            </a:pPr>
            <a:r>
              <a:rPr lang="en-GB" baseline="0" dirty="0" smtClean="0"/>
              <a:t>&lt;=	Less than or equal to and</a:t>
            </a:r>
          </a:p>
          <a:p>
            <a:pPr marL="171450" indent="-171450">
              <a:buFont typeface="Arial" pitchFamily="34" charset="0"/>
              <a:buChar char="•"/>
            </a:pPr>
            <a:r>
              <a:rPr lang="en-GB" baseline="0" dirty="0" smtClean="0"/>
              <a:t>&lt;&gt;	Not equal to</a:t>
            </a:r>
          </a:p>
          <a:p>
            <a:pPr marL="171450" indent="-171450">
              <a:buFont typeface="Arial" pitchFamily="34" charset="0"/>
              <a:buChar char="•"/>
            </a:pPr>
            <a:endParaRPr lang="en-GB" baseline="0" dirty="0" smtClean="0"/>
          </a:p>
          <a:p>
            <a:pPr marL="0" indent="0">
              <a:buFont typeface="Arial" pitchFamily="34" charset="0"/>
              <a:buNone/>
            </a:pPr>
            <a:r>
              <a:rPr lang="en-GB" b="1" dirty="0" smtClean="0"/>
              <a:t>NOTE:</a:t>
            </a:r>
            <a:r>
              <a:rPr lang="en-GB" dirty="0" smtClean="0"/>
              <a:t> The</a:t>
            </a:r>
            <a:r>
              <a:rPr lang="en-GB" baseline="0" dirty="0" smtClean="0"/>
              <a:t> u</a:t>
            </a:r>
            <a:r>
              <a:rPr lang="en-GB" dirty="0" smtClean="0"/>
              <a:t>se of </a:t>
            </a:r>
            <a:r>
              <a:rPr lang="en-GB" i="1" dirty="0" smtClean="0"/>
              <a:t>not equal to</a:t>
            </a:r>
            <a:r>
              <a:rPr lang="en-GB" dirty="0" smtClean="0"/>
              <a:t> should be avoided.</a:t>
            </a:r>
            <a:endParaRPr lang="en-GB" dirty="0"/>
          </a:p>
        </p:txBody>
      </p:sp>
    </p:spTree>
    <p:extLst>
      <p:ext uri="{BB962C8B-B14F-4D97-AF65-F5344CB8AC3E}">
        <p14:creationId xmlns:p14="http://schemas.microsoft.com/office/powerpoint/2010/main" val="253955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Logical operators allow us to combine multiple</a:t>
            </a:r>
            <a:r>
              <a:rPr lang="en-GB" baseline="0" dirty="0" smtClean="0"/>
              <a:t> conditions for our filter:-</a:t>
            </a:r>
          </a:p>
          <a:p>
            <a:pPr marL="171450" indent="-171450">
              <a:buFont typeface="Arial" pitchFamily="34" charset="0"/>
              <a:buChar char="•"/>
            </a:pPr>
            <a:r>
              <a:rPr lang="en-GB" dirty="0" smtClean="0"/>
              <a:t>AND		- retrieve rows that meet all of the criteria</a:t>
            </a:r>
            <a:r>
              <a:rPr lang="en-GB" baseline="0" dirty="0" smtClean="0"/>
              <a:t> – generally returns </a:t>
            </a:r>
            <a:r>
              <a:rPr lang="en-GB" dirty="0" smtClean="0"/>
              <a:t>fewer rows</a:t>
            </a:r>
          </a:p>
          <a:p>
            <a:pPr marL="171450" indent="-171450">
              <a:buFont typeface="Arial" pitchFamily="34" charset="0"/>
              <a:buChar char="•"/>
            </a:pPr>
            <a:r>
              <a:rPr lang="en-GB" dirty="0" smtClean="0"/>
              <a:t>OR		- retrieve rows that meet any of the criteria – generally returns more rows</a:t>
            </a:r>
          </a:p>
          <a:p>
            <a:pPr marL="171450" indent="-171450">
              <a:buFont typeface="Arial" pitchFamily="34" charset="0"/>
              <a:buChar char="•"/>
            </a:pPr>
            <a:r>
              <a:rPr lang="en-GB" dirty="0" smtClean="0"/>
              <a:t>NOT		- reverse the result of the following expression</a:t>
            </a:r>
          </a:p>
          <a:p>
            <a:pPr marL="0" indent="0">
              <a:buFont typeface="Arial" pitchFamily="34" charset="0"/>
              <a:buNone/>
            </a:pPr>
            <a:endParaRPr lang="en-GB" dirty="0" smtClean="0"/>
          </a:p>
          <a:p>
            <a:pPr marL="0" indent="0">
              <a:buFont typeface="Arial" pitchFamily="34" charset="0"/>
              <a:buNone/>
            </a:pPr>
            <a:r>
              <a:rPr lang="en-GB" dirty="0" smtClean="0"/>
              <a:t>We</a:t>
            </a:r>
            <a:r>
              <a:rPr lang="en-GB" baseline="0" dirty="0" smtClean="0"/>
              <a:t> need to be careful with the order in which expressions are evaluated though – the two illustrated examples look remarkably similar but give different results.</a:t>
            </a:r>
          </a:p>
          <a:p>
            <a:pPr marL="0" indent="0">
              <a:buFont typeface="Arial" pitchFamily="34" charset="0"/>
              <a:buNone/>
            </a:pPr>
            <a:r>
              <a:rPr lang="en-GB" baseline="0" dirty="0" smtClean="0"/>
              <a:t>The first query is saying “give me all the products in Category 7, plus all the products in Category 8 which have a </a:t>
            </a:r>
            <a:r>
              <a:rPr lang="en-GB" baseline="0" dirty="0" err="1" smtClean="0"/>
              <a:t>UnitPrice</a:t>
            </a:r>
            <a:r>
              <a:rPr lang="en-GB" baseline="0" dirty="0" smtClean="0"/>
              <a:t> more than 30”.</a:t>
            </a:r>
          </a:p>
          <a:p>
            <a:pPr marL="0" indent="0">
              <a:buFont typeface="Arial" pitchFamily="34" charset="0"/>
              <a:buNone/>
            </a:pPr>
            <a:r>
              <a:rPr lang="en-GB" baseline="0" dirty="0" smtClean="0"/>
              <a:t>By using brackets around the </a:t>
            </a:r>
            <a:r>
              <a:rPr lang="en-GB" i="1" baseline="0" dirty="0" err="1" smtClean="0"/>
              <a:t>OR</a:t>
            </a:r>
            <a:r>
              <a:rPr lang="en-GB" baseline="0" dirty="0" err="1" smtClean="0"/>
              <a:t>ed</a:t>
            </a:r>
            <a:r>
              <a:rPr lang="en-GB" baseline="0" dirty="0" smtClean="0"/>
              <a:t> expression, the second query is saying “give me all the products in Categories 7 or 8 which have a </a:t>
            </a:r>
            <a:r>
              <a:rPr lang="en-GB" baseline="0" dirty="0" err="1" smtClean="0"/>
              <a:t>UnitPrice</a:t>
            </a:r>
            <a:r>
              <a:rPr lang="en-GB" baseline="0" dirty="0" smtClean="0"/>
              <a:t> of more than 30”.</a:t>
            </a:r>
          </a:p>
          <a:p>
            <a:pPr marL="0" indent="0">
              <a:buFont typeface="Arial" pitchFamily="34" charset="0"/>
              <a:buNone/>
            </a:pPr>
            <a:endParaRPr lang="en-GB" baseline="0" dirty="0" smtClean="0"/>
          </a:p>
          <a:p>
            <a:pPr marL="0" indent="0">
              <a:buFont typeface="Arial" pitchFamily="34" charset="0"/>
              <a:buNone/>
            </a:pPr>
            <a:r>
              <a:rPr lang="en-GB" baseline="0" dirty="0" smtClean="0"/>
              <a:t>The complete order in which expressions are resolved is:</a:t>
            </a:r>
          </a:p>
          <a:p>
            <a:pPr marL="0" indent="0">
              <a:buFont typeface="Arial" pitchFamily="34" charset="0"/>
              <a:buNone/>
            </a:pPr>
            <a:r>
              <a:rPr lang="en-GB" i="1" baseline="0" dirty="0" smtClean="0"/>
              <a:t>NOT</a:t>
            </a:r>
            <a:r>
              <a:rPr lang="en-GB" baseline="0" dirty="0" smtClean="0"/>
              <a:t>s are evaluated first, then </a:t>
            </a:r>
            <a:r>
              <a:rPr lang="en-GB" i="1" baseline="0" dirty="0" smtClean="0"/>
              <a:t>AND</a:t>
            </a:r>
            <a:r>
              <a:rPr lang="en-GB" baseline="0" dirty="0" smtClean="0"/>
              <a:t>s are evaluated, then the </a:t>
            </a:r>
            <a:r>
              <a:rPr lang="en-GB" i="1" baseline="0" dirty="0" smtClean="0"/>
              <a:t>OR</a:t>
            </a:r>
            <a:r>
              <a:rPr lang="en-GB" baseline="0" dirty="0" smtClean="0"/>
              <a:t>s.</a:t>
            </a:r>
          </a:p>
          <a:p>
            <a:pPr marL="0" indent="0">
              <a:buFont typeface="Arial" pitchFamily="34" charset="0"/>
              <a:buNone/>
            </a:pPr>
            <a:endParaRPr lang="en-GB" baseline="0" dirty="0" smtClean="0"/>
          </a:p>
          <a:p>
            <a:pPr marL="0" indent="0">
              <a:buFont typeface="Arial" pitchFamily="34" charset="0"/>
              <a:buNone/>
            </a:pPr>
            <a:r>
              <a:rPr lang="en-GB" b="1" baseline="0" dirty="0" smtClean="0"/>
              <a:t>NOTE: </a:t>
            </a:r>
            <a:r>
              <a:rPr lang="en-GB" baseline="0" dirty="0" smtClean="0"/>
              <a:t>Try to avoid using NOTs.</a:t>
            </a:r>
            <a:endParaRPr lang="en-GB" dirty="0" smtClean="0"/>
          </a:p>
        </p:txBody>
      </p:sp>
    </p:spTree>
    <p:extLst>
      <p:ext uri="{BB962C8B-B14F-4D97-AF65-F5344CB8AC3E}">
        <p14:creationId xmlns:p14="http://schemas.microsoft.com/office/powerpoint/2010/main" val="419782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IN operator enables us to specify a list of values which we want the expression to match. It is a shorthand way of specifying multiple OR statements that apply to the same column.</a:t>
            </a:r>
          </a:p>
          <a:p>
            <a:endParaRPr lang="en-GB" dirty="0"/>
          </a:p>
        </p:txBody>
      </p:sp>
    </p:spTree>
    <p:extLst>
      <p:ext uri="{BB962C8B-B14F-4D97-AF65-F5344CB8AC3E}">
        <p14:creationId xmlns:p14="http://schemas.microsoft.com/office/powerpoint/2010/main" val="3091022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Rather than using “greater than or equal to”, “</a:t>
            </a:r>
            <a:r>
              <a:rPr lang="en-GB" i="1" dirty="0" smtClean="0"/>
              <a:t>AND”</a:t>
            </a:r>
            <a:r>
              <a:rPr lang="en-GB" dirty="0" smtClean="0"/>
              <a:t> and “less than or equal to”, we can use a </a:t>
            </a:r>
            <a:r>
              <a:rPr lang="en-GB" i="1" dirty="0" smtClean="0"/>
              <a:t>BETWEEN</a:t>
            </a:r>
            <a:r>
              <a:rPr lang="en-GB" baseline="0" dirty="0" smtClean="0"/>
              <a:t> expression to specify a range of values.</a:t>
            </a:r>
          </a:p>
          <a:p>
            <a:endParaRPr lang="en-GB" baseline="0" dirty="0" smtClean="0"/>
          </a:p>
          <a:p>
            <a:r>
              <a:rPr lang="en-GB" i="1" baseline="0" dirty="0" smtClean="0"/>
              <a:t>BETWEEN</a:t>
            </a:r>
            <a:r>
              <a:rPr lang="en-GB" baseline="0" dirty="0" smtClean="0"/>
              <a:t> and </a:t>
            </a:r>
            <a:r>
              <a:rPr lang="en-GB" i="1" baseline="0" dirty="0" smtClean="0"/>
              <a:t>IN</a:t>
            </a:r>
            <a:r>
              <a:rPr lang="en-GB" baseline="0" dirty="0" smtClean="0"/>
              <a:t> can look extremely similar; the difference is that </a:t>
            </a:r>
            <a:r>
              <a:rPr lang="en-GB" i="1" baseline="0" dirty="0" smtClean="0"/>
              <a:t>IN </a:t>
            </a:r>
            <a:r>
              <a:rPr lang="en-GB" baseline="0" dirty="0" smtClean="0"/>
              <a:t>can be used for a list of distinct values, such as:</a:t>
            </a:r>
          </a:p>
          <a:p>
            <a:r>
              <a:rPr lang="en-GB" sz="1000" baseline="0" dirty="0" err="1" smtClean="0">
                <a:latin typeface="Consolas" pitchFamily="49" charset="0"/>
                <a:cs typeface="Consolas" pitchFamily="49" charset="0"/>
              </a:rPr>
              <a:t>CategoryID</a:t>
            </a:r>
            <a:r>
              <a:rPr lang="en-GB" sz="1000" baseline="0" dirty="0" smtClean="0">
                <a:latin typeface="Consolas" pitchFamily="49" charset="0"/>
                <a:cs typeface="Consolas" pitchFamily="49" charset="0"/>
              </a:rPr>
              <a:t> IN (1, 3, 5)</a:t>
            </a:r>
            <a:r>
              <a:rPr lang="en-GB" baseline="0" dirty="0" smtClean="0"/>
              <a:t> [which excludes 2 and 4]</a:t>
            </a:r>
          </a:p>
          <a:p>
            <a:r>
              <a:rPr lang="en-GB" baseline="0" dirty="0" smtClean="0"/>
              <a:t>Whereas </a:t>
            </a:r>
            <a:r>
              <a:rPr lang="en-GB" i="1" baseline="0" dirty="0" smtClean="0"/>
              <a:t>BETWEEN</a:t>
            </a:r>
            <a:r>
              <a:rPr lang="en-GB" baseline="0" dirty="0" smtClean="0"/>
              <a:t> is always a range, such as:</a:t>
            </a:r>
          </a:p>
          <a:p>
            <a:r>
              <a:rPr lang="en-GB" sz="1000" baseline="0" dirty="0" err="1" smtClean="0">
                <a:latin typeface="Consolas" pitchFamily="49" charset="0"/>
                <a:cs typeface="Consolas" pitchFamily="49" charset="0"/>
              </a:rPr>
              <a:t>CategoryID</a:t>
            </a:r>
            <a:r>
              <a:rPr lang="en-GB" sz="1000" baseline="0" dirty="0" smtClean="0">
                <a:latin typeface="Consolas" pitchFamily="49" charset="0"/>
                <a:cs typeface="Consolas" pitchFamily="49" charset="0"/>
              </a:rPr>
              <a:t> BETWEEN 1 AND 5</a:t>
            </a:r>
            <a:r>
              <a:rPr lang="en-GB" baseline="0" dirty="0" smtClean="0"/>
              <a:t> [which includes 2 and 4]</a:t>
            </a:r>
          </a:p>
          <a:p>
            <a:endParaRPr lang="en-GB" baseline="0" dirty="0" smtClean="0"/>
          </a:p>
          <a:p>
            <a:r>
              <a:rPr lang="en-GB" b="1" baseline="0" dirty="0" smtClean="0"/>
              <a:t>NOTE: </a:t>
            </a:r>
            <a:r>
              <a:rPr lang="en-GB" baseline="0" dirty="0" smtClean="0"/>
              <a:t>We cannot exclude the boundary values with a </a:t>
            </a:r>
            <a:r>
              <a:rPr lang="en-GB" i="1" baseline="0" dirty="0" smtClean="0"/>
              <a:t>BETWEEN</a:t>
            </a:r>
            <a:r>
              <a:rPr lang="en-GB" baseline="0" dirty="0" smtClean="0"/>
              <a:t>. It is always equivalent to a “greater than or equal to”, never a “greater than”.</a:t>
            </a:r>
          </a:p>
        </p:txBody>
      </p:sp>
    </p:spTree>
    <p:extLst>
      <p:ext uri="{BB962C8B-B14F-4D97-AF65-F5344CB8AC3E}">
        <p14:creationId xmlns:p14="http://schemas.microsoft.com/office/powerpoint/2010/main" val="1494386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comparison operators (=, &lt;,</a:t>
            </a:r>
            <a:r>
              <a:rPr lang="en-GB" baseline="0" dirty="0" smtClean="0"/>
              <a:t> &gt;, &lt;=, &gt;=, &lt;&gt;) against text data performs exact matches.</a:t>
            </a:r>
            <a:endParaRPr lang="en-GB" dirty="0" smtClean="0"/>
          </a:p>
          <a:p>
            <a:r>
              <a:rPr lang="en-GB" dirty="0" smtClean="0"/>
              <a:t>We can perform wildcard pattern matching on text columns using the </a:t>
            </a:r>
            <a:r>
              <a:rPr lang="en-GB" i="1" dirty="0" smtClean="0"/>
              <a:t>LIKE</a:t>
            </a:r>
            <a:r>
              <a:rPr lang="en-GB" dirty="0" smtClean="0"/>
              <a:t> operator:</a:t>
            </a:r>
          </a:p>
          <a:p>
            <a:pPr marL="171450" indent="-171450">
              <a:buFont typeface="Arial" pitchFamily="34" charset="0"/>
              <a:buChar char="•"/>
            </a:pPr>
            <a:r>
              <a:rPr lang="en-GB" dirty="0" smtClean="0"/>
              <a:t>%	Matches any</a:t>
            </a:r>
            <a:r>
              <a:rPr lang="en-GB" baseline="0" dirty="0" smtClean="0"/>
              <a:t> string of zero or more characters</a:t>
            </a:r>
          </a:p>
          <a:p>
            <a:pPr marL="171450" indent="-171450">
              <a:buFont typeface="Arial" pitchFamily="34" charset="0"/>
              <a:buChar char="•"/>
            </a:pPr>
            <a:r>
              <a:rPr lang="en-GB" baseline="0" dirty="0" smtClean="0"/>
              <a:t>_	Matches any single character</a:t>
            </a:r>
          </a:p>
          <a:p>
            <a:pPr marL="171450" indent="-171450">
              <a:buFont typeface="Arial" pitchFamily="34" charset="0"/>
              <a:buChar char="•"/>
            </a:pPr>
            <a:r>
              <a:rPr lang="en-GB" baseline="0" dirty="0" smtClean="0"/>
              <a:t>[]	Matches any single character listed within the square brackets</a:t>
            </a:r>
          </a:p>
          <a:p>
            <a:pPr marL="171450" indent="-171450">
              <a:buFont typeface="Arial" pitchFamily="34" charset="0"/>
              <a:buChar char="•"/>
            </a:pPr>
            <a:r>
              <a:rPr lang="en-GB" baseline="0" dirty="0" smtClean="0"/>
              <a:t>[^]	Matches any single character </a:t>
            </a:r>
            <a:r>
              <a:rPr lang="en-GB" i="1" baseline="0" dirty="0" smtClean="0"/>
              <a:t>not</a:t>
            </a:r>
            <a:r>
              <a:rPr lang="en-GB" i="0" baseline="0" dirty="0" smtClean="0"/>
              <a:t> listed with the square brackets</a:t>
            </a:r>
          </a:p>
          <a:p>
            <a:pPr marL="0" indent="0">
              <a:buFont typeface="Arial" pitchFamily="34" charset="0"/>
              <a:buNone/>
            </a:pPr>
            <a:r>
              <a:rPr lang="en-GB" i="0" baseline="0" dirty="0" smtClean="0"/>
              <a:t>Wildcards can appear anywhere within the search text. In the left-hand query, we are asking for all the employees whose job title </a:t>
            </a:r>
            <a:r>
              <a:rPr lang="en-GB" i="1" baseline="0" dirty="0" smtClean="0"/>
              <a:t>begins with</a:t>
            </a:r>
            <a:r>
              <a:rPr lang="en-GB" i="0" baseline="0" dirty="0" smtClean="0"/>
              <a:t> “Sales”, whilst in the second we are asking for all employees with a job title that </a:t>
            </a:r>
            <a:r>
              <a:rPr lang="en-GB" i="1" baseline="0" dirty="0" smtClean="0"/>
              <a:t>contains the letters</a:t>
            </a:r>
            <a:r>
              <a:rPr lang="en-GB" i="0" baseline="0" dirty="0" smtClean="0"/>
              <a:t> “sales”.</a:t>
            </a:r>
          </a:p>
          <a:p>
            <a:pPr marL="0" indent="0">
              <a:buFont typeface="Arial" pitchFamily="34" charset="0"/>
              <a:buNone/>
            </a:pPr>
            <a:r>
              <a:rPr lang="en-GB" i="0" baseline="0" dirty="0" smtClean="0"/>
              <a:t>On the installation of SQL Server used for this course, these string searches are not case sensitive. The string “sales” matches “Sales” (and would also match “SALES”, “</a:t>
            </a:r>
            <a:r>
              <a:rPr lang="en-GB" i="0" baseline="0" dirty="0" err="1" smtClean="0"/>
              <a:t>SaLeS</a:t>
            </a:r>
            <a:r>
              <a:rPr lang="en-GB" i="0" baseline="0" dirty="0" smtClean="0"/>
              <a:t>”, etc.). Your real world database might be case sensitive.</a:t>
            </a:r>
            <a:endParaRPr lang="en-GB" dirty="0" smtClean="0"/>
          </a:p>
          <a:p>
            <a:pPr marL="0" indent="0">
              <a:buFont typeface="Arial" pitchFamily="34" charset="0"/>
              <a:buNone/>
            </a:pPr>
            <a:r>
              <a:rPr lang="en-GB" dirty="0" smtClean="0"/>
              <a:t>Using leading wildcards (as in the right-hand example)</a:t>
            </a:r>
            <a:r>
              <a:rPr lang="en-GB" baseline="0" dirty="0" smtClean="0"/>
              <a:t> is extremely bad practice. SQL will </a:t>
            </a:r>
            <a:r>
              <a:rPr lang="en-GB" i="1" baseline="0" dirty="0" smtClean="0"/>
              <a:t>always</a:t>
            </a:r>
            <a:r>
              <a:rPr lang="en-GB" baseline="0" dirty="0" smtClean="0"/>
              <a:t> have to examine every single row in the table to find your rows. This should be avoided as much as possible. If you really need very flexible string matching, it is possible to use Full-text Indexing, an advanced feature of SQL Server which is beyond the scope of this course.</a:t>
            </a:r>
            <a:endParaRPr lang="en-GB" dirty="0"/>
          </a:p>
        </p:txBody>
      </p:sp>
    </p:spTree>
    <p:extLst>
      <p:ext uri="{BB962C8B-B14F-4D97-AF65-F5344CB8AC3E}">
        <p14:creationId xmlns:p14="http://schemas.microsoft.com/office/powerpoint/2010/main" val="1895685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100000"/>
              </a:lnSpc>
              <a:spcAft>
                <a:spcPts val="0"/>
              </a:spcAft>
              <a:buFont typeface="Arial" panose="020B0604020202020204" pitchFamily="34" charset="0"/>
              <a:buNone/>
              <a:defRPr sz="3600" cap="none"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Filtering Rows</a:t>
            </a: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1792101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Comparison operators</a:t>
            </a:r>
            <a:endParaRPr lang="en-GB" dirty="0"/>
          </a:p>
        </p:txBody>
      </p:sp>
      <p:sp>
        <p:nvSpPr>
          <p:cNvPr id="9" name="Rectangle 8"/>
          <p:cNvSpPr>
            <a:spLocks noChangeArrowheads="1"/>
          </p:cNvSpPr>
          <p:nvPr/>
        </p:nvSpPr>
        <p:spPr bwMode="auto">
          <a:xfrm>
            <a:off x="1975812" y="1292597"/>
            <a:ext cx="3670737" cy="2246769"/>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2000" dirty="0">
                <a:latin typeface="Lucida Console" pitchFamily="49" charset="0"/>
              </a:rPr>
              <a:t>SELECT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FirstName</a:t>
            </a:r>
            <a:r>
              <a:rPr lang="en-GB" sz="2000" dirty="0">
                <a:latin typeface="Lucida Console" pitchFamily="49" charset="0"/>
              </a:rPr>
              <a:t>, </a:t>
            </a:r>
            <a:r>
              <a:rPr lang="en-GB" sz="2000" dirty="0" err="1">
                <a:latin typeface="Lucida Console" pitchFamily="49" charset="0"/>
              </a:rPr>
              <a:t>LastName</a:t>
            </a:r>
            <a:r>
              <a:rPr lang="en-GB" sz="2000" dirty="0">
                <a:latin typeface="Lucida Console" pitchFamily="49" charset="0"/>
              </a:rPr>
              <a:t>,</a:t>
            </a:r>
            <a:br>
              <a:rPr lang="en-GB" sz="2000" dirty="0">
                <a:latin typeface="Lucida Console" pitchFamily="49" charset="0"/>
              </a:rPr>
            </a:br>
            <a:r>
              <a:rPr lang="en-GB" sz="2000" dirty="0">
                <a:latin typeface="Lucida Console" pitchFamily="49" charset="0"/>
              </a:rPr>
              <a:t>  City</a:t>
            </a:r>
            <a:br>
              <a:rPr lang="en-GB" sz="2000" dirty="0">
                <a:latin typeface="Lucida Console" pitchFamily="49" charset="0"/>
              </a:rPr>
            </a:br>
            <a:r>
              <a:rPr lang="en-GB" sz="2000" dirty="0">
                <a:latin typeface="Lucida Console" pitchFamily="49" charset="0"/>
              </a:rPr>
              <a:t>FROM</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dbo.Employees</a:t>
            </a:r>
            <a:r>
              <a:rPr lang="en-GB" sz="2000" dirty="0">
                <a:latin typeface="Lucida Console" pitchFamily="49" charset="0"/>
              </a:rPr>
              <a:t/>
            </a:r>
            <a:br>
              <a:rPr lang="en-GB" sz="2000" dirty="0">
                <a:latin typeface="Lucida Console" pitchFamily="49" charset="0"/>
              </a:rPr>
            </a:br>
            <a:r>
              <a:rPr lang="en-GB" sz="2000" dirty="0">
                <a:latin typeface="Lucida Console" pitchFamily="49" charset="0"/>
              </a:rPr>
              <a:t>WHERE</a:t>
            </a:r>
            <a:br>
              <a:rPr lang="en-GB" sz="2000" dirty="0">
                <a:latin typeface="Lucida Console" pitchFamily="49" charset="0"/>
              </a:rPr>
            </a:br>
            <a:r>
              <a:rPr lang="en-GB" sz="2000" dirty="0">
                <a:latin typeface="Lucida Console" pitchFamily="49" charset="0"/>
              </a:rPr>
              <a:t>  Country = ‘UK’</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8840" y="1580196"/>
            <a:ext cx="2879490" cy="1671568"/>
          </a:xfrm>
          <a:prstGeom prst="rect">
            <a:avLst/>
          </a:prstGeom>
          <a:ln w="63500">
            <a:solidFill>
              <a:schemeClr val="bg1"/>
            </a:solidFill>
          </a:ln>
        </p:spPr>
      </p:pic>
      <p:sp>
        <p:nvSpPr>
          <p:cNvPr id="12" name="Rectangle 11"/>
          <p:cNvSpPr>
            <a:spLocks noChangeArrowheads="1"/>
          </p:cNvSpPr>
          <p:nvPr/>
        </p:nvSpPr>
        <p:spPr bwMode="auto">
          <a:xfrm>
            <a:off x="1975811" y="3862736"/>
            <a:ext cx="4089192" cy="2246769"/>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2000" dirty="0">
                <a:latin typeface="Lucida Console" pitchFamily="49" charset="0"/>
              </a:rPr>
              <a:t>SELECT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ProductID</a:t>
            </a:r>
            <a:r>
              <a:rPr lang="en-GB" sz="2000" dirty="0">
                <a:latin typeface="Lucida Console" pitchFamily="49" charset="0"/>
              </a:rPr>
              <a:t>, </a:t>
            </a:r>
            <a:r>
              <a:rPr lang="en-GB" sz="2000" dirty="0" err="1">
                <a:latin typeface="Lucida Console" pitchFamily="49" charset="0"/>
              </a:rPr>
              <a:t>ProductName</a:t>
            </a:r>
            <a:r>
              <a:rPr lang="en-GB" sz="2000" dirty="0">
                <a:latin typeface="Lucida Console" pitchFamily="49" charset="0"/>
              </a:rPr>
              <a: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UnitPrice</a:t>
            </a:r>
            <a:r>
              <a:rPr lang="en-GB" sz="2000" dirty="0">
                <a:latin typeface="Lucida Console" pitchFamily="49" charset="0"/>
              </a:rPr>
              <a:t/>
            </a:r>
            <a:br>
              <a:rPr lang="en-GB" sz="2000" dirty="0">
                <a:latin typeface="Lucida Console" pitchFamily="49" charset="0"/>
              </a:rPr>
            </a:br>
            <a:r>
              <a:rPr lang="en-GB" sz="2000" dirty="0">
                <a:latin typeface="Lucida Console" pitchFamily="49" charset="0"/>
              </a:rPr>
              <a:t>FROM</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dbo.Products</a:t>
            </a:r>
            <a:r>
              <a:rPr lang="en-GB" sz="2000" dirty="0">
                <a:latin typeface="Lucida Console" pitchFamily="49" charset="0"/>
              </a:rPr>
              <a:t/>
            </a:r>
            <a:br>
              <a:rPr lang="en-GB" sz="2000" dirty="0">
                <a:latin typeface="Lucida Console" pitchFamily="49" charset="0"/>
              </a:rPr>
            </a:br>
            <a:r>
              <a:rPr lang="en-GB" sz="2000" dirty="0">
                <a:latin typeface="Lucida Console" pitchFamily="49" charset="0"/>
              </a:rPr>
              <a:t>WHERE</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UnitPrice</a:t>
            </a:r>
            <a:r>
              <a:rPr lang="en-GB" sz="2000" dirty="0">
                <a:latin typeface="Lucida Console" pitchFamily="49" charset="0"/>
              </a:rPr>
              <a:t> &gt; 100</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8841" y="4590957"/>
            <a:ext cx="3832209" cy="1794345"/>
          </a:xfrm>
          <a:prstGeom prst="rect">
            <a:avLst/>
          </a:prstGeom>
          <a:ln w="63500">
            <a:solidFill>
              <a:schemeClr val="bg1"/>
            </a:solidFill>
          </a:ln>
        </p:spPr>
      </p:pic>
    </p:spTree>
    <p:extLst>
      <p:ext uri="{BB962C8B-B14F-4D97-AF65-F5344CB8AC3E}">
        <p14:creationId xmlns:p14="http://schemas.microsoft.com/office/powerpoint/2010/main" val="2017595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operators</a:t>
            </a:r>
            <a:endParaRPr lang="en-GB" dirty="0"/>
          </a:p>
        </p:txBody>
      </p:sp>
      <p:sp>
        <p:nvSpPr>
          <p:cNvPr id="4" name="Rectangle 3"/>
          <p:cNvSpPr>
            <a:spLocks noChangeArrowheads="1"/>
          </p:cNvSpPr>
          <p:nvPr/>
        </p:nvSpPr>
        <p:spPr bwMode="auto">
          <a:xfrm>
            <a:off x="1727842" y="1430351"/>
            <a:ext cx="4182179" cy="2308324"/>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600" dirty="0">
                <a:latin typeface="Lucida Console" pitchFamily="49" charset="0"/>
              </a:rPr>
              <a:t>SELECT</a:t>
            </a:r>
            <a:br>
              <a:rPr lang="en-GB" sz="1600" dirty="0">
                <a:latin typeface="Lucida Console" pitchFamily="49" charset="0"/>
              </a:rPr>
            </a:br>
            <a:r>
              <a:rPr lang="en-GB" sz="1600" dirty="0">
                <a:latin typeface="Lucida Console" pitchFamily="49" charset="0"/>
              </a:rPr>
              <a:t>  </a:t>
            </a:r>
            <a:r>
              <a:rPr lang="en-GB" sz="1600" dirty="0" err="1">
                <a:latin typeface="Lucida Console" pitchFamily="49" charset="0"/>
              </a:rPr>
              <a:t>ProductID</a:t>
            </a:r>
            <a:r>
              <a:rPr lang="en-GB" sz="1600" dirty="0">
                <a:latin typeface="Lucida Console" pitchFamily="49" charset="0"/>
              </a:rPr>
              <a:t>, </a:t>
            </a:r>
            <a:r>
              <a:rPr lang="en-GB" sz="1600" dirty="0" err="1">
                <a:latin typeface="Lucida Console" pitchFamily="49" charset="0"/>
              </a:rPr>
              <a:t>ProductName</a:t>
            </a:r>
            <a:r>
              <a:rPr lang="en-GB" sz="1600" dirty="0">
                <a:latin typeface="Lucida Console" pitchFamily="49" charset="0"/>
              </a:rPr>
              <a:t>,</a:t>
            </a:r>
            <a:br>
              <a:rPr lang="en-GB" sz="1600" dirty="0">
                <a:latin typeface="Lucida Console" pitchFamily="49" charset="0"/>
              </a:rPr>
            </a:br>
            <a:r>
              <a:rPr lang="en-GB" sz="1600" dirty="0">
                <a:latin typeface="Lucida Console" pitchFamily="49" charset="0"/>
              </a:rPr>
              <a:t>  </a:t>
            </a:r>
            <a:r>
              <a:rPr lang="en-GB" sz="1600" dirty="0" err="1">
                <a:latin typeface="Lucida Console" pitchFamily="49" charset="0"/>
              </a:rPr>
              <a:t>CategoryID</a:t>
            </a:r>
            <a:r>
              <a:rPr lang="en-GB" sz="1600" dirty="0">
                <a:latin typeface="Lucida Console" pitchFamily="49" charset="0"/>
              </a:rPr>
              <a:t>, </a:t>
            </a:r>
            <a:r>
              <a:rPr lang="en-GB" sz="1600" dirty="0" err="1">
                <a:latin typeface="Lucida Console" pitchFamily="49" charset="0"/>
              </a:rPr>
              <a:t>UnitPrice</a:t>
            </a:r>
            <a:r>
              <a:rPr lang="en-GB" sz="1600" dirty="0">
                <a:latin typeface="Lucida Console" pitchFamily="49" charset="0"/>
              </a:rPr>
              <a:t/>
            </a:r>
            <a:br>
              <a:rPr lang="en-GB" sz="1600" dirty="0">
                <a:latin typeface="Lucida Console" pitchFamily="49" charset="0"/>
              </a:rPr>
            </a:br>
            <a:r>
              <a:rPr lang="en-GB" sz="1600" dirty="0">
                <a:latin typeface="Lucida Console" pitchFamily="49" charset="0"/>
              </a:rPr>
              <a:t>FROM</a:t>
            </a:r>
            <a:br>
              <a:rPr lang="en-GB" sz="1600" dirty="0">
                <a:latin typeface="Lucida Console" pitchFamily="49" charset="0"/>
              </a:rPr>
            </a:br>
            <a:r>
              <a:rPr lang="en-GB" sz="1600" dirty="0">
                <a:latin typeface="Lucida Console" pitchFamily="49" charset="0"/>
              </a:rPr>
              <a:t>  </a:t>
            </a:r>
            <a:r>
              <a:rPr lang="en-GB" sz="1600" dirty="0" err="1">
                <a:latin typeface="Lucida Console" pitchFamily="49" charset="0"/>
              </a:rPr>
              <a:t>dbo.Products</a:t>
            </a:r>
            <a:r>
              <a:rPr lang="en-GB" sz="1600" dirty="0">
                <a:latin typeface="Lucida Console" pitchFamily="49" charset="0"/>
              </a:rPr>
              <a:t/>
            </a:r>
            <a:br>
              <a:rPr lang="en-GB" sz="1600" dirty="0">
                <a:latin typeface="Lucida Console" pitchFamily="49" charset="0"/>
              </a:rPr>
            </a:br>
            <a:r>
              <a:rPr lang="en-GB" sz="1600" dirty="0">
                <a:latin typeface="Lucida Console" pitchFamily="49" charset="0"/>
              </a:rPr>
              <a:t>WHERE</a:t>
            </a:r>
            <a:br>
              <a:rPr lang="en-GB" sz="1600" dirty="0">
                <a:latin typeface="Lucida Console" pitchFamily="49" charset="0"/>
              </a:rPr>
            </a:br>
            <a:r>
              <a:rPr lang="en-GB" sz="1600" dirty="0">
                <a:latin typeface="Lucida Console" pitchFamily="49" charset="0"/>
              </a:rPr>
              <a:t>  </a:t>
            </a:r>
            <a:r>
              <a:rPr lang="en-GB" sz="1600" dirty="0" err="1">
                <a:latin typeface="Lucida Console" pitchFamily="49" charset="0"/>
              </a:rPr>
              <a:t>CategoryID</a:t>
            </a:r>
            <a:r>
              <a:rPr lang="en-GB" sz="1600" dirty="0">
                <a:latin typeface="Lucida Console" pitchFamily="49" charset="0"/>
              </a:rPr>
              <a:t> = 7 </a:t>
            </a:r>
            <a:br>
              <a:rPr lang="en-GB" sz="1600" dirty="0">
                <a:latin typeface="Lucida Console" pitchFamily="49" charset="0"/>
              </a:rPr>
            </a:br>
            <a:r>
              <a:rPr lang="en-GB" sz="1600" dirty="0">
                <a:latin typeface="Lucida Console" pitchFamily="49" charset="0"/>
              </a:rPr>
              <a:t>  </a:t>
            </a:r>
            <a:r>
              <a:rPr lang="en-GB" sz="1600" b="1" dirty="0">
                <a:latin typeface="Lucida Console" pitchFamily="49" charset="0"/>
              </a:rPr>
              <a:t>OR</a:t>
            </a:r>
            <a:r>
              <a:rPr lang="en-GB" sz="1600" dirty="0">
                <a:latin typeface="Lucida Console" pitchFamily="49" charset="0"/>
              </a:rPr>
              <a:t> </a:t>
            </a:r>
            <a:r>
              <a:rPr lang="en-GB" sz="1600" dirty="0" err="1">
                <a:latin typeface="Lucida Console" pitchFamily="49" charset="0"/>
              </a:rPr>
              <a:t>CategoryID</a:t>
            </a:r>
            <a:r>
              <a:rPr lang="en-GB" sz="1600" dirty="0">
                <a:latin typeface="Lucida Console" pitchFamily="49" charset="0"/>
              </a:rPr>
              <a:t> = 8</a:t>
            </a:r>
            <a:br>
              <a:rPr lang="en-GB" sz="1600" dirty="0">
                <a:latin typeface="Lucida Console" pitchFamily="49" charset="0"/>
              </a:rPr>
            </a:br>
            <a:r>
              <a:rPr lang="en-GB" sz="1600" dirty="0">
                <a:latin typeface="Lucida Console" pitchFamily="49" charset="0"/>
              </a:rPr>
              <a:t>  </a:t>
            </a:r>
            <a:r>
              <a:rPr lang="en-GB" sz="1600" b="1" dirty="0">
                <a:latin typeface="Lucida Console" pitchFamily="49" charset="0"/>
              </a:rPr>
              <a:t>AND</a:t>
            </a:r>
            <a:r>
              <a:rPr lang="en-GB" sz="1600" dirty="0">
                <a:latin typeface="Lucida Console" pitchFamily="49" charset="0"/>
              </a:rPr>
              <a:t> </a:t>
            </a:r>
            <a:r>
              <a:rPr lang="en-GB" sz="1600" dirty="0" err="1">
                <a:latin typeface="Lucida Console" pitchFamily="49" charset="0"/>
              </a:rPr>
              <a:t>UnitPrice</a:t>
            </a:r>
            <a:r>
              <a:rPr lang="en-GB" sz="1600" dirty="0">
                <a:latin typeface="Lucida Console" pitchFamily="49" charset="0"/>
              </a:rPr>
              <a:t> &gt; 30</a:t>
            </a:r>
          </a:p>
        </p:txBody>
      </p:sp>
      <p:sp>
        <p:nvSpPr>
          <p:cNvPr id="5" name="Rectangle 4"/>
          <p:cNvSpPr>
            <a:spLocks noChangeArrowheads="1"/>
          </p:cNvSpPr>
          <p:nvPr/>
        </p:nvSpPr>
        <p:spPr bwMode="auto">
          <a:xfrm>
            <a:off x="1727842" y="4298737"/>
            <a:ext cx="4182179" cy="1323439"/>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600" dirty="0">
                <a:latin typeface="Lucida Console" pitchFamily="49" charset="0"/>
              </a:rPr>
              <a:t>…</a:t>
            </a:r>
            <a:br>
              <a:rPr lang="en-GB" sz="1600" dirty="0">
                <a:latin typeface="Lucida Console" pitchFamily="49" charset="0"/>
              </a:rPr>
            </a:br>
            <a:r>
              <a:rPr lang="en-GB" sz="1600" dirty="0">
                <a:latin typeface="Lucida Console" pitchFamily="49" charset="0"/>
              </a:rPr>
              <a:t>WHERE</a:t>
            </a:r>
            <a:br>
              <a:rPr lang="en-GB" sz="1600" dirty="0">
                <a:latin typeface="Lucida Console" pitchFamily="49" charset="0"/>
              </a:rPr>
            </a:br>
            <a:r>
              <a:rPr lang="en-GB" sz="1600" dirty="0">
                <a:latin typeface="Lucida Console" pitchFamily="49" charset="0"/>
              </a:rPr>
              <a:t>  </a:t>
            </a:r>
            <a:r>
              <a:rPr lang="en-GB" sz="1600" b="1" dirty="0">
                <a:latin typeface="Lucida Console" pitchFamily="49" charset="0"/>
              </a:rPr>
              <a:t>(</a:t>
            </a:r>
            <a:r>
              <a:rPr lang="en-GB" sz="1600" dirty="0" err="1">
                <a:latin typeface="Lucida Console" pitchFamily="49" charset="0"/>
              </a:rPr>
              <a:t>CategoryID</a:t>
            </a:r>
            <a:r>
              <a:rPr lang="en-GB" sz="1600" dirty="0">
                <a:latin typeface="Lucida Console" pitchFamily="49" charset="0"/>
              </a:rPr>
              <a:t> = 7</a:t>
            </a:r>
            <a:br>
              <a:rPr lang="en-GB" sz="1600" dirty="0">
                <a:latin typeface="Lucida Console" pitchFamily="49" charset="0"/>
              </a:rPr>
            </a:br>
            <a:r>
              <a:rPr lang="en-GB" sz="1600" dirty="0">
                <a:latin typeface="Lucida Console" pitchFamily="49" charset="0"/>
              </a:rPr>
              <a:t>  </a:t>
            </a:r>
            <a:r>
              <a:rPr lang="en-GB" sz="1600" b="1" dirty="0">
                <a:latin typeface="Lucida Console" pitchFamily="49" charset="0"/>
              </a:rPr>
              <a:t>OR</a:t>
            </a:r>
            <a:r>
              <a:rPr lang="en-GB" sz="1600" dirty="0">
                <a:latin typeface="Lucida Console" pitchFamily="49" charset="0"/>
              </a:rPr>
              <a:t> </a:t>
            </a:r>
            <a:r>
              <a:rPr lang="en-GB" sz="1600" dirty="0" err="1">
                <a:latin typeface="Lucida Console" pitchFamily="49" charset="0"/>
              </a:rPr>
              <a:t>CategoryID</a:t>
            </a:r>
            <a:r>
              <a:rPr lang="en-GB" sz="1600" dirty="0">
                <a:latin typeface="Lucida Console" pitchFamily="49" charset="0"/>
              </a:rPr>
              <a:t> = 8</a:t>
            </a:r>
            <a:r>
              <a:rPr lang="en-GB" sz="1600" b="1" dirty="0">
                <a:latin typeface="Lucida Console" pitchFamily="49" charset="0"/>
              </a:rPr>
              <a:t>)</a:t>
            </a:r>
            <a:r>
              <a:rPr lang="en-GB" sz="1600" dirty="0">
                <a:latin typeface="Lucida Console" pitchFamily="49" charset="0"/>
              </a:rPr>
              <a:t/>
            </a:r>
            <a:br>
              <a:rPr lang="en-GB" sz="1600" dirty="0">
                <a:latin typeface="Lucida Console" pitchFamily="49" charset="0"/>
              </a:rPr>
            </a:br>
            <a:r>
              <a:rPr lang="en-GB" sz="1600" dirty="0">
                <a:latin typeface="Lucida Console" pitchFamily="49" charset="0"/>
              </a:rPr>
              <a:t>  </a:t>
            </a:r>
            <a:r>
              <a:rPr lang="en-GB" sz="1600" b="1" dirty="0">
                <a:latin typeface="Lucida Console" pitchFamily="49" charset="0"/>
              </a:rPr>
              <a:t>AND</a:t>
            </a:r>
            <a:r>
              <a:rPr lang="en-GB" sz="1600" dirty="0">
                <a:latin typeface="Lucida Console" pitchFamily="49" charset="0"/>
              </a:rPr>
              <a:t> </a:t>
            </a:r>
            <a:r>
              <a:rPr lang="en-GB" sz="1600" dirty="0" err="1">
                <a:latin typeface="Lucida Console" pitchFamily="49" charset="0"/>
              </a:rPr>
              <a:t>UnitPrice</a:t>
            </a:r>
            <a:r>
              <a:rPr lang="en-GB" sz="1600" dirty="0">
                <a:latin typeface="Lucida Console" pitchFamily="49" charset="0"/>
              </a:rPr>
              <a:t> &gt; 30</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4019" y="1747739"/>
            <a:ext cx="3817946" cy="2132218"/>
          </a:xfrm>
          <a:prstGeom prst="rect">
            <a:avLst/>
          </a:prstGeom>
          <a:ln w="63500">
            <a:solidFill>
              <a:schemeClr val="bg1"/>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2544" y="4585035"/>
            <a:ext cx="3817947" cy="1930066"/>
          </a:xfrm>
          <a:prstGeom prst="rect">
            <a:avLst/>
          </a:prstGeom>
          <a:ln w="63500">
            <a:solidFill>
              <a:schemeClr val="bg1"/>
            </a:solidFill>
          </a:ln>
        </p:spPr>
      </p:pic>
    </p:spTree>
    <p:extLst>
      <p:ext uri="{BB962C8B-B14F-4D97-AF65-F5344CB8AC3E}">
        <p14:creationId xmlns:p14="http://schemas.microsoft.com/office/powerpoint/2010/main" val="1908023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smtClean="0"/>
              <a:t>Unknown values</a:t>
            </a:r>
            <a:endParaRPr lang="en-IN" dirty="0"/>
          </a:p>
        </p:txBody>
      </p:sp>
    </p:spTree>
    <p:extLst>
      <p:ext uri="{BB962C8B-B14F-4D97-AF65-F5344CB8AC3E}">
        <p14:creationId xmlns:p14="http://schemas.microsoft.com/office/powerpoint/2010/main" val="3576368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a:stCxn id="4" idx="1"/>
            <a:endCxn id="5" idx="1"/>
          </p:cNvCxnSpPr>
          <p:nvPr/>
        </p:nvCxnSpPr>
        <p:spPr bwMode="auto">
          <a:xfrm>
            <a:off x="1727842" y="2751588"/>
            <a:ext cx="1895770" cy="268034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 name="Straight Connector 9"/>
          <p:cNvCxnSpPr>
            <a:stCxn id="6" idx="3"/>
            <a:endCxn id="5" idx="3"/>
          </p:cNvCxnSpPr>
          <p:nvPr/>
        </p:nvCxnSpPr>
        <p:spPr bwMode="auto">
          <a:xfrm flipH="1">
            <a:off x="8251444" y="2766977"/>
            <a:ext cx="2091091" cy="2664958"/>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 name="Title 1"/>
          <p:cNvSpPr>
            <a:spLocks noGrp="1"/>
          </p:cNvSpPr>
          <p:nvPr>
            <p:ph type="title"/>
          </p:nvPr>
        </p:nvSpPr>
        <p:spPr/>
        <p:txBody>
          <a:bodyPr/>
          <a:lstStyle/>
          <a:p>
            <a:r>
              <a:rPr lang="en-GB" dirty="0" smtClean="0"/>
              <a:t>Specifying a list of values - IN</a:t>
            </a:r>
            <a:endParaRPr lang="en-GB" dirty="0"/>
          </a:p>
        </p:txBody>
      </p:sp>
      <p:sp>
        <p:nvSpPr>
          <p:cNvPr id="4" name="Rectangle 3"/>
          <p:cNvSpPr>
            <a:spLocks noChangeArrowheads="1"/>
          </p:cNvSpPr>
          <p:nvPr/>
        </p:nvSpPr>
        <p:spPr bwMode="auto">
          <a:xfrm>
            <a:off x="1727842" y="1458926"/>
            <a:ext cx="4182179" cy="2585323"/>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dirty="0">
                <a:latin typeface="Lucida Console" pitchFamily="49" charset="0"/>
              </a:rPr>
              <a:t>SELECT</a:t>
            </a:r>
            <a:br>
              <a:rPr lang="en-GB" dirty="0">
                <a:latin typeface="Lucida Console" pitchFamily="49" charset="0"/>
              </a:rPr>
            </a:br>
            <a:r>
              <a:rPr lang="en-GB" dirty="0">
                <a:latin typeface="Lucida Console" pitchFamily="49" charset="0"/>
              </a:rPr>
              <a:t>  </a:t>
            </a:r>
            <a:r>
              <a:rPr lang="en-GB" dirty="0" err="1">
                <a:latin typeface="Lucida Console" pitchFamily="49" charset="0"/>
              </a:rPr>
              <a:t>ProductID</a:t>
            </a:r>
            <a:r>
              <a:rPr lang="en-GB" dirty="0">
                <a:latin typeface="Lucida Console" pitchFamily="49" charset="0"/>
              </a:rPr>
              <a:t>, </a:t>
            </a:r>
            <a:r>
              <a:rPr lang="en-GB" dirty="0" err="1">
                <a:latin typeface="Lucida Console" pitchFamily="49" charset="0"/>
              </a:rPr>
              <a:t>ProductName</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CategoryID</a:t>
            </a:r>
            <a:r>
              <a:rPr lang="en-GB" dirty="0">
                <a:latin typeface="Lucida Console" pitchFamily="49" charset="0"/>
              </a:rPr>
              <a:t>, </a:t>
            </a:r>
            <a:r>
              <a:rPr lang="en-GB" dirty="0" err="1">
                <a:latin typeface="Lucida Console" pitchFamily="49" charset="0"/>
              </a:rPr>
              <a:t>UnitPrice</a:t>
            </a:r>
            <a:r>
              <a:rPr lang="en-GB" dirty="0">
                <a:latin typeface="Lucida Console" pitchFamily="49" charset="0"/>
              </a:rPr>
              <a:t/>
            </a:r>
            <a:br>
              <a:rPr lang="en-GB" dirty="0">
                <a:latin typeface="Lucida Console" pitchFamily="49" charset="0"/>
              </a:rPr>
            </a:br>
            <a:r>
              <a:rPr lang="en-GB" dirty="0">
                <a:latin typeface="Lucida Console" pitchFamily="49" charset="0"/>
              </a:rPr>
              <a:t>FROM</a:t>
            </a:r>
            <a:br>
              <a:rPr lang="en-GB" dirty="0">
                <a:latin typeface="Lucida Console" pitchFamily="49" charset="0"/>
              </a:rPr>
            </a:br>
            <a:r>
              <a:rPr lang="en-GB" dirty="0">
                <a:latin typeface="Lucida Console" pitchFamily="49" charset="0"/>
              </a:rPr>
              <a:t>  </a:t>
            </a:r>
            <a:r>
              <a:rPr lang="en-GB" dirty="0" err="1">
                <a:latin typeface="Lucida Console" pitchFamily="49" charset="0"/>
              </a:rPr>
              <a:t>dbo.Products</a:t>
            </a:r>
            <a:r>
              <a:rPr lang="en-GB" dirty="0">
                <a:latin typeface="Lucida Console" pitchFamily="49" charset="0"/>
              </a:rPr>
              <a:t/>
            </a:r>
            <a:br>
              <a:rPr lang="en-GB" dirty="0">
                <a:latin typeface="Lucida Console" pitchFamily="49" charset="0"/>
              </a:rPr>
            </a:br>
            <a:r>
              <a:rPr lang="en-GB" dirty="0">
                <a:latin typeface="Lucida Console" pitchFamily="49" charset="0"/>
              </a:rPr>
              <a:t>WHERE</a:t>
            </a:r>
            <a:br>
              <a:rPr lang="en-GB" dirty="0">
                <a:latin typeface="Lucida Console" pitchFamily="49" charset="0"/>
              </a:rPr>
            </a:br>
            <a:r>
              <a:rPr lang="en-GB" dirty="0">
                <a:latin typeface="Lucida Console" pitchFamily="49" charset="0"/>
              </a:rPr>
              <a:t>  (</a:t>
            </a:r>
            <a:r>
              <a:rPr lang="en-GB" dirty="0" err="1">
                <a:latin typeface="Lucida Console" pitchFamily="49" charset="0"/>
              </a:rPr>
              <a:t>CategoryID</a:t>
            </a:r>
            <a:r>
              <a:rPr lang="en-GB" dirty="0">
                <a:latin typeface="Lucida Console" pitchFamily="49" charset="0"/>
              </a:rPr>
              <a:t> = 7 </a:t>
            </a:r>
            <a:br>
              <a:rPr lang="en-GB" dirty="0">
                <a:latin typeface="Lucida Console" pitchFamily="49" charset="0"/>
              </a:rPr>
            </a:br>
            <a:r>
              <a:rPr lang="en-GB" dirty="0">
                <a:latin typeface="Lucida Console" pitchFamily="49" charset="0"/>
              </a:rPr>
              <a:t>  OR </a:t>
            </a:r>
            <a:r>
              <a:rPr lang="en-GB" dirty="0" err="1">
                <a:latin typeface="Lucida Console" pitchFamily="49" charset="0"/>
              </a:rPr>
              <a:t>CategoryID</a:t>
            </a:r>
            <a:r>
              <a:rPr lang="en-GB" dirty="0">
                <a:latin typeface="Lucida Console" pitchFamily="49" charset="0"/>
              </a:rPr>
              <a:t> = 8)</a:t>
            </a:r>
            <a:br>
              <a:rPr lang="en-GB" dirty="0">
                <a:latin typeface="Lucida Console" pitchFamily="49" charset="0"/>
              </a:rPr>
            </a:br>
            <a:r>
              <a:rPr lang="en-GB" dirty="0">
                <a:latin typeface="Lucida Console" pitchFamily="49" charset="0"/>
              </a:rPr>
              <a:t>  AND </a:t>
            </a:r>
            <a:r>
              <a:rPr lang="en-GB" dirty="0" err="1">
                <a:latin typeface="Lucida Console" pitchFamily="49" charset="0"/>
              </a:rPr>
              <a:t>UnitPrice</a:t>
            </a:r>
            <a:r>
              <a:rPr lang="en-GB" dirty="0">
                <a:latin typeface="Lucida Console" pitchFamily="49" charset="0"/>
              </a:rPr>
              <a:t> &gt; 30</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3612" y="4262193"/>
            <a:ext cx="4627832" cy="2339483"/>
          </a:xfrm>
          <a:prstGeom prst="rect">
            <a:avLst/>
          </a:prstGeom>
          <a:ln w="63500">
            <a:solidFill>
              <a:schemeClr val="bg1"/>
            </a:solidFill>
          </a:ln>
        </p:spPr>
      </p:pic>
      <p:sp>
        <p:nvSpPr>
          <p:cNvPr id="6" name="Rectangle 5"/>
          <p:cNvSpPr>
            <a:spLocks noChangeArrowheads="1"/>
          </p:cNvSpPr>
          <p:nvPr/>
        </p:nvSpPr>
        <p:spPr bwMode="auto">
          <a:xfrm>
            <a:off x="6160356" y="1612815"/>
            <a:ext cx="4182179" cy="2308324"/>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dirty="0">
                <a:latin typeface="Lucida Console" pitchFamily="49" charset="0"/>
              </a:rPr>
              <a:t>SELECT</a:t>
            </a:r>
            <a:br>
              <a:rPr lang="en-GB" dirty="0">
                <a:latin typeface="Lucida Console" pitchFamily="49" charset="0"/>
              </a:rPr>
            </a:br>
            <a:r>
              <a:rPr lang="en-GB" dirty="0">
                <a:latin typeface="Lucida Console" pitchFamily="49" charset="0"/>
              </a:rPr>
              <a:t>  </a:t>
            </a:r>
            <a:r>
              <a:rPr lang="en-GB" dirty="0" err="1">
                <a:latin typeface="Lucida Console" pitchFamily="49" charset="0"/>
              </a:rPr>
              <a:t>ProductID</a:t>
            </a:r>
            <a:r>
              <a:rPr lang="en-GB" dirty="0">
                <a:latin typeface="Lucida Console" pitchFamily="49" charset="0"/>
              </a:rPr>
              <a:t>, </a:t>
            </a:r>
            <a:r>
              <a:rPr lang="en-GB" dirty="0" err="1">
                <a:latin typeface="Lucida Console" pitchFamily="49" charset="0"/>
              </a:rPr>
              <a:t>ProductName</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CategoryID</a:t>
            </a:r>
            <a:r>
              <a:rPr lang="en-GB" dirty="0">
                <a:latin typeface="Lucida Console" pitchFamily="49" charset="0"/>
              </a:rPr>
              <a:t>, </a:t>
            </a:r>
            <a:r>
              <a:rPr lang="en-GB" dirty="0" err="1">
                <a:latin typeface="Lucida Console" pitchFamily="49" charset="0"/>
              </a:rPr>
              <a:t>UnitPrice</a:t>
            </a:r>
            <a:r>
              <a:rPr lang="en-GB" dirty="0">
                <a:latin typeface="Lucida Console" pitchFamily="49" charset="0"/>
              </a:rPr>
              <a:t/>
            </a:r>
            <a:br>
              <a:rPr lang="en-GB" dirty="0">
                <a:latin typeface="Lucida Console" pitchFamily="49" charset="0"/>
              </a:rPr>
            </a:br>
            <a:r>
              <a:rPr lang="en-GB" dirty="0">
                <a:latin typeface="Lucida Console" pitchFamily="49" charset="0"/>
              </a:rPr>
              <a:t>FROM</a:t>
            </a:r>
            <a:br>
              <a:rPr lang="en-GB" dirty="0">
                <a:latin typeface="Lucida Console" pitchFamily="49" charset="0"/>
              </a:rPr>
            </a:br>
            <a:r>
              <a:rPr lang="en-GB" dirty="0">
                <a:latin typeface="Lucida Console" pitchFamily="49" charset="0"/>
              </a:rPr>
              <a:t>  </a:t>
            </a:r>
            <a:r>
              <a:rPr lang="en-GB" dirty="0" err="1">
                <a:latin typeface="Lucida Console" pitchFamily="49" charset="0"/>
              </a:rPr>
              <a:t>dbo.Products</a:t>
            </a:r>
            <a:r>
              <a:rPr lang="en-GB" dirty="0">
                <a:latin typeface="Lucida Console" pitchFamily="49" charset="0"/>
              </a:rPr>
              <a:t/>
            </a:r>
            <a:br>
              <a:rPr lang="en-GB" dirty="0">
                <a:latin typeface="Lucida Console" pitchFamily="49" charset="0"/>
              </a:rPr>
            </a:br>
            <a:r>
              <a:rPr lang="en-GB" dirty="0">
                <a:latin typeface="Lucida Console" pitchFamily="49" charset="0"/>
              </a:rPr>
              <a:t>WHERE</a:t>
            </a:r>
            <a:br>
              <a:rPr lang="en-GB" dirty="0">
                <a:latin typeface="Lucida Console" pitchFamily="49" charset="0"/>
              </a:rPr>
            </a:br>
            <a:r>
              <a:rPr lang="en-GB" dirty="0">
                <a:latin typeface="Lucida Console" pitchFamily="49" charset="0"/>
              </a:rPr>
              <a:t>  </a:t>
            </a:r>
            <a:r>
              <a:rPr lang="en-GB" dirty="0" err="1">
                <a:latin typeface="Lucida Console" pitchFamily="49" charset="0"/>
              </a:rPr>
              <a:t>CategoryID</a:t>
            </a:r>
            <a:r>
              <a:rPr lang="en-GB" dirty="0">
                <a:latin typeface="Lucida Console" pitchFamily="49" charset="0"/>
              </a:rPr>
              <a:t> </a:t>
            </a:r>
            <a:r>
              <a:rPr lang="en-GB" b="1" dirty="0">
                <a:latin typeface="Lucida Console" pitchFamily="49" charset="0"/>
              </a:rPr>
              <a:t>IN (</a:t>
            </a:r>
            <a:r>
              <a:rPr lang="en-GB" dirty="0">
                <a:latin typeface="Lucida Console" pitchFamily="49" charset="0"/>
              </a:rPr>
              <a:t>7</a:t>
            </a:r>
            <a:r>
              <a:rPr lang="en-GB" b="1" dirty="0">
                <a:latin typeface="Lucida Console" pitchFamily="49" charset="0"/>
              </a:rPr>
              <a:t>,</a:t>
            </a:r>
            <a:r>
              <a:rPr lang="en-GB" dirty="0">
                <a:latin typeface="Lucida Console" pitchFamily="49" charset="0"/>
              </a:rPr>
              <a:t> 8</a:t>
            </a:r>
            <a:r>
              <a:rPr lang="en-GB" b="1" dirty="0">
                <a:latin typeface="Lucida Console" pitchFamily="49" charset="0"/>
              </a:rPr>
              <a:t>)</a:t>
            </a:r>
            <a:r>
              <a:rPr lang="en-GB" dirty="0">
                <a:latin typeface="Lucida Console" pitchFamily="49" charset="0"/>
              </a:rPr>
              <a:t/>
            </a:r>
            <a:br>
              <a:rPr lang="en-GB" dirty="0">
                <a:latin typeface="Lucida Console" pitchFamily="49" charset="0"/>
              </a:rPr>
            </a:br>
            <a:r>
              <a:rPr lang="en-GB" dirty="0">
                <a:latin typeface="Lucida Console" pitchFamily="49" charset="0"/>
              </a:rPr>
              <a:t>  AND </a:t>
            </a:r>
            <a:r>
              <a:rPr lang="en-GB" dirty="0" err="1">
                <a:latin typeface="Lucida Console" pitchFamily="49" charset="0"/>
              </a:rPr>
              <a:t>UnitPrice</a:t>
            </a:r>
            <a:r>
              <a:rPr lang="en-GB" dirty="0">
                <a:latin typeface="Lucida Console" pitchFamily="49" charset="0"/>
              </a:rPr>
              <a:t> &gt; 30</a:t>
            </a:r>
          </a:p>
        </p:txBody>
      </p:sp>
    </p:spTree>
    <p:extLst>
      <p:ext uri="{BB962C8B-B14F-4D97-AF65-F5344CB8AC3E}">
        <p14:creationId xmlns:p14="http://schemas.microsoft.com/office/powerpoint/2010/main" val="561235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3"/>
            <a:endCxn id="3" idx="3"/>
          </p:cNvCxnSpPr>
          <p:nvPr/>
        </p:nvCxnSpPr>
        <p:spPr bwMode="auto">
          <a:xfrm flipH="1">
            <a:off x="8230159" y="2613089"/>
            <a:ext cx="2057974" cy="2667699"/>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 name="Straight Connector 9"/>
          <p:cNvCxnSpPr>
            <a:stCxn id="5" idx="1"/>
            <a:endCxn id="3" idx="1"/>
          </p:cNvCxnSpPr>
          <p:nvPr/>
        </p:nvCxnSpPr>
        <p:spPr bwMode="auto">
          <a:xfrm>
            <a:off x="1727842" y="2613089"/>
            <a:ext cx="2098503" cy="2667699"/>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 name="Title 1"/>
          <p:cNvSpPr>
            <a:spLocks noGrp="1"/>
          </p:cNvSpPr>
          <p:nvPr>
            <p:ph type="title"/>
          </p:nvPr>
        </p:nvSpPr>
        <p:spPr/>
        <p:txBody>
          <a:bodyPr/>
          <a:lstStyle/>
          <a:p>
            <a:r>
              <a:rPr lang="en-GB" dirty="0" smtClean="0"/>
              <a:t>Specifying a range of values - BETWEEN</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6345" y="4098782"/>
            <a:ext cx="4403814" cy="2364011"/>
          </a:xfrm>
          <a:prstGeom prst="rect">
            <a:avLst/>
          </a:prstGeom>
          <a:ln w="63500">
            <a:solidFill>
              <a:schemeClr val="bg1"/>
            </a:solidFill>
          </a:ln>
        </p:spPr>
      </p:pic>
      <p:sp>
        <p:nvSpPr>
          <p:cNvPr id="5" name="Rectangle 4"/>
          <p:cNvSpPr>
            <a:spLocks noChangeArrowheads="1"/>
          </p:cNvSpPr>
          <p:nvPr/>
        </p:nvSpPr>
        <p:spPr bwMode="auto">
          <a:xfrm>
            <a:off x="1727842" y="1458927"/>
            <a:ext cx="4182179" cy="2308324"/>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dirty="0">
                <a:latin typeface="Lucida Console" pitchFamily="49" charset="0"/>
              </a:rPr>
              <a:t>SELECT</a:t>
            </a:r>
            <a:br>
              <a:rPr lang="en-GB" dirty="0">
                <a:latin typeface="Lucida Console" pitchFamily="49" charset="0"/>
              </a:rPr>
            </a:br>
            <a:r>
              <a:rPr lang="en-GB" dirty="0">
                <a:latin typeface="Lucida Console" pitchFamily="49" charset="0"/>
              </a:rPr>
              <a:t>  </a:t>
            </a:r>
            <a:r>
              <a:rPr lang="en-GB" dirty="0" err="1">
                <a:latin typeface="Lucida Console" pitchFamily="49" charset="0"/>
              </a:rPr>
              <a:t>ProductID</a:t>
            </a:r>
            <a:r>
              <a:rPr lang="en-GB" dirty="0">
                <a:latin typeface="Lucida Console" pitchFamily="49" charset="0"/>
              </a:rPr>
              <a:t>, </a:t>
            </a:r>
            <a:r>
              <a:rPr lang="en-GB" dirty="0" err="1">
                <a:latin typeface="Lucida Console" pitchFamily="49" charset="0"/>
              </a:rPr>
              <a:t>ProductName</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UnitPrice</a:t>
            </a:r>
            <a:r>
              <a:rPr lang="en-GB" dirty="0">
                <a:latin typeface="Lucida Console" pitchFamily="49" charset="0"/>
              </a:rPr>
              <a:t/>
            </a:r>
            <a:br>
              <a:rPr lang="en-GB" dirty="0">
                <a:latin typeface="Lucida Console" pitchFamily="49" charset="0"/>
              </a:rPr>
            </a:br>
            <a:r>
              <a:rPr lang="en-GB" dirty="0">
                <a:latin typeface="Lucida Console" pitchFamily="49" charset="0"/>
              </a:rPr>
              <a:t>FROM</a:t>
            </a:r>
            <a:br>
              <a:rPr lang="en-GB" dirty="0">
                <a:latin typeface="Lucida Console" pitchFamily="49" charset="0"/>
              </a:rPr>
            </a:br>
            <a:r>
              <a:rPr lang="en-GB" dirty="0">
                <a:latin typeface="Lucida Console" pitchFamily="49" charset="0"/>
              </a:rPr>
              <a:t>  </a:t>
            </a:r>
            <a:r>
              <a:rPr lang="en-GB" dirty="0" err="1">
                <a:latin typeface="Lucida Console" pitchFamily="49" charset="0"/>
              </a:rPr>
              <a:t>dbo.Products</a:t>
            </a:r>
            <a:r>
              <a:rPr lang="en-GB" dirty="0">
                <a:latin typeface="Lucida Console" pitchFamily="49" charset="0"/>
              </a:rPr>
              <a:t/>
            </a:r>
            <a:br>
              <a:rPr lang="en-GB" dirty="0">
                <a:latin typeface="Lucida Console" pitchFamily="49" charset="0"/>
              </a:rPr>
            </a:br>
            <a:r>
              <a:rPr lang="en-GB" dirty="0">
                <a:latin typeface="Lucida Console" pitchFamily="49" charset="0"/>
              </a:rPr>
              <a:t>WHERE</a:t>
            </a:r>
            <a:br>
              <a:rPr lang="en-GB" dirty="0">
                <a:latin typeface="Lucida Console" pitchFamily="49" charset="0"/>
              </a:rPr>
            </a:br>
            <a:r>
              <a:rPr lang="en-GB" dirty="0">
                <a:latin typeface="Lucida Console" pitchFamily="49" charset="0"/>
              </a:rPr>
              <a:t>  </a:t>
            </a:r>
            <a:r>
              <a:rPr lang="en-GB" dirty="0" err="1">
                <a:latin typeface="Lucida Console" pitchFamily="49" charset="0"/>
              </a:rPr>
              <a:t>UnitPrice</a:t>
            </a:r>
            <a:r>
              <a:rPr lang="en-GB" dirty="0">
                <a:latin typeface="Lucida Console" pitchFamily="49" charset="0"/>
              </a:rPr>
              <a:t> &gt;= 35 </a:t>
            </a:r>
            <a:br>
              <a:rPr lang="en-GB" dirty="0">
                <a:latin typeface="Lucida Console" pitchFamily="49" charset="0"/>
              </a:rPr>
            </a:br>
            <a:r>
              <a:rPr lang="en-GB" dirty="0">
                <a:latin typeface="Lucida Console" pitchFamily="49" charset="0"/>
              </a:rPr>
              <a:t>  AND </a:t>
            </a:r>
            <a:r>
              <a:rPr lang="en-GB" dirty="0" err="1">
                <a:latin typeface="Lucida Console" pitchFamily="49" charset="0"/>
              </a:rPr>
              <a:t>UnitPrice</a:t>
            </a:r>
            <a:r>
              <a:rPr lang="en-GB" dirty="0">
                <a:latin typeface="Lucida Console" pitchFamily="49" charset="0"/>
              </a:rPr>
              <a:t> &lt;= 40</a:t>
            </a:r>
          </a:p>
        </p:txBody>
      </p:sp>
      <p:sp>
        <p:nvSpPr>
          <p:cNvPr id="6" name="Rectangle 5"/>
          <p:cNvSpPr>
            <a:spLocks noChangeArrowheads="1"/>
          </p:cNvSpPr>
          <p:nvPr/>
        </p:nvSpPr>
        <p:spPr bwMode="auto">
          <a:xfrm>
            <a:off x="6105954" y="1458927"/>
            <a:ext cx="4182179" cy="2308324"/>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dirty="0">
                <a:latin typeface="Lucida Console" pitchFamily="49" charset="0"/>
              </a:rPr>
              <a:t>SELECT</a:t>
            </a:r>
            <a:br>
              <a:rPr lang="en-GB" dirty="0">
                <a:latin typeface="Lucida Console" pitchFamily="49" charset="0"/>
              </a:rPr>
            </a:br>
            <a:r>
              <a:rPr lang="en-GB" dirty="0">
                <a:latin typeface="Lucida Console" pitchFamily="49" charset="0"/>
              </a:rPr>
              <a:t>  </a:t>
            </a:r>
            <a:r>
              <a:rPr lang="en-GB" dirty="0" err="1">
                <a:latin typeface="Lucida Console" pitchFamily="49" charset="0"/>
              </a:rPr>
              <a:t>ProductID</a:t>
            </a:r>
            <a:r>
              <a:rPr lang="en-GB" dirty="0">
                <a:latin typeface="Lucida Console" pitchFamily="49" charset="0"/>
              </a:rPr>
              <a:t>, </a:t>
            </a:r>
            <a:r>
              <a:rPr lang="en-GB" dirty="0" err="1">
                <a:latin typeface="Lucida Console" pitchFamily="49" charset="0"/>
              </a:rPr>
              <a:t>ProductName</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UnitPrice</a:t>
            </a:r>
            <a:r>
              <a:rPr lang="en-GB" dirty="0">
                <a:latin typeface="Lucida Console" pitchFamily="49" charset="0"/>
              </a:rPr>
              <a:t/>
            </a:r>
            <a:br>
              <a:rPr lang="en-GB" dirty="0">
                <a:latin typeface="Lucida Console" pitchFamily="49" charset="0"/>
              </a:rPr>
            </a:br>
            <a:r>
              <a:rPr lang="en-GB" dirty="0">
                <a:latin typeface="Lucida Console" pitchFamily="49" charset="0"/>
              </a:rPr>
              <a:t>FROM</a:t>
            </a:r>
            <a:br>
              <a:rPr lang="en-GB" dirty="0">
                <a:latin typeface="Lucida Console" pitchFamily="49" charset="0"/>
              </a:rPr>
            </a:br>
            <a:r>
              <a:rPr lang="en-GB" dirty="0">
                <a:latin typeface="Lucida Console" pitchFamily="49" charset="0"/>
              </a:rPr>
              <a:t>  </a:t>
            </a:r>
            <a:r>
              <a:rPr lang="en-GB" dirty="0" err="1">
                <a:latin typeface="Lucida Console" pitchFamily="49" charset="0"/>
              </a:rPr>
              <a:t>dbo.Products</a:t>
            </a:r>
            <a:r>
              <a:rPr lang="en-GB" dirty="0">
                <a:latin typeface="Lucida Console" pitchFamily="49" charset="0"/>
              </a:rPr>
              <a:t/>
            </a:r>
            <a:br>
              <a:rPr lang="en-GB" dirty="0">
                <a:latin typeface="Lucida Console" pitchFamily="49" charset="0"/>
              </a:rPr>
            </a:br>
            <a:r>
              <a:rPr lang="en-GB" dirty="0">
                <a:latin typeface="Lucida Console" pitchFamily="49" charset="0"/>
              </a:rPr>
              <a:t>WHERE</a:t>
            </a:r>
            <a:br>
              <a:rPr lang="en-GB" dirty="0">
                <a:latin typeface="Lucida Console" pitchFamily="49" charset="0"/>
              </a:rPr>
            </a:br>
            <a:r>
              <a:rPr lang="en-GB" dirty="0">
                <a:latin typeface="Lucida Console" pitchFamily="49" charset="0"/>
              </a:rPr>
              <a:t>  </a:t>
            </a:r>
            <a:r>
              <a:rPr lang="en-GB" dirty="0" err="1">
                <a:latin typeface="Lucida Console" pitchFamily="49" charset="0"/>
              </a:rPr>
              <a:t>UnitPrice</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b="1" dirty="0">
                <a:latin typeface="Lucida Console" pitchFamily="49" charset="0"/>
              </a:rPr>
              <a:t>BETWEEN</a:t>
            </a:r>
            <a:r>
              <a:rPr lang="en-GB" dirty="0">
                <a:latin typeface="Lucida Console" pitchFamily="49" charset="0"/>
              </a:rPr>
              <a:t> 35 </a:t>
            </a:r>
            <a:r>
              <a:rPr lang="en-GB" b="1" dirty="0">
                <a:latin typeface="Lucida Console" pitchFamily="49" charset="0"/>
              </a:rPr>
              <a:t>AND</a:t>
            </a:r>
            <a:r>
              <a:rPr lang="en-GB" dirty="0">
                <a:latin typeface="Lucida Console" pitchFamily="49" charset="0"/>
              </a:rPr>
              <a:t> 40</a:t>
            </a:r>
          </a:p>
        </p:txBody>
      </p:sp>
    </p:spTree>
    <p:extLst>
      <p:ext uri="{BB962C8B-B14F-4D97-AF65-F5344CB8AC3E}">
        <p14:creationId xmlns:p14="http://schemas.microsoft.com/office/powerpoint/2010/main" val="3126571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comparisons - LIKE</a:t>
            </a:r>
            <a:endParaRPr lang="en-GB" dirty="0"/>
          </a:p>
        </p:txBody>
      </p:sp>
      <p:sp>
        <p:nvSpPr>
          <p:cNvPr id="4" name="Rectangle 3"/>
          <p:cNvSpPr>
            <a:spLocks noChangeArrowheads="1"/>
          </p:cNvSpPr>
          <p:nvPr/>
        </p:nvSpPr>
        <p:spPr bwMode="auto">
          <a:xfrm>
            <a:off x="1882822" y="1535127"/>
            <a:ext cx="3608742" cy="1815882"/>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600" dirty="0">
                <a:latin typeface="Lucida Console" pitchFamily="49" charset="0"/>
              </a:rPr>
              <a:t>SELECT</a:t>
            </a:r>
            <a:br>
              <a:rPr lang="en-GB" sz="1600" dirty="0">
                <a:latin typeface="Lucida Console" pitchFamily="49" charset="0"/>
              </a:rPr>
            </a:br>
            <a:r>
              <a:rPr lang="en-GB" sz="1600" dirty="0">
                <a:latin typeface="Lucida Console" pitchFamily="49" charset="0"/>
              </a:rPr>
              <a:t>  </a:t>
            </a:r>
            <a:r>
              <a:rPr lang="en-GB" sz="1600" dirty="0" err="1">
                <a:latin typeface="Lucida Console" pitchFamily="49" charset="0"/>
              </a:rPr>
              <a:t>FirstName</a:t>
            </a:r>
            <a:r>
              <a:rPr lang="en-GB" sz="1600" dirty="0">
                <a:latin typeface="Lucida Console" pitchFamily="49" charset="0"/>
              </a:rPr>
              <a:t>, </a:t>
            </a:r>
            <a:r>
              <a:rPr lang="en-GB" sz="1600" dirty="0" err="1">
                <a:latin typeface="Lucida Console" pitchFamily="49" charset="0"/>
              </a:rPr>
              <a:t>LastName</a:t>
            </a:r>
            <a:r>
              <a:rPr lang="en-GB" sz="1600" dirty="0">
                <a:latin typeface="Lucida Console" pitchFamily="49" charset="0"/>
              </a:rPr>
              <a:t>,</a:t>
            </a:r>
            <a:br>
              <a:rPr lang="en-GB" sz="1600" dirty="0">
                <a:latin typeface="Lucida Console" pitchFamily="49" charset="0"/>
              </a:rPr>
            </a:br>
            <a:r>
              <a:rPr lang="en-GB" sz="1600" dirty="0">
                <a:latin typeface="Lucida Console" pitchFamily="49" charset="0"/>
              </a:rPr>
              <a:t>  Title</a:t>
            </a:r>
            <a:br>
              <a:rPr lang="en-GB" sz="1600" dirty="0">
                <a:latin typeface="Lucida Console" pitchFamily="49" charset="0"/>
              </a:rPr>
            </a:br>
            <a:r>
              <a:rPr lang="en-GB" sz="1600" dirty="0">
                <a:latin typeface="Lucida Console" pitchFamily="49" charset="0"/>
              </a:rPr>
              <a:t>FROM</a:t>
            </a:r>
            <a:br>
              <a:rPr lang="en-GB" sz="1600" dirty="0">
                <a:latin typeface="Lucida Console" pitchFamily="49" charset="0"/>
              </a:rPr>
            </a:br>
            <a:r>
              <a:rPr lang="en-GB" sz="1600" dirty="0">
                <a:latin typeface="Lucida Console" pitchFamily="49" charset="0"/>
              </a:rPr>
              <a:t>  </a:t>
            </a:r>
            <a:r>
              <a:rPr lang="en-GB" sz="1600" dirty="0" err="1">
                <a:latin typeface="Lucida Console" pitchFamily="49" charset="0"/>
              </a:rPr>
              <a:t>dbo.Employees</a:t>
            </a:r>
            <a:r>
              <a:rPr lang="en-GB" sz="1600" dirty="0">
                <a:latin typeface="Lucida Console" pitchFamily="49" charset="0"/>
              </a:rPr>
              <a:t/>
            </a:r>
            <a:br>
              <a:rPr lang="en-GB" sz="1600" dirty="0">
                <a:latin typeface="Lucida Console" pitchFamily="49" charset="0"/>
              </a:rPr>
            </a:br>
            <a:r>
              <a:rPr lang="en-GB" sz="1600" dirty="0">
                <a:latin typeface="Lucida Console" pitchFamily="49" charset="0"/>
              </a:rPr>
              <a:t>WHERE</a:t>
            </a:r>
            <a:br>
              <a:rPr lang="en-GB" sz="1600" dirty="0">
                <a:latin typeface="Lucida Console" pitchFamily="49" charset="0"/>
              </a:rPr>
            </a:br>
            <a:r>
              <a:rPr lang="en-GB" sz="1600" dirty="0">
                <a:latin typeface="Lucida Console" pitchFamily="49" charset="0"/>
              </a:rPr>
              <a:t>  Title </a:t>
            </a:r>
            <a:r>
              <a:rPr lang="en-GB" sz="1600" b="1" dirty="0">
                <a:latin typeface="Lucida Console" pitchFamily="49" charset="0"/>
              </a:rPr>
              <a:t>LIKE</a:t>
            </a:r>
            <a:r>
              <a:rPr lang="en-GB" sz="1600" dirty="0">
                <a:latin typeface="Lucida Console" pitchFamily="49" charset="0"/>
              </a:rPr>
              <a:t> ‘Sales</a:t>
            </a:r>
            <a:r>
              <a:rPr lang="en-GB" sz="1600" b="1" dirty="0">
                <a:latin typeface="Lucida Console" pitchFamily="49" charset="0"/>
              </a:rPr>
              <a:t>%</a:t>
            </a:r>
            <a:r>
              <a:rPr lang="en-GB" sz="1600" dirty="0">
                <a:latin typeface="Lucida Console" pitchFamily="49" charset="0"/>
              </a:rPr>
              <a:t>’</a:t>
            </a:r>
          </a:p>
        </p:txBody>
      </p:sp>
      <p:sp>
        <p:nvSpPr>
          <p:cNvPr id="5" name="Rectangle 4"/>
          <p:cNvSpPr>
            <a:spLocks noChangeArrowheads="1"/>
          </p:cNvSpPr>
          <p:nvPr/>
        </p:nvSpPr>
        <p:spPr bwMode="auto">
          <a:xfrm>
            <a:off x="6204276" y="1536244"/>
            <a:ext cx="3608742" cy="1815882"/>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600" dirty="0">
                <a:latin typeface="Lucida Console" pitchFamily="49" charset="0"/>
              </a:rPr>
              <a:t>SELECT</a:t>
            </a:r>
            <a:br>
              <a:rPr lang="en-GB" sz="1600" dirty="0">
                <a:latin typeface="Lucida Console" pitchFamily="49" charset="0"/>
              </a:rPr>
            </a:br>
            <a:r>
              <a:rPr lang="en-GB" sz="1600" dirty="0">
                <a:latin typeface="Lucida Console" pitchFamily="49" charset="0"/>
              </a:rPr>
              <a:t>  </a:t>
            </a:r>
            <a:r>
              <a:rPr lang="en-GB" sz="1600" dirty="0" err="1">
                <a:latin typeface="Lucida Console" pitchFamily="49" charset="0"/>
              </a:rPr>
              <a:t>FirstName</a:t>
            </a:r>
            <a:r>
              <a:rPr lang="en-GB" sz="1600" dirty="0">
                <a:latin typeface="Lucida Console" pitchFamily="49" charset="0"/>
              </a:rPr>
              <a:t>, </a:t>
            </a:r>
            <a:r>
              <a:rPr lang="en-GB" sz="1600" dirty="0" err="1">
                <a:latin typeface="Lucida Console" pitchFamily="49" charset="0"/>
              </a:rPr>
              <a:t>LastName</a:t>
            </a:r>
            <a:r>
              <a:rPr lang="en-GB" sz="1600" dirty="0">
                <a:latin typeface="Lucida Console" pitchFamily="49" charset="0"/>
              </a:rPr>
              <a:t>,</a:t>
            </a:r>
            <a:br>
              <a:rPr lang="en-GB" sz="1600" dirty="0">
                <a:latin typeface="Lucida Console" pitchFamily="49" charset="0"/>
              </a:rPr>
            </a:br>
            <a:r>
              <a:rPr lang="en-GB" sz="1600" dirty="0">
                <a:latin typeface="Lucida Console" pitchFamily="49" charset="0"/>
              </a:rPr>
              <a:t>  Title</a:t>
            </a:r>
            <a:br>
              <a:rPr lang="en-GB" sz="1600" dirty="0">
                <a:latin typeface="Lucida Console" pitchFamily="49" charset="0"/>
              </a:rPr>
            </a:br>
            <a:r>
              <a:rPr lang="en-GB" sz="1600" dirty="0">
                <a:latin typeface="Lucida Console" pitchFamily="49" charset="0"/>
              </a:rPr>
              <a:t>FROM</a:t>
            </a:r>
            <a:br>
              <a:rPr lang="en-GB" sz="1600" dirty="0">
                <a:latin typeface="Lucida Console" pitchFamily="49" charset="0"/>
              </a:rPr>
            </a:br>
            <a:r>
              <a:rPr lang="en-GB" sz="1600" dirty="0">
                <a:latin typeface="Lucida Console" pitchFamily="49" charset="0"/>
              </a:rPr>
              <a:t>  </a:t>
            </a:r>
            <a:r>
              <a:rPr lang="en-GB" sz="1600" dirty="0" err="1">
                <a:latin typeface="Lucida Console" pitchFamily="49" charset="0"/>
              </a:rPr>
              <a:t>dbo.Employees</a:t>
            </a:r>
            <a:r>
              <a:rPr lang="en-GB" sz="1600" dirty="0">
                <a:latin typeface="Lucida Console" pitchFamily="49" charset="0"/>
              </a:rPr>
              <a:t/>
            </a:r>
            <a:br>
              <a:rPr lang="en-GB" sz="1600" dirty="0">
                <a:latin typeface="Lucida Console" pitchFamily="49" charset="0"/>
              </a:rPr>
            </a:br>
            <a:r>
              <a:rPr lang="en-GB" sz="1600" dirty="0">
                <a:latin typeface="Lucida Console" pitchFamily="49" charset="0"/>
              </a:rPr>
              <a:t>WHERE</a:t>
            </a:r>
            <a:br>
              <a:rPr lang="en-GB" sz="1600" dirty="0">
                <a:latin typeface="Lucida Console" pitchFamily="49" charset="0"/>
              </a:rPr>
            </a:br>
            <a:r>
              <a:rPr lang="en-GB" sz="1600" dirty="0">
                <a:latin typeface="Lucida Console" pitchFamily="49" charset="0"/>
              </a:rPr>
              <a:t>  Title </a:t>
            </a:r>
            <a:r>
              <a:rPr lang="en-GB" sz="1600" b="1" dirty="0">
                <a:latin typeface="Lucida Console" pitchFamily="49" charset="0"/>
              </a:rPr>
              <a:t>LIKE</a:t>
            </a:r>
            <a:r>
              <a:rPr lang="en-GB" sz="1600" dirty="0">
                <a:latin typeface="Lucida Console" pitchFamily="49" charset="0"/>
              </a:rPr>
              <a:t> ‘</a:t>
            </a:r>
            <a:r>
              <a:rPr lang="en-GB" sz="1600" b="1" dirty="0">
                <a:latin typeface="Lucida Console" pitchFamily="49" charset="0"/>
              </a:rPr>
              <a:t>%</a:t>
            </a:r>
            <a:r>
              <a:rPr lang="en-GB" sz="1600" dirty="0">
                <a:latin typeface="Lucida Console" pitchFamily="49" charset="0"/>
              </a:rPr>
              <a:t>sales</a:t>
            </a:r>
            <a:r>
              <a:rPr lang="en-GB" sz="1600" b="1" dirty="0">
                <a:latin typeface="Lucida Console" pitchFamily="49" charset="0"/>
              </a:rPr>
              <a:t>%</a:t>
            </a:r>
            <a:r>
              <a:rPr lang="en-GB" sz="1600" dirty="0">
                <a:latin typeface="Lucida Console" pitchFamily="49" charset="0"/>
              </a:rPr>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0091" y="3373767"/>
            <a:ext cx="3824401" cy="2887551"/>
          </a:xfrm>
          <a:prstGeom prst="rect">
            <a:avLst/>
          </a:prstGeom>
          <a:ln w="63500">
            <a:solidFill>
              <a:schemeClr val="bg1"/>
            </a:solid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6963" y="3373767"/>
            <a:ext cx="3900428" cy="3073065"/>
          </a:xfrm>
          <a:prstGeom prst="rect">
            <a:avLst/>
          </a:prstGeom>
          <a:ln w="63500">
            <a:solidFill>
              <a:schemeClr val="bg1"/>
            </a:solidFill>
          </a:ln>
        </p:spPr>
      </p:pic>
    </p:spTree>
    <p:extLst>
      <p:ext uri="{BB962C8B-B14F-4D97-AF65-F5344CB8AC3E}">
        <p14:creationId xmlns:p14="http://schemas.microsoft.com/office/powerpoint/2010/main" val="4050817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on calculated values</a:t>
            </a:r>
            <a:endParaRPr lang="en-GB" dirty="0"/>
          </a:p>
        </p:txBody>
      </p:sp>
      <p:sp>
        <p:nvSpPr>
          <p:cNvPr id="3" name="Content Placeholder 2"/>
          <p:cNvSpPr>
            <a:spLocks noGrp="1"/>
          </p:cNvSpPr>
          <p:nvPr>
            <p:ph idx="1"/>
          </p:nvPr>
        </p:nvSpPr>
        <p:spPr/>
        <p:txBody>
          <a:bodyPr/>
          <a:lstStyle/>
          <a:p>
            <a:r>
              <a:rPr lang="en-GB" b="1" dirty="0" smtClean="0"/>
              <a:t>Reuse the expression in the WHERE clause</a:t>
            </a:r>
          </a:p>
          <a:p>
            <a:pPr lvl="1"/>
            <a:r>
              <a:rPr lang="en-GB" dirty="0" smtClean="0"/>
              <a:t>Has to be evaluated for every row</a:t>
            </a:r>
          </a:p>
        </p:txBody>
      </p:sp>
      <p:sp>
        <p:nvSpPr>
          <p:cNvPr id="4" name="Rectangle 3"/>
          <p:cNvSpPr>
            <a:spLocks noChangeArrowheads="1"/>
          </p:cNvSpPr>
          <p:nvPr/>
        </p:nvSpPr>
        <p:spPr bwMode="auto">
          <a:xfrm>
            <a:off x="1991612" y="2375715"/>
            <a:ext cx="7832327" cy="3170099"/>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2000" dirty="0">
                <a:latin typeface="Lucida Console" pitchFamily="49" charset="0"/>
              </a:rPr>
              <a:t>SELECT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ProductID</a:t>
            </a:r>
            <a:r>
              <a:rPr lang="en-GB" sz="2000" dirty="0">
                <a:latin typeface="Lucida Console" pitchFamily="49" charset="0"/>
              </a:rPr>
              <a: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ProductName</a:t>
            </a:r>
            <a:r>
              <a:rPr lang="en-GB" sz="2000" dirty="0">
                <a:latin typeface="Lucida Console" pitchFamily="49" charset="0"/>
              </a:rPr>
              <a: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UnitsInStock</a:t>
            </a:r>
            <a:r>
              <a:rPr lang="en-GB" sz="2000" dirty="0">
                <a:latin typeface="Lucida Console" pitchFamily="49" charset="0"/>
              </a:rPr>
              <a:t> + </a:t>
            </a:r>
            <a:r>
              <a:rPr lang="en-GB" sz="2000" dirty="0" err="1">
                <a:latin typeface="Lucida Console" pitchFamily="49" charset="0"/>
              </a:rPr>
              <a:t>UnitsOnOrder</a:t>
            </a:r>
            <a:r>
              <a:rPr lang="en-GB" sz="2000" dirty="0">
                <a:latin typeface="Lucida Console" pitchFamily="49" charset="0"/>
              </a:rPr>
              <a:t> AS </a:t>
            </a:r>
            <a:r>
              <a:rPr lang="en-GB" sz="2000" dirty="0" err="1">
                <a:latin typeface="Lucida Console" pitchFamily="49" charset="0"/>
              </a:rPr>
              <a:t>FutureStock</a:t>
            </a:r>
            <a:r>
              <a:rPr lang="en-GB" sz="2000" dirty="0">
                <a:latin typeface="Lucida Console" pitchFamily="49" charset="0"/>
              </a:rPr>
              <a:t/>
            </a:r>
            <a:br>
              <a:rPr lang="en-GB" sz="2000" dirty="0">
                <a:latin typeface="Lucida Console" pitchFamily="49" charset="0"/>
              </a:rPr>
            </a:br>
            <a:r>
              <a:rPr lang="en-GB" sz="2000" dirty="0">
                <a:latin typeface="Lucida Console" pitchFamily="49" charset="0"/>
              </a:rPr>
              <a:t>FROM</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dbo.Products</a:t>
            </a:r>
            <a:r>
              <a:rPr lang="en-GB" sz="2000" dirty="0">
                <a:latin typeface="Lucida Console" pitchFamily="49" charset="0"/>
              </a:rPr>
              <a:t/>
            </a:r>
            <a:br>
              <a:rPr lang="en-GB" sz="2000" dirty="0">
                <a:latin typeface="Lucida Console" pitchFamily="49" charset="0"/>
              </a:rPr>
            </a:br>
            <a:r>
              <a:rPr lang="en-GB" sz="2000" dirty="0">
                <a:latin typeface="Lucida Console" pitchFamily="49" charset="0"/>
              </a:rPr>
              <a:t>WHERE</a:t>
            </a:r>
            <a:br>
              <a:rPr lang="en-GB" sz="2000" dirty="0">
                <a:latin typeface="Lucida Console" pitchFamily="49" charset="0"/>
              </a:rPr>
            </a:br>
            <a:r>
              <a:rPr lang="en-GB" sz="2000" dirty="0">
                <a:solidFill>
                  <a:srgbClr val="00B050"/>
                </a:solidFill>
                <a:latin typeface="Lucida Console" pitchFamily="49" charset="0"/>
              </a:rPr>
              <a:t>  --</a:t>
            </a:r>
            <a:r>
              <a:rPr lang="en-GB" sz="2000" dirty="0" err="1">
                <a:solidFill>
                  <a:srgbClr val="00B050"/>
                </a:solidFill>
                <a:latin typeface="Lucida Console" pitchFamily="49" charset="0"/>
              </a:rPr>
              <a:t>FutureStock</a:t>
            </a:r>
            <a:r>
              <a:rPr lang="en-GB" sz="2000" dirty="0">
                <a:solidFill>
                  <a:srgbClr val="00B050"/>
                </a:solidFill>
                <a:latin typeface="Lucida Console" pitchFamily="49" charset="0"/>
              </a:rPr>
              <a:t> &lt; 100 --won’t work!</a:t>
            </a:r>
            <a:br>
              <a:rPr lang="en-GB" sz="2000" dirty="0">
                <a:solidFill>
                  <a:srgbClr val="00B050"/>
                </a:solidFill>
                <a:latin typeface="Lucida Console" pitchFamily="49" charset="0"/>
              </a:rPr>
            </a:br>
            <a:r>
              <a:rPr lang="en-GB" sz="2000" dirty="0">
                <a:solidFill>
                  <a:srgbClr val="00B050"/>
                </a:solidFill>
                <a:latin typeface="Lucida Console" pitchFamily="49" charset="0"/>
              </a:rPr>
              <a:t>  --use:</a:t>
            </a:r>
            <a:r>
              <a:rPr lang="en-GB" sz="2000" dirty="0">
                <a:latin typeface="Lucida Console" pitchFamily="49" charset="0"/>
              </a:rPr>
              <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UnitsInStock</a:t>
            </a:r>
            <a:r>
              <a:rPr lang="en-GB" sz="2000" dirty="0">
                <a:latin typeface="Lucida Console" pitchFamily="49" charset="0"/>
              </a:rPr>
              <a:t> + </a:t>
            </a:r>
            <a:r>
              <a:rPr lang="en-GB" sz="2000" dirty="0" err="1">
                <a:latin typeface="Lucida Console" pitchFamily="49" charset="0"/>
              </a:rPr>
              <a:t>UnitsOnOrder</a:t>
            </a:r>
            <a:r>
              <a:rPr lang="en-GB" sz="2000" dirty="0">
                <a:latin typeface="Lucida Console" pitchFamily="49" charset="0"/>
              </a:rPr>
              <a:t>) &lt; 100</a:t>
            </a:r>
          </a:p>
        </p:txBody>
      </p:sp>
    </p:spTree>
    <p:extLst>
      <p:ext uri="{BB962C8B-B14F-4D97-AF65-F5344CB8AC3E}">
        <p14:creationId xmlns:p14="http://schemas.microsoft.com/office/powerpoint/2010/main" val="254341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unknown values (NULLs)</a:t>
            </a:r>
            <a:endParaRPr lang="en-GB" dirty="0"/>
          </a:p>
        </p:txBody>
      </p:sp>
      <p:sp>
        <p:nvSpPr>
          <p:cNvPr id="4" name="Rectangle 3"/>
          <p:cNvSpPr>
            <a:spLocks noChangeArrowheads="1"/>
          </p:cNvSpPr>
          <p:nvPr/>
        </p:nvSpPr>
        <p:spPr bwMode="auto">
          <a:xfrm>
            <a:off x="1882822" y="1458927"/>
            <a:ext cx="3608742" cy="2031325"/>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dirty="0">
                <a:latin typeface="Lucida Console" pitchFamily="49" charset="0"/>
              </a:rPr>
              <a:t>SELECT</a:t>
            </a:r>
            <a:br>
              <a:rPr lang="en-GB" dirty="0">
                <a:latin typeface="Lucida Console" pitchFamily="49" charset="0"/>
              </a:rPr>
            </a:br>
            <a:r>
              <a:rPr lang="en-GB" dirty="0">
                <a:latin typeface="Lucida Console" pitchFamily="49" charset="0"/>
              </a:rPr>
              <a:t>  </a:t>
            </a:r>
            <a:r>
              <a:rPr lang="en-GB" dirty="0" err="1">
                <a:latin typeface="Lucida Console" pitchFamily="49" charset="0"/>
              </a:rPr>
              <a:t>CompanyName</a:t>
            </a:r>
            <a:r>
              <a:rPr lang="en-GB" dirty="0">
                <a:latin typeface="Lucida Console" pitchFamily="49" charset="0"/>
              </a:rPr>
              <a:t>, Phone,</a:t>
            </a:r>
            <a:br>
              <a:rPr lang="en-GB" dirty="0">
                <a:latin typeface="Lucida Console" pitchFamily="49" charset="0"/>
              </a:rPr>
            </a:br>
            <a:r>
              <a:rPr lang="en-GB" dirty="0">
                <a:latin typeface="Lucida Console" pitchFamily="49" charset="0"/>
              </a:rPr>
              <a:t>  Fax</a:t>
            </a:r>
            <a:br>
              <a:rPr lang="en-GB" dirty="0">
                <a:latin typeface="Lucida Console" pitchFamily="49" charset="0"/>
              </a:rPr>
            </a:br>
            <a:r>
              <a:rPr lang="en-GB" dirty="0">
                <a:latin typeface="Lucida Console" pitchFamily="49" charset="0"/>
              </a:rPr>
              <a:t>FROM</a:t>
            </a:r>
            <a:br>
              <a:rPr lang="en-GB" dirty="0">
                <a:latin typeface="Lucida Console" pitchFamily="49" charset="0"/>
              </a:rPr>
            </a:br>
            <a:r>
              <a:rPr lang="en-GB" dirty="0">
                <a:latin typeface="Lucida Console" pitchFamily="49" charset="0"/>
              </a:rPr>
              <a:t>  </a:t>
            </a:r>
            <a:r>
              <a:rPr lang="en-GB" dirty="0" err="1">
                <a:latin typeface="Lucida Console" pitchFamily="49" charset="0"/>
              </a:rPr>
              <a:t>dbo.Suppliers</a:t>
            </a:r>
            <a:r>
              <a:rPr lang="en-GB" dirty="0">
                <a:latin typeface="Lucida Console" pitchFamily="49" charset="0"/>
              </a:rPr>
              <a:t/>
            </a:r>
            <a:br>
              <a:rPr lang="en-GB" dirty="0">
                <a:latin typeface="Lucida Console" pitchFamily="49" charset="0"/>
              </a:rPr>
            </a:br>
            <a:r>
              <a:rPr lang="en-GB" dirty="0">
                <a:latin typeface="Lucida Console" pitchFamily="49" charset="0"/>
              </a:rPr>
              <a:t>WHERE</a:t>
            </a:r>
            <a:br>
              <a:rPr lang="en-GB" dirty="0">
                <a:latin typeface="Lucida Console" pitchFamily="49" charset="0"/>
              </a:rPr>
            </a:br>
            <a:r>
              <a:rPr lang="en-GB" dirty="0">
                <a:latin typeface="Lucida Console" pitchFamily="49" charset="0"/>
              </a:rPr>
              <a:t>  Fax = NULL</a:t>
            </a:r>
          </a:p>
        </p:txBody>
      </p:sp>
      <p:sp>
        <p:nvSpPr>
          <p:cNvPr id="6" name="Rectangle 5"/>
          <p:cNvSpPr>
            <a:spLocks noChangeArrowheads="1"/>
          </p:cNvSpPr>
          <p:nvPr/>
        </p:nvSpPr>
        <p:spPr bwMode="auto">
          <a:xfrm>
            <a:off x="6018286" y="1458926"/>
            <a:ext cx="3608742" cy="2031325"/>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dirty="0">
                <a:latin typeface="Lucida Console" pitchFamily="49" charset="0"/>
              </a:rPr>
              <a:t>SELECT</a:t>
            </a:r>
            <a:br>
              <a:rPr lang="en-GB" dirty="0">
                <a:latin typeface="Lucida Console" pitchFamily="49" charset="0"/>
              </a:rPr>
            </a:br>
            <a:r>
              <a:rPr lang="en-GB" dirty="0">
                <a:latin typeface="Lucida Console" pitchFamily="49" charset="0"/>
              </a:rPr>
              <a:t>  </a:t>
            </a:r>
            <a:r>
              <a:rPr lang="en-GB" dirty="0" err="1">
                <a:latin typeface="Lucida Console" pitchFamily="49" charset="0"/>
              </a:rPr>
              <a:t>CompanyName</a:t>
            </a:r>
            <a:r>
              <a:rPr lang="en-GB" dirty="0">
                <a:latin typeface="Lucida Console" pitchFamily="49" charset="0"/>
              </a:rPr>
              <a:t>, Phone,</a:t>
            </a:r>
            <a:br>
              <a:rPr lang="en-GB" dirty="0">
                <a:latin typeface="Lucida Console" pitchFamily="49" charset="0"/>
              </a:rPr>
            </a:br>
            <a:r>
              <a:rPr lang="en-GB" dirty="0">
                <a:latin typeface="Lucida Console" pitchFamily="49" charset="0"/>
              </a:rPr>
              <a:t>  Fax</a:t>
            </a:r>
            <a:br>
              <a:rPr lang="en-GB" dirty="0">
                <a:latin typeface="Lucida Console" pitchFamily="49" charset="0"/>
              </a:rPr>
            </a:br>
            <a:r>
              <a:rPr lang="en-GB" dirty="0">
                <a:latin typeface="Lucida Console" pitchFamily="49" charset="0"/>
              </a:rPr>
              <a:t>FROM</a:t>
            </a:r>
            <a:br>
              <a:rPr lang="en-GB" dirty="0">
                <a:latin typeface="Lucida Console" pitchFamily="49" charset="0"/>
              </a:rPr>
            </a:br>
            <a:r>
              <a:rPr lang="en-GB" dirty="0">
                <a:latin typeface="Lucida Console" pitchFamily="49" charset="0"/>
              </a:rPr>
              <a:t>  </a:t>
            </a:r>
            <a:r>
              <a:rPr lang="en-GB" dirty="0" err="1">
                <a:latin typeface="Lucida Console" pitchFamily="49" charset="0"/>
              </a:rPr>
              <a:t>dbo.Suppliers</a:t>
            </a:r>
            <a:r>
              <a:rPr lang="en-GB" dirty="0">
                <a:latin typeface="Lucida Console" pitchFamily="49" charset="0"/>
              </a:rPr>
              <a:t/>
            </a:r>
            <a:br>
              <a:rPr lang="en-GB" dirty="0">
                <a:latin typeface="Lucida Console" pitchFamily="49" charset="0"/>
              </a:rPr>
            </a:br>
            <a:r>
              <a:rPr lang="en-GB" dirty="0">
                <a:latin typeface="Lucida Console" pitchFamily="49" charset="0"/>
              </a:rPr>
              <a:t>WHERE</a:t>
            </a:r>
            <a:br>
              <a:rPr lang="en-GB" dirty="0">
                <a:latin typeface="Lucida Console" pitchFamily="49" charset="0"/>
              </a:rPr>
            </a:br>
            <a:r>
              <a:rPr lang="en-GB" dirty="0">
                <a:latin typeface="Lucida Console" pitchFamily="49" charset="0"/>
              </a:rPr>
              <a:t>  Fax </a:t>
            </a:r>
            <a:r>
              <a:rPr lang="en-GB" b="1" dirty="0">
                <a:latin typeface="Lucida Console" pitchFamily="49" charset="0"/>
              </a:rPr>
              <a:t>IS</a:t>
            </a:r>
            <a:r>
              <a:rPr lang="en-GB" dirty="0">
                <a:latin typeface="Lucida Console" pitchFamily="49" charset="0"/>
              </a:rPr>
              <a:t> </a:t>
            </a:r>
            <a:r>
              <a:rPr lang="en-GB" b="1" dirty="0">
                <a:latin typeface="Lucida Console" pitchFamily="49" charset="0"/>
              </a:rPr>
              <a:t>NULL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3619" y="3496142"/>
            <a:ext cx="3667637" cy="2257740"/>
          </a:xfrm>
          <a:prstGeom prst="rect">
            <a:avLst/>
          </a:prstGeom>
          <a:ln w="63500">
            <a:solidFill>
              <a:schemeClr val="bg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6447" y="3496143"/>
            <a:ext cx="3686690" cy="2276793"/>
          </a:xfrm>
          <a:prstGeom prst="rect">
            <a:avLst/>
          </a:prstGeom>
          <a:ln w="63500">
            <a:solidFill>
              <a:schemeClr val="bg1"/>
            </a:solidFill>
          </a:ln>
        </p:spPr>
      </p:pic>
    </p:spTree>
    <p:extLst>
      <p:ext uri="{BB962C8B-B14F-4D97-AF65-F5344CB8AC3E}">
        <p14:creationId xmlns:p14="http://schemas.microsoft.com/office/powerpoint/2010/main" val="207604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Best practices</a:t>
            </a:r>
            <a:endParaRPr lang="en-IN" dirty="0"/>
          </a:p>
        </p:txBody>
      </p:sp>
    </p:spTree>
    <p:extLst>
      <p:ext uri="{BB962C8B-B14F-4D97-AF65-F5344CB8AC3E}">
        <p14:creationId xmlns:p14="http://schemas.microsoft.com/office/powerpoint/2010/main" val="221076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Best practices</a:t>
            </a:r>
            <a:endParaRPr lang="en-IN" dirty="0"/>
          </a:p>
        </p:txBody>
      </p:sp>
      <p:sp>
        <p:nvSpPr>
          <p:cNvPr id="5" name="Text Placeholder 4"/>
          <p:cNvSpPr>
            <a:spLocks noGrp="1"/>
          </p:cNvSpPr>
          <p:nvPr>
            <p:ph type="body" sz="quarter" idx="11"/>
          </p:nvPr>
        </p:nvSpPr>
        <p:spPr/>
        <p:txBody>
          <a:bodyPr/>
          <a:lstStyle/>
          <a:p>
            <a:r>
              <a:rPr lang="en-GB" b="1" dirty="0"/>
              <a:t>Avoid NOTs</a:t>
            </a:r>
          </a:p>
          <a:p>
            <a:pPr lvl="1"/>
            <a:r>
              <a:rPr lang="en-GB" dirty="0"/>
              <a:t>Including &lt;&gt;</a:t>
            </a:r>
          </a:p>
          <a:p>
            <a:r>
              <a:rPr lang="en-GB" b="1" dirty="0"/>
              <a:t>Use brackets around complex expressions</a:t>
            </a:r>
          </a:p>
          <a:p>
            <a:pPr lvl="1"/>
            <a:r>
              <a:rPr lang="en-GB" dirty="0"/>
              <a:t>This also makes them easier to read</a:t>
            </a:r>
          </a:p>
          <a:p>
            <a:r>
              <a:rPr lang="en-GB" b="1" dirty="0"/>
              <a:t>Use IN and BETWEEN</a:t>
            </a:r>
          </a:p>
          <a:p>
            <a:pPr lvl="1"/>
            <a:r>
              <a:rPr lang="en-GB" dirty="0"/>
              <a:t>Rather than lots of ORs and ANDs</a:t>
            </a:r>
          </a:p>
          <a:p>
            <a:r>
              <a:rPr lang="en-GB" b="1" dirty="0"/>
              <a:t>Avoid leading wildcards</a:t>
            </a:r>
          </a:p>
          <a:p>
            <a:pPr lvl="1"/>
            <a:r>
              <a:rPr lang="en-GB" dirty="0"/>
              <a:t>Inefficient</a:t>
            </a:r>
          </a:p>
          <a:p>
            <a:r>
              <a:rPr lang="en-GB" b="1" dirty="0"/>
              <a:t>Use IS NULL</a:t>
            </a:r>
          </a:p>
          <a:p>
            <a:pPr lvl="1"/>
            <a:r>
              <a:rPr lang="en-GB" dirty="0"/>
              <a:t>Rather than = NULL</a:t>
            </a:r>
          </a:p>
          <a:p>
            <a:endParaRPr lang="en-IN" dirty="0"/>
          </a:p>
        </p:txBody>
      </p:sp>
    </p:spTree>
    <p:extLst>
      <p:ext uri="{BB962C8B-B14F-4D97-AF65-F5344CB8AC3E}">
        <p14:creationId xmlns:p14="http://schemas.microsoft.com/office/powerpoint/2010/main" val="2698425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p:txBody>
          <a:bodyPr/>
          <a:lstStyle/>
          <a:p>
            <a:r>
              <a:rPr lang="en-GB" smtClean="0"/>
              <a:t>Overview</a:t>
            </a:r>
            <a:endParaRPr lang="en-GB" dirty="0"/>
          </a:p>
        </p:txBody>
      </p:sp>
      <p:sp>
        <p:nvSpPr>
          <p:cNvPr id="6" name="Text Placeholder 5"/>
          <p:cNvSpPr>
            <a:spLocks noGrp="1"/>
          </p:cNvSpPr>
          <p:nvPr>
            <p:ph type="body" sz="quarter" idx="12"/>
          </p:nvPr>
        </p:nvSpPr>
        <p:spPr>
          <a:xfrm>
            <a:off x="384784" y="4656399"/>
            <a:ext cx="5627171" cy="1186921"/>
          </a:xfrm>
        </p:spPr>
        <p:txBody>
          <a:bodyPr/>
          <a:lstStyle/>
          <a:p>
            <a:r>
              <a:rPr lang="en-GB" dirty="0" smtClean="0"/>
              <a:t>WHERE clause</a:t>
            </a:r>
          </a:p>
          <a:p>
            <a:r>
              <a:rPr lang="en-GB" dirty="0" smtClean="0"/>
              <a:t>WHERE expression</a:t>
            </a:r>
          </a:p>
          <a:p>
            <a:r>
              <a:rPr lang="en-GB" dirty="0" smtClean="0"/>
              <a:t>Operators</a:t>
            </a:r>
          </a:p>
          <a:p>
            <a:r>
              <a:rPr lang="en-GB" dirty="0" smtClean="0"/>
              <a:t>Unknown values</a:t>
            </a:r>
          </a:p>
          <a:p>
            <a:r>
              <a:rPr lang="en-GB" dirty="0" smtClean="0"/>
              <a:t>Best practices</a:t>
            </a:r>
          </a:p>
          <a:p>
            <a:r>
              <a:rPr lang="en-GB" dirty="0" smtClean="0"/>
              <a:t>Hands-on lab</a:t>
            </a:r>
            <a:endParaRPr lang="en-GB" dirty="0"/>
          </a:p>
        </p:txBody>
      </p:sp>
    </p:spTree>
    <p:extLst>
      <p:ext uri="{BB962C8B-B14F-4D97-AF65-F5344CB8AC3E}">
        <p14:creationId xmlns:p14="http://schemas.microsoft.com/office/powerpoint/2010/main" val="2929137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Hands-on lab</a:t>
            </a:r>
            <a:endParaRPr lang="en-IN" dirty="0"/>
          </a:p>
        </p:txBody>
      </p:sp>
    </p:spTree>
    <p:extLst>
      <p:ext uri="{BB962C8B-B14F-4D97-AF65-F5344CB8AC3E}">
        <p14:creationId xmlns:p14="http://schemas.microsoft.com/office/powerpoint/2010/main" val="168818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Hands-on lab</a:t>
            </a:r>
            <a:endParaRPr lang="en-IN" dirty="0"/>
          </a:p>
        </p:txBody>
      </p:sp>
      <p:sp>
        <p:nvSpPr>
          <p:cNvPr id="5" name="Text Placeholder 4"/>
          <p:cNvSpPr>
            <a:spLocks noGrp="1"/>
          </p:cNvSpPr>
          <p:nvPr>
            <p:ph type="body" sz="quarter" idx="15"/>
          </p:nvPr>
        </p:nvSpPr>
        <p:spPr/>
        <p:txBody>
          <a:bodyPr/>
          <a:lstStyle/>
          <a:p>
            <a:pPr marL="342900" indent="-342900">
              <a:buFont typeface="Arial" panose="020B0604020202020204" pitchFamily="34" charset="0"/>
              <a:buChar char="•"/>
            </a:pPr>
            <a:r>
              <a:rPr lang="en-GB" b="1" dirty="0"/>
              <a:t>Basic equality filters</a:t>
            </a:r>
          </a:p>
          <a:p>
            <a:pPr marL="342900" indent="-342900">
              <a:buFont typeface="Arial" panose="020B0604020202020204" pitchFamily="34" charset="0"/>
              <a:buChar char="•"/>
            </a:pPr>
            <a:r>
              <a:rPr lang="en-GB" b="1" dirty="0"/>
              <a:t>Basic comparisons</a:t>
            </a:r>
          </a:p>
          <a:p>
            <a:pPr marL="342900" indent="-342900">
              <a:buFont typeface="Arial" panose="020B0604020202020204" pitchFamily="34" charset="0"/>
              <a:buChar char="•"/>
            </a:pPr>
            <a:r>
              <a:rPr lang="en-GB" b="1" dirty="0"/>
              <a:t>Logical comparisons</a:t>
            </a:r>
          </a:p>
          <a:p>
            <a:pPr marL="342900" indent="-342900">
              <a:buFont typeface="Arial" panose="020B0604020202020204" pitchFamily="34" charset="0"/>
              <a:buChar char="•"/>
            </a:pPr>
            <a:r>
              <a:rPr lang="en-GB" b="1" dirty="0"/>
              <a:t>String comparisons</a:t>
            </a:r>
          </a:p>
          <a:p>
            <a:pPr marL="342900" indent="-342900">
              <a:buFont typeface="Arial" panose="020B0604020202020204" pitchFamily="34" charset="0"/>
              <a:buChar char="•"/>
            </a:pPr>
            <a:r>
              <a:rPr lang="en-GB" b="1" dirty="0"/>
              <a:t>NULL comparisons</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4108991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Review</a:t>
            </a:r>
            <a:endParaRPr lang="en-IN" dirty="0"/>
          </a:p>
        </p:txBody>
      </p:sp>
      <p:sp>
        <p:nvSpPr>
          <p:cNvPr id="5" name="Text Placeholder 4"/>
          <p:cNvSpPr>
            <a:spLocks noGrp="1"/>
          </p:cNvSpPr>
          <p:nvPr>
            <p:ph type="body" sz="quarter" idx="11"/>
          </p:nvPr>
        </p:nvSpPr>
        <p:spPr/>
        <p:txBody>
          <a:bodyPr/>
          <a:lstStyle/>
          <a:p>
            <a:pPr marL="342900" indent="-342900">
              <a:buFont typeface="Arial" panose="020B0604020202020204" pitchFamily="34" charset="0"/>
              <a:buChar char="•"/>
            </a:pPr>
            <a:r>
              <a:rPr lang="en-GB" b="1" dirty="0"/>
              <a:t>WHERE clause</a:t>
            </a:r>
          </a:p>
          <a:p>
            <a:pPr marL="342900" indent="-342900">
              <a:buFont typeface="Arial" panose="020B0604020202020204" pitchFamily="34" charset="0"/>
              <a:buChar char="•"/>
            </a:pPr>
            <a:r>
              <a:rPr lang="en-GB" b="1" dirty="0"/>
              <a:t>Comparisons</a:t>
            </a:r>
          </a:p>
          <a:p>
            <a:pPr marL="342900" indent="-342900">
              <a:buFont typeface="Arial" panose="020B0604020202020204" pitchFamily="34" charset="0"/>
              <a:buChar char="•"/>
            </a:pPr>
            <a:r>
              <a:rPr lang="en-GB" b="1" dirty="0"/>
              <a:t>IN, BETWEEN, LIKE</a:t>
            </a:r>
          </a:p>
          <a:p>
            <a:pPr marL="342900" indent="-342900">
              <a:buFont typeface="Arial" panose="020B0604020202020204" pitchFamily="34" charset="0"/>
              <a:buChar char="•"/>
            </a:pPr>
            <a:r>
              <a:rPr lang="en-GB" b="1" dirty="0"/>
              <a:t>Filtering on calculated expressions</a:t>
            </a:r>
          </a:p>
          <a:p>
            <a:pPr marL="342900" indent="-342900">
              <a:buFont typeface="Arial" panose="020B0604020202020204" pitchFamily="34" charset="0"/>
              <a:buChar char="•"/>
            </a:pPr>
            <a:r>
              <a:rPr lang="en-GB" b="1" dirty="0"/>
              <a:t>Working with NULLs</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358050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Objectives</a:t>
            </a:r>
            <a:endParaRPr lang="en-IN" dirty="0"/>
          </a:p>
        </p:txBody>
      </p:sp>
      <p:sp>
        <p:nvSpPr>
          <p:cNvPr id="3" name="Text Placeholder 2"/>
          <p:cNvSpPr>
            <a:spLocks noGrp="1"/>
          </p:cNvSpPr>
          <p:nvPr>
            <p:ph type="body" sz="quarter" idx="15"/>
          </p:nvPr>
        </p:nvSpPr>
        <p:spPr/>
        <p:txBody>
          <a:bodyPr/>
          <a:lstStyle/>
          <a:p>
            <a:r>
              <a:rPr lang="en-GB" b="1" dirty="0" smtClean="0"/>
              <a:t>At the end of this module you will be able to:</a:t>
            </a:r>
          </a:p>
          <a:p>
            <a:pPr lvl="1"/>
            <a:endParaRPr lang="en-GB" dirty="0" smtClean="0"/>
          </a:p>
          <a:p>
            <a:pPr marL="355600" lvl="1" indent="-266700"/>
            <a:r>
              <a:rPr lang="en-GB" dirty="0"/>
              <a:t>write a query that uses an equality filter</a:t>
            </a:r>
          </a:p>
          <a:p>
            <a:pPr marL="355600" lvl="1" indent="-266700"/>
            <a:r>
              <a:rPr lang="en-GB" dirty="0"/>
              <a:t>write a query that use a comparison filter</a:t>
            </a:r>
          </a:p>
          <a:p>
            <a:pPr marL="355600" lvl="1" indent="-266700"/>
            <a:r>
              <a:rPr lang="en-GB" dirty="0"/>
              <a:t>write a query that uses the IN and BETWEEN operators</a:t>
            </a:r>
          </a:p>
          <a:p>
            <a:pPr marL="355600" lvl="1" indent="-266700"/>
            <a:r>
              <a:rPr lang="en-GB" dirty="0"/>
              <a:t>write a query that looks for text within a column</a:t>
            </a:r>
          </a:p>
          <a:p>
            <a:pPr marL="355600" lvl="1" indent="-266700"/>
            <a:r>
              <a:rPr lang="en-GB" dirty="0"/>
              <a:t>write a query that correctly identifies NULL values</a:t>
            </a:r>
          </a:p>
        </p:txBody>
      </p:sp>
    </p:spTree>
    <p:extLst>
      <p:ext uri="{BB962C8B-B14F-4D97-AF65-F5344CB8AC3E}">
        <p14:creationId xmlns:p14="http://schemas.microsoft.com/office/powerpoint/2010/main" val="172429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WHERE clause</a:t>
            </a:r>
            <a:endParaRPr lang="en-IN" dirty="0"/>
          </a:p>
        </p:txBody>
      </p:sp>
    </p:spTree>
    <p:extLst>
      <p:ext uri="{BB962C8B-B14F-4D97-AF65-F5344CB8AC3E}">
        <p14:creationId xmlns:p14="http://schemas.microsoft.com/office/powerpoint/2010/main" val="152445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WHERE clause</a:t>
            </a:r>
            <a:endParaRPr lang="en-IN" dirty="0"/>
          </a:p>
        </p:txBody>
      </p:sp>
      <p:sp>
        <p:nvSpPr>
          <p:cNvPr id="3" name="Text Placeholder 2"/>
          <p:cNvSpPr>
            <a:spLocks noGrp="1"/>
          </p:cNvSpPr>
          <p:nvPr>
            <p:ph type="body" sz="quarter" idx="15"/>
          </p:nvPr>
        </p:nvSpPr>
        <p:spPr/>
        <p:txBody>
          <a:bodyPr/>
          <a:lstStyle/>
          <a:p>
            <a:r>
              <a:rPr lang="en-GB" dirty="0" smtClean="0"/>
              <a:t>SELECT &lt;&lt;field(s)&gt;&gt;</a:t>
            </a:r>
          </a:p>
          <a:p>
            <a:r>
              <a:rPr lang="en-GB" dirty="0" smtClean="0"/>
              <a:t>FROM  &lt;&lt;table(s)&gt;&gt;</a:t>
            </a:r>
          </a:p>
          <a:p>
            <a:r>
              <a:rPr lang="en-GB" b="1" dirty="0" smtClean="0">
                <a:solidFill>
                  <a:srgbClr val="004050"/>
                </a:solidFill>
              </a:rPr>
              <a:t>WHERE</a:t>
            </a:r>
            <a:r>
              <a:rPr lang="en-GB" dirty="0" smtClean="0">
                <a:solidFill>
                  <a:srgbClr val="004050"/>
                </a:solidFill>
              </a:rPr>
              <a:t>  &lt;&lt;condition(s)&gt;&gt;</a:t>
            </a:r>
          </a:p>
          <a:p>
            <a:r>
              <a:rPr lang="en-GB" dirty="0" smtClean="0">
                <a:solidFill>
                  <a:schemeClr val="bg1">
                    <a:lumMod val="75000"/>
                  </a:schemeClr>
                </a:solidFill>
              </a:rPr>
              <a:t>GROUP BY  &lt;&lt;field(s)&gt;&gt;</a:t>
            </a:r>
          </a:p>
          <a:p>
            <a:r>
              <a:rPr lang="en-GB" dirty="0" smtClean="0">
                <a:solidFill>
                  <a:schemeClr val="bg1">
                    <a:lumMod val="75000"/>
                  </a:schemeClr>
                </a:solidFill>
              </a:rPr>
              <a:t>HAVING  &lt;&lt;condition(s)&gt;&gt;</a:t>
            </a:r>
          </a:p>
          <a:p>
            <a:r>
              <a:rPr lang="en-GB" dirty="0" smtClean="0">
                <a:solidFill>
                  <a:schemeClr val="bg1">
                    <a:lumMod val="75000"/>
                  </a:schemeClr>
                </a:solidFill>
              </a:rPr>
              <a:t>ORDER BY &lt;&lt;field(s)&gt;&gt;</a:t>
            </a:r>
          </a:p>
          <a:p>
            <a:endParaRPr lang="en-IN" dirty="0"/>
          </a:p>
        </p:txBody>
      </p:sp>
    </p:spTree>
    <p:extLst>
      <p:ext uri="{BB962C8B-B14F-4D97-AF65-F5344CB8AC3E}">
        <p14:creationId xmlns:p14="http://schemas.microsoft.com/office/powerpoint/2010/main" val="224691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WHERE expression</a:t>
            </a:r>
            <a:endParaRPr lang="en-IN" dirty="0"/>
          </a:p>
        </p:txBody>
      </p:sp>
    </p:spTree>
    <p:extLst>
      <p:ext uri="{BB962C8B-B14F-4D97-AF65-F5344CB8AC3E}">
        <p14:creationId xmlns:p14="http://schemas.microsoft.com/office/powerpoint/2010/main" val="285006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069809" y="1992793"/>
            <a:ext cx="4646004" cy="2998308"/>
          </a:xfrm>
        </p:spPr>
        <p:txBody>
          <a:bodyPr/>
          <a:lstStyle/>
          <a:p>
            <a:pPr marL="342900" indent="-342900">
              <a:buFont typeface="Arial" panose="020B0604020202020204" pitchFamily="34" charset="0"/>
              <a:buChar char="•"/>
            </a:pPr>
            <a:r>
              <a:rPr lang="en-GB" b="1" dirty="0"/>
              <a:t>Is a predicate</a:t>
            </a:r>
          </a:p>
          <a:p>
            <a:pPr marL="684000" lvl="1"/>
            <a:r>
              <a:rPr lang="en-GB" dirty="0"/>
              <a:t>An expression that returns either true or false</a:t>
            </a:r>
          </a:p>
          <a:p>
            <a:pPr marL="342900" indent="-342900">
              <a:buFont typeface="Arial" panose="020B0604020202020204" pitchFamily="34" charset="0"/>
              <a:buChar char="•"/>
            </a:pPr>
            <a:r>
              <a:rPr lang="en-GB" b="1" dirty="0"/>
              <a:t>SQL retrieves all rows that are true</a:t>
            </a:r>
          </a:p>
          <a:p>
            <a:pPr marL="684000" lvl="1"/>
            <a:r>
              <a:rPr lang="en-GB" dirty="0"/>
              <a:t>Or possibly none at all</a:t>
            </a:r>
          </a:p>
          <a:p>
            <a:pPr marL="342900" indent="-342900">
              <a:buFont typeface="Arial" panose="020B0604020202020204" pitchFamily="34" charset="0"/>
              <a:buChar char="•"/>
            </a:pPr>
            <a:r>
              <a:rPr lang="en-GB" b="1" dirty="0"/>
              <a:t>Example</a:t>
            </a:r>
            <a:r>
              <a:rPr lang="en-GB" b="1" dirty="0" smtClean="0"/>
              <a:t>:</a:t>
            </a:r>
            <a:endParaRPr lang="en-GB" b="1" dirty="0"/>
          </a:p>
        </p:txBody>
      </p:sp>
      <p:sp>
        <p:nvSpPr>
          <p:cNvPr id="4" name="Slide Number Placeholder 3"/>
          <p:cNvSpPr>
            <a:spLocks noGrp="1"/>
          </p:cNvSpPr>
          <p:nvPr>
            <p:ph type="sldNum" sz="quarter" idx="4"/>
          </p:nvPr>
        </p:nvSpPr>
        <p:spPr/>
        <p:txBody>
          <a:bodyPr/>
          <a:lstStyle/>
          <a:p>
            <a:fld id="{EF892D59-8F09-EF4B-AD6D-DA609442F868}" type="slidenum">
              <a:rPr lang="en-GB" smtClean="0"/>
              <a:pPr/>
              <a:t>7</a:t>
            </a:fld>
            <a:endParaRPr lang="en-GB" dirty="0"/>
          </a:p>
        </p:txBody>
      </p:sp>
      <p:sp>
        <p:nvSpPr>
          <p:cNvPr id="5" name="Title 4"/>
          <p:cNvSpPr>
            <a:spLocks noGrp="1"/>
          </p:cNvSpPr>
          <p:nvPr>
            <p:ph type="title"/>
          </p:nvPr>
        </p:nvSpPr>
        <p:spPr/>
        <p:txBody>
          <a:bodyPr/>
          <a:lstStyle/>
          <a:p>
            <a:r>
              <a:rPr lang="en-GB" dirty="0"/>
              <a:t>WHERE expression</a:t>
            </a:r>
            <a:endParaRPr lang="en-IN" dirty="0"/>
          </a:p>
        </p:txBody>
      </p:sp>
      <p:sp>
        <p:nvSpPr>
          <p:cNvPr id="6" name="Rectangle 5"/>
          <p:cNvSpPr>
            <a:spLocks noChangeArrowheads="1"/>
          </p:cNvSpPr>
          <p:nvPr/>
        </p:nvSpPr>
        <p:spPr bwMode="auto">
          <a:xfrm>
            <a:off x="6621663" y="1992792"/>
            <a:ext cx="4262502" cy="2862322"/>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2000" dirty="0">
                <a:latin typeface="Lucida Console" pitchFamily="49" charset="0"/>
              </a:rPr>
              <a:t>SELECT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ProductID</a:t>
            </a:r>
            <a:r>
              <a:rPr lang="en-GB" sz="2000" dirty="0">
                <a:latin typeface="Lucida Console" pitchFamily="49" charset="0"/>
              </a:rPr>
              <a: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ProductName</a:t>
            </a:r>
            <a:r>
              <a:rPr lang="en-GB" sz="2000" dirty="0">
                <a:latin typeface="Lucida Console" pitchFamily="49" charset="0"/>
              </a:rPr>
              <a: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UnitsInStock</a:t>
            </a:r>
            <a:r>
              <a:rPr lang="en-GB" sz="2000" dirty="0">
                <a:latin typeface="Lucida Console" pitchFamily="49" charset="0"/>
              </a:rPr>
              <a:t>,</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UnitsOnOrder</a:t>
            </a:r>
            <a:r>
              <a:rPr lang="en-GB" sz="2000" dirty="0">
                <a:latin typeface="Lucida Console" pitchFamily="49" charset="0"/>
              </a:rPr>
              <a:t> </a:t>
            </a:r>
            <a:br>
              <a:rPr lang="en-GB" sz="2000" dirty="0">
                <a:latin typeface="Lucida Console" pitchFamily="49" charset="0"/>
              </a:rPr>
            </a:br>
            <a:r>
              <a:rPr lang="en-GB" sz="2000" dirty="0">
                <a:latin typeface="Lucida Console" pitchFamily="49" charset="0"/>
              </a:rPr>
              <a:t>FROM</a:t>
            </a:r>
            <a:br>
              <a:rPr lang="en-GB" sz="2000" dirty="0">
                <a:latin typeface="Lucida Console" pitchFamily="49" charset="0"/>
              </a:rPr>
            </a:br>
            <a:r>
              <a:rPr lang="en-GB" sz="2000" dirty="0">
                <a:latin typeface="Lucida Console" pitchFamily="49" charset="0"/>
              </a:rPr>
              <a:t>  </a:t>
            </a:r>
            <a:r>
              <a:rPr lang="en-GB" sz="2000" dirty="0" err="1">
                <a:latin typeface="Lucida Console" pitchFamily="49" charset="0"/>
              </a:rPr>
              <a:t>dbo.Products</a:t>
            </a:r>
            <a:r>
              <a:rPr lang="en-GB" sz="2000" dirty="0">
                <a:latin typeface="Lucida Console" pitchFamily="49" charset="0"/>
              </a:rPr>
              <a:t/>
            </a:r>
            <a:br>
              <a:rPr lang="en-GB" sz="2000" dirty="0">
                <a:latin typeface="Lucida Console" pitchFamily="49" charset="0"/>
              </a:rPr>
            </a:br>
            <a:r>
              <a:rPr lang="en-GB" sz="2000" b="1" dirty="0">
                <a:latin typeface="Lucida Console" pitchFamily="49" charset="0"/>
              </a:rPr>
              <a:t>WHERE</a:t>
            </a:r>
            <a:r>
              <a:rPr lang="en-GB" sz="2000" dirty="0">
                <a:latin typeface="Lucida Console" pitchFamily="49" charset="0"/>
              </a:rPr>
              <a:t/>
            </a:r>
            <a:br>
              <a:rPr lang="en-GB" sz="2000" dirty="0">
                <a:latin typeface="Lucida Console" pitchFamily="49" charset="0"/>
              </a:rPr>
            </a:br>
            <a:r>
              <a:rPr lang="en-GB" sz="2000" dirty="0">
                <a:latin typeface="Lucida Console" pitchFamily="49" charset="0"/>
              </a:rPr>
              <a:t>  Discontinued = 0</a:t>
            </a:r>
          </a:p>
        </p:txBody>
      </p:sp>
    </p:spTree>
    <p:extLst>
      <p:ext uri="{BB962C8B-B14F-4D97-AF65-F5344CB8AC3E}">
        <p14:creationId xmlns:p14="http://schemas.microsoft.com/office/powerpoint/2010/main" val="312613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US" dirty="0"/>
              <a:t>Operators</a:t>
            </a:r>
            <a:endParaRPr lang="en-IN" dirty="0"/>
          </a:p>
        </p:txBody>
      </p:sp>
    </p:spTree>
    <p:extLst>
      <p:ext uri="{BB962C8B-B14F-4D97-AF65-F5344CB8AC3E}">
        <p14:creationId xmlns:p14="http://schemas.microsoft.com/office/powerpoint/2010/main" val="324252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Operators</a:t>
            </a:r>
          </a:p>
        </p:txBody>
      </p:sp>
      <p:graphicFrame>
        <p:nvGraphicFramePr>
          <p:cNvPr id="24616" name="Group 40"/>
          <p:cNvGraphicFramePr>
            <a:graphicFrameLocks noGrp="1"/>
          </p:cNvGraphicFramePr>
          <p:nvPr>
            <p:extLst>
              <p:ext uri="{D42A27DB-BD31-4B8C-83A1-F6EECF244321}">
                <p14:modId xmlns:p14="http://schemas.microsoft.com/office/powerpoint/2010/main" val="3030853934"/>
              </p:ext>
            </p:extLst>
          </p:nvPr>
        </p:nvGraphicFramePr>
        <p:xfrm>
          <a:off x="2082801" y="2175129"/>
          <a:ext cx="8004175" cy="3249367"/>
        </p:xfrm>
        <a:graphic>
          <a:graphicData uri="http://schemas.openxmlformats.org/drawingml/2006/table">
            <a:tbl>
              <a:tblPr/>
              <a:tblGrid>
                <a:gridCol w="3771900">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5556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Type</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004050"/>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Operators</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004050"/>
                    </a:solidFill>
                  </a:tcPr>
                </a:tc>
                <a:extLst>
                  <a:ext uri="{0D108BD9-81ED-4DB2-BD59-A6C34878D82A}">
                    <a16:rowId xmlns:a16="http://schemas.microsoft.com/office/drawing/2014/main" val="10000"/>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4050"/>
                        </a:buClr>
                        <a:buSzPct val="90000"/>
                        <a:buFontTx/>
                        <a:buChar char="•"/>
                        <a:tabLst/>
                      </a:pPr>
                      <a:r>
                        <a:rPr kumimoji="0" lang="en-US" sz="1800" b="0" i="0" u="none" strike="noStrike" cap="none" normalizeH="0" baseline="0" dirty="0" smtClean="0">
                          <a:ln>
                            <a:noFill/>
                          </a:ln>
                          <a:solidFill>
                            <a:srgbClr val="004050"/>
                          </a:solidFill>
                          <a:effectLst/>
                          <a:latin typeface="+mn-lt"/>
                          <a:cs typeface="Segoe UI" panose="020B0502040204020203" pitchFamily="34" charset="0"/>
                        </a:rPr>
                        <a:t>Comparison operators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4050"/>
                        </a:buClr>
                        <a:buSzPct val="90000"/>
                        <a:buFontTx/>
                        <a:buChar char="•"/>
                        <a:tabLst/>
                      </a:pPr>
                      <a:r>
                        <a:rPr kumimoji="0" lang="en-US" sz="1800" b="0" i="0" u="none" strike="noStrike" cap="none" normalizeH="0" baseline="0" dirty="0" smtClean="0">
                          <a:ln>
                            <a:noFill/>
                          </a:ln>
                          <a:solidFill>
                            <a:srgbClr val="004050"/>
                          </a:solidFill>
                          <a:effectLst/>
                          <a:latin typeface="+mn-lt"/>
                          <a:cs typeface="Segoe UI" panose="020B0502040204020203" pitchFamily="34" charset="0"/>
                        </a:rPr>
                        <a:t>=, &lt;, &gt;, &lt;&gt;, !=, &gt;=, &lt;=</a:t>
                      </a:r>
                    </a:p>
                    <a:p>
                      <a:pPr marL="228600" marR="0" lvl="0" indent="-228600" algn="l" defTabSz="914400" rtl="0" eaLnBrk="1" fontAlgn="base" latinLnBrk="0" hangingPunct="1">
                        <a:lnSpc>
                          <a:spcPct val="80000"/>
                        </a:lnSpc>
                        <a:spcBef>
                          <a:spcPct val="30000"/>
                        </a:spcBef>
                        <a:spcAft>
                          <a:spcPct val="0"/>
                        </a:spcAft>
                        <a:buClr>
                          <a:srgbClr val="004050"/>
                        </a:buClr>
                        <a:buSzPct val="90000"/>
                        <a:buFontTx/>
                        <a:buNone/>
                        <a:tabLst/>
                      </a:pPr>
                      <a:r>
                        <a:rPr kumimoji="0" lang="en-US" sz="1600" b="0" i="1" u="none" strike="noStrike" cap="none" normalizeH="0" baseline="0" dirty="0" err="1" smtClean="0">
                          <a:ln>
                            <a:noFill/>
                          </a:ln>
                          <a:solidFill>
                            <a:srgbClr val="004050"/>
                          </a:solidFill>
                          <a:effectLst/>
                          <a:latin typeface="+mn-lt"/>
                        </a:rPr>
                        <a:t>UnitsInStock</a:t>
                      </a:r>
                      <a:r>
                        <a:rPr kumimoji="0" lang="en-US" sz="1600" b="0" i="1" u="none" strike="noStrike" cap="none" normalizeH="0" baseline="0" dirty="0" smtClean="0">
                          <a:ln>
                            <a:noFill/>
                          </a:ln>
                          <a:solidFill>
                            <a:srgbClr val="004050"/>
                          </a:solidFill>
                          <a:effectLst/>
                          <a:latin typeface="+mn-lt"/>
                        </a:rPr>
                        <a:t> &gt; 0</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90588">
                <a:tc>
                  <a:txBody>
                    <a:bodyPr/>
                    <a:lstStyle/>
                    <a:p>
                      <a:pPr marL="228600" marR="0" lvl="0" indent="-228600" algn="l" defTabSz="914400" rtl="0" eaLnBrk="1" fontAlgn="base" latinLnBrk="0" hangingPunct="1">
                        <a:lnSpc>
                          <a:spcPct val="118000"/>
                        </a:lnSpc>
                        <a:spcBef>
                          <a:spcPct val="30000"/>
                        </a:spcBef>
                        <a:spcAft>
                          <a:spcPct val="0"/>
                        </a:spcAft>
                        <a:buClr>
                          <a:srgbClr val="004050"/>
                        </a:buClr>
                        <a:buSzPct val="90000"/>
                        <a:buFontTx/>
                        <a:buChar char="•"/>
                        <a:tabLst/>
                      </a:pPr>
                      <a:r>
                        <a:rPr kumimoji="0" lang="en-US" sz="1800" b="0" i="0" u="none" strike="noStrike" cap="none" normalizeH="0" baseline="0" dirty="0" smtClean="0">
                          <a:ln>
                            <a:noFill/>
                          </a:ln>
                          <a:solidFill>
                            <a:srgbClr val="004050"/>
                          </a:solidFill>
                          <a:effectLst/>
                          <a:latin typeface="+mn-lt"/>
                          <a:cs typeface="Segoe UI" panose="020B0502040204020203" pitchFamily="34" charset="0"/>
                        </a:rPr>
                        <a:t>Logical operators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4050"/>
                        </a:buClr>
                        <a:buSzPct val="90000"/>
                        <a:buFontTx/>
                        <a:buChar char="•"/>
                        <a:tabLst/>
                      </a:pPr>
                      <a:r>
                        <a:rPr kumimoji="0" lang="en-US" sz="1800" b="0" i="0" u="none" strike="noStrike" cap="none" normalizeH="0" baseline="0" dirty="0" smtClean="0">
                          <a:ln>
                            <a:noFill/>
                          </a:ln>
                          <a:solidFill>
                            <a:srgbClr val="004050"/>
                          </a:solidFill>
                          <a:effectLst/>
                          <a:latin typeface="+mn-lt"/>
                          <a:cs typeface="Segoe UI" panose="020B0502040204020203" pitchFamily="34" charset="0"/>
                        </a:rPr>
                        <a:t>AND, OR, NOT </a:t>
                      </a:r>
                    </a:p>
                    <a:p>
                      <a:pPr marL="228600" marR="0" lvl="0" indent="-228600" algn="l" defTabSz="914400" rtl="0" eaLnBrk="1" fontAlgn="base" latinLnBrk="0" hangingPunct="1">
                        <a:lnSpc>
                          <a:spcPct val="80000"/>
                        </a:lnSpc>
                        <a:spcBef>
                          <a:spcPct val="30000"/>
                        </a:spcBef>
                        <a:spcAft>
                          <a:spcPct val="0"/>
                        </a:spcAft>
                        <a:buClr>
                          <a:srgbClr val="004050"/>
                        </a:buClr>
                        <a:buSzPct val="90000"/>
                        <a:buFontTx/>
                        <a:buNone/>
                        <a:tabLst/>
                      </a:pPr>
                      <a:r>
                        <a:rPr kumimoji="0" lang="en-US" sz="1600" b="0" i="1" u="none" strike="noStrike" cap="none" normalizeH="0" baseline="0" dirty="0" err="1" smtClean="0">
                          <a:ln>
                            <a:noFill/>
                          </a:ln>
                          <a:solidFill>
                            <a:srgbClr val="004050"/>
                          </a:solidFill>
                          <a:effectLst/>
                          <a:latin typeface="+mn-lt"/>
                        </a:rPr>
                        <a:t>UnitsInStock</a:t>
                      </a:r>
                      <a:r>
                        <a:rPr kumimoji="0" lang="en-US" sz="1600" b="0" i="1" u="none" strike="noStrike" cap="none" normalizeH="0" baseline="0" dirty="0" smtClean="0">
                          <a:ln>
                            <a:noFill/>
                          </a:ln>
                          <a:solidFill>
                            <a:srgbClr val="004050"/>
                          </a:solidFill>
                          <a:effectLst/>
                          <a:latin typeface="+mn-lt"/>
                        </a:rPr>
                        <a:t> = 0 AND </a:t>
                      </a:r>
                    </a:p>
                    <a:p>
                      <a:pPr marL="228600" marR="0" lvl="0" indent="-228600" algn="l" defTabSz="914400" rtl="0" eaLnBrk="1" fontAlgn="base" latinLnBrk="0" hangingPunct="1">
                        <a:lnSpc>
                          <a:spcPct val="80000"/>
                        </a:lnSpc>
                        <a:spcBef>
                          <a:spcPct val="30000"/>
                        </a:spcBef>
                        <a:spcAft>
                          <a:spcPct val="0"/>
                        </a:spcAft>
                        <a:buClr>
                          <a:srgbClr val="004050"/>
                        </a:buClr>
                        <a:buSzPct val="90000"/>
                        <a:buFontTx/>
                        <a:buNone/>
                        <a:tabLst/>
                      </a:pPr>
                      <a:r>
                        <a:rPr kumimoji="0" lang="en-US" sz="1600" b="0" i="1" u="none" strike="noStrike" cap="none" normalizeH="0" baseline="0" dirty="0" smtClean="0">
                          <a:ln>
                            <a:noFill/>
                          </a:ln>
                          <a:solidFill>
                            <a:srgbClr val="004050"/>
                          </a:solidFill>
                          <a:effectLst/>
                          <a:latin typeface="+mn-lt"/>
                        </a:rPr>
                        <a:t>    </a:t>
                      </a:r>
                      <a:r>
                        <a:rPr kumimoji="0" lang="en-US" sz="1600" b="0" i="1" u="none" strike="noStrike" cap="none" normalizeH="0" baseline="0" dirty="0" err="1" smtClean="0">
                          <a:ln>
                            <a:noFill/>
                          </a:ln>
                          <a:solidFill>
                            <a:srgbClr val="004050"/>
                          </a:solidFill>
                          <a:effectLst/>
                          <a:latin typeface="+mn-lt"/>
                        </a:rPr>
                        <a:t>UnitsOnOrder</a:t>
                      </a:r>
                      <a:r>
                        <a:rPr kumimoji="0" lang="en-US" sz="1600" b="0" i="1" u="none" strike="noStrike" cap="none" normalizeH="0" baseline="0" dirty="0" smtClean="0">
                          <a:ln>
                            <a:noFill/>
                          </a:ln>
                          <a:solidFill>
                            <a:srgbClr val="004050"/>
                          </a:solidFill>
                          <a:effectLst/>
                          <a:latin typeface="+mn-lt"/>
                        </a:rPr>
                        <a:t> = 0</a:t>
                      </a:r>
                      <a:r>
                        <a:rPr kumimoji="0" lang="en-US" sz="1800" b="0" i="0" u="none" strike="noStrike" cap="none" normalizeH="0" baseline="0" dirty="0" smtClean="0">
                          <a:ln>
                            <a:noFill/>
                          </a:ln>
                          <a:solidFill>
                            <a:srgbClr val="004050"/>
                          </a:solidFill>
                          <a:effectLst/>
                          <a:latin typeface="+mn-lt"/>
                        </a:rPr>
                        <a:t>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65188">
                <a:tc>
                  <a:txBody>
                    <a:bodyPr/>
                    <a:lstStyle/>
                    <a:p>
                      <a:pPr marL="228600" marR="0" lvl="0" indent="-228600" algn="l" defTabSz="914400" rtl="0" eaLnBrk="1" fontAlgn="base" latinLnBrk="0" hangingPunct="1">
                        <a:lnSpc>
                          <a:spcPct val="118000"/>
                        </a:lnSpc>
                        <a:spcBef>
                          <a:spcPct val="30000"/>
                        </a:spcBef>
                        <a:spcAft>
                          <a:spcPct val="0"/>
                        </a:spcAft>
                        <a:buClr>
                          <a:srgbClr val="004050"/>
                        </a:buClr>
                        <a:buSzPct val="90000"/>
                        <a:buFontTx/>
                        <a:buChar char="•"/>
                        <a:tabLst/>
                      </a:pPr>
                      <a:r>
                        <a:rPr kumimoji="0" lang="en-US" sz="1800" b="0" i="0" u="none" strike="noStrike" cap="none" normalizeH="0" baseline="0" dirty="0" smtClean="0">
                          <a:ln>
                            <a:noFill/>
                          </a:ln>
                          <a:solidFill>
                            <a:srgbClr val="004050"/>
                          </a:solidFill>
                          <a:effectLst/>
                          <a:latin typeface="+mn-lt"/>
                          <a:cs typeface="Segoe UI" panose="020B0502040204020203" pitchFamily="34" charset="0"/>
                        </a:rPr>
                        <a:t>“Special” operators</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4050"/>
                        </a:buClr>
                        <a:buSzPct val="90000"/>
                        <a:buFontTx/>
                        <a:buChar char="•"/>
                        <a:tabLst/>
                      </a:pPr>
                      <a:r>
                        <a:rPr kumimoji="0" lang="en-US" sz="1800" b="0" i="0" u="none" strike="noStrike" cap="none" normalizeH="0" baseline="0" dirty="0" smtClean="0">
                          <a:ln>
                            <a:noFill/>
                          </a:ln>
                          <a:solidFill>
                            <a:srgbClr val="004050"/>
                          </a:solidFill>
                          <a:effectLst/>
                          <a:latin typeface="+mn-lt"/>
                          <a:cs typeface="Segoe UI" panose="020B0502040204020203" pitchFamily="34" charset="0"/>
                        </a:rPr>
                        <a:t>BETWEEN, IN, LIKE</a:t>
                      </a:r>
                    </a:p>
                    <a:p>
                      <a:pPr marL="228600" marR="0" lvl="0" indent="-228600" algn="l" defTabSz="914400" rtl="0" eaLnBrk="1" fontAlgn="base" latinLnBrk="0" hangingPunct="1">
                        <a:lnSpc>
                          <a:spcPct val="80000"/>
                        </a:lnSpc>
                        <a:spcBef>
                          <a:spcPct val="30000"/>
                        </a:spcBef>
                        <a:spcAft>
                          <a:spcPct val="0"/>
                        </a:spcAft>
                        <a:buClr>
                          <a:srgbClr val="004050"/>
                        </a:buClr>
                        <a:buSzPct val="90000"/>
                        <a:buFontTx/>
                        <a:buNone/>
                        <a:tabLst/>
                      </a:pPr>
                      <a:r>
                        <a:rPr kumimoji="0" lang="en-US" sz="1600" b="0" i="1" u="none" strike="noStrike" cap="none" normalizeH="0" baseline="0" dirty="0" err="1" smtClean="0">
                          <a:ln>
                            <a:noFill/>
                          </a:ln>
                          <a:solidFill>
                            <a:srgbClr val="004050"/>
                          </a:solidFill>
                          <a:effectLst/>
                          <a:latin typeface="+mn-lt"/>
                        </a:rPr>
                        <a:t>OrderDate</a:t>
                      </a:r>
                      <a:r>
                        <a:rPr kumimoji="0" lang="en-US" sz="1600" b="0" i="1" u="none" strike="noStrike" cap="none" normalizeH="0" baseline="0" dirty="0" smtClean="0">
                          <a:ln>
                            <a:noFill/>
                          </a:ln>
                          <a:solidFill>
                            <a:srgbClr val="004050"/>
                          </a:solidFill>
                          <a:effectLst/>
                          <a:latin typeface="+mn-lt"/>
                        </a:rPr>
                        <a:t> BETWEEN </a:t>
                      </a:r>
                    </a:p>
                    <a:p>
                      <a:pPr marL="228600" marR="0" lvl="0" indent="-228600" algn="l" defTabSz="914400" rtl="0" eaLnBrk="1" fontAlgn="base" latinLnBrk="0" hangingPunct="1">
                        <a:lnSpc>
                          <a:spcPct val="80000"/>
                        </a:lnSpc>
                        <a:spcBef>
                          <a:spcPct val="30000"/>
                        </a:spcBef>
                        <a:spcAft>
                          <a:spcPct val="0"/>
                        </a:spcAft>
                        <a:buClr>
                          <a:srgbClr val="004050"/>
                        </a:buClr>
                        <a:buSzPct val="90000"/>
                        <a:buFontTx/>
                        <a:buNone/>
                        <a:tabLst/>
                      </a:pPr>
                      <a:r>
                        <a:rPr kumimoji="0" lang="en-US" sz="1600" b="0" i="1" u="none" strike="noStrike" cap="none" normalizeH="0" baseline="0" dirty="0" smtClean="0">
                          <a:ln>
                            <a:noFill/>
                          </a:ln>
                          <a:solidFill>
                            <a:srgbClr val="004050"/>
                          </a:solidFill>
                          <a:effectLst/>
                          <a:latin typeface="+mn-lt"/>
                        </a:rPr>
                        <a:t>     ‘2012/01/01’ AND ‘2012/01/31’</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471187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C56DB7-CDBE-4671-9CB8-9227232F95E7}"/>
</file>

<file path=customXml/itemProps2.xml><?xml version="1.0" encoding="utf-8"?>
<ds:datastoreItem xmlns:ds="http://schemas.openxmlformats.org/officeDocument/2006/customXml" ds:itemID="{5D8BD29A-9E47-4F23-8DB4-F0BC4CF9837C}">
  <ds:schemaRefs>
    <ds:schemaRef ds:uri="http://schemas.microsoft.com/office/2006/metadata/properties"/>
    <ds:schemaRef ds:uri="http://schemas.microsoft.com/office/infopath/2007/PartnerControls"/>
    <ds:schemaRef ds:uri="0C7DB021-8374-491B-B179-4731FF54D5A8"/>
  </ds:schemaRefs>
</ds:datastoreItem>
</file>

<file path=customXml/itemProps3.xml><?xml version="1.0" encoding="utf-8"?>
<ds:datastoreItem xmlns:ds="http://schemas.openxmlformats.org/officeDocument/2006/customXml" ds:itemID="{317ECEC7-D468-4011-8A66-922815DFB9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2511</TotalTime>
  <Words>1079</Words>
  <Application>Microsoft Office PowerPoint</Application>
  <PresentationFormat>Widescreen</PresentationFormat>
  <Paragraphs>166</Paragraphs>
  <Slides>22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Krana Fat B</vt:lpstr>
      <vt:lpstr>Lucida Console</vt:lpstr>
      <vt:lpstr>Montserrat</vt:lpstr>
      <vt:lpstr>Segoe UI</vt:lpstr>
      <vt:lpstr>Master</vt:lpstr>
      <vt:lpstr>Filtering Rows</vt:lpstr>
      <vt:lpstr>Overview</vt:lpstr>
      <vt:lpstr>PowerPoint Presentation</vt:lpstr>
      <vt:lpstr>WHERE clause</vt:lpstr>
      <vt:lpstr>PowerPoint Presentation</vt:lpstr>
      <vt:lpstr>WHERE expression</vt:lpstr>
      <vt:lpstr>WHERE expression</vt:lpstr>
      <vt:lpstr>Operators</vt:lpstr>
      <vt:lpstr>Operators</vt:lpstr>
      <vt:lpstr>Comparison operators</vt:lpstr>
      <vt:lpstr>Logical operators</vt:lpstr>
      <vt:lpstr>Unknown values</vt:lpstr>
      <vt:lpstr>Specifying a list of values - IN</vt:lpstr>
      <vt:lpstr>Specifying a range of values - BETWEEN</vt:lpstr>
      <vt:lpstr>String comparisons - LIKE</vt:lpstr>
      <vt:lpstr>Filtering on calculated values</vt:lpstr>
      <vt:lpstr>Finding unknown values (NULLs)</vt:lpstr>
      <vt:lpstr>Best practices</vt:lpstr>
      <vt:lpstr>PowerPoint Presentation</vt:lpstr>
      <vt:lpstr>Hands-on lab</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Chaggar, Jagjeet</cp:lastModifiedBy>
  <cp:revision>234</cp:revision>
  <cp:lastPrinted>2019-07-03T09:46:41Z</cp:lastPrinted>
  <dcterms:created xsi:type="dcterms:W3CDTF">2019-09-05T08:17:12Z</dcterms:created>
  <dcterms:modified xsi:type="dcterms:W3CDTF">2019-11-20T12:50:51Z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Number">
    <vt:lpwstr>3</vt:lpwstr>
  </property>
  <property fmtid="{D5CDD505-2E9C-101B-9397-08002B2CF9AE}" pid="3" name="BrandingStandard">
    <vt:lpwstr>2014</vt:lpwstr>
  </property>
  <property fmtid="{D5CDD505-2E9C-101B-9397-08002B2CF9AE}" pid="4" name="ChapterType">
    <vt:lpwstr>Chapter</vt:lpwstr>
  </property>
  <property fmtid="{D5CDD505-2E9C-101B-9397-08002B2CF9AE}" pid="5" name="ContentTypeId">
    <vt:lpwstr>0x010100488ECE2E70AB8B46B2C449C81E540480</vt:lpwstr>
  </property>
  <property fmtid="{D5CDD505-2E9C-101B-9397-08002B2CF9AE}" pid="6" name="BookType">
    <vt:lpwstr>3</vt:lpwstr>
  </property>
  <property fmtid="{D5CDD505-2E9C-101B-9397-08002B2CF9AE}" pid="7" name="PageNumbering">
    <vt:lpwstr>Sequential</vt:lpwstr>
  </property>
  <property fmtid="{D5CDD505-2E9C-101B-9397-08002B2CF9AE}" pid="8" name="Difficulty">
    <vt:lpwstr/>
  </property>
  <property fmtid="{D5CDD505-2E9C-101B-9397-08002B2CF9AE}" pid="9" name="Duration">
    <vt:lpwstr/>
  </property>
  <property fmtid="{D5CDD505-2E9C-101B-9397-08002B2CF9AE}" pid="10" name="PrintingStyle">
    <vt:lpwstr>Portrait_Print_Notes</vt:lpwstr>
  </property>
</Properties>
</file>