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62" r:id="rId5"/>
    <p:sldId id="612" r:id="rId6"/>
    <p:sldId id="884" r:id="rId7"/>
    <p:sldId id="909" r:id="rId8"/>
    <p:sldId id="918" r:id="rId9"/>
    <p:sldId id="925" r:id="rId10"/>
    <p:sldId id="919" r:id="rId11"/>
    <p:sldId id="920" r:id="rId12"/>
    <p:sldId id="926" r:id="rId13"/>
    <p:sldId id="921" r:id="rId14"/>
    <p:sldId id="922" r:id="rId15"/>
    <p:sldId id="927" r:id="rId16"/>
    <p:sldId id="923" r:id="rId17"/>
    <p:sldId id="924" r:id="rId18"/>
  </p:sldIdLst>
  <p:sldSz cx="12192000" cy="6858000"/>
  <p:notesSz cx="6645275" cy="97758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462"/>
            <p14:sldId id="612"/>
            <p14:sldId id="884"/>
            <p14:sldId id="909"/>
            <p14:sldId id="918"/>
            <p14:sldId id="925"/>
            <p14:sldId id="919"/>
            <p14:sldId id="920"/>
            <p14:sldId id="926"/>
            <p14:sldId id="921"/>
            <p14:sldId id="922"/>
            <p14:sldId id="927"/>
            <p14:sldId id="923"/>
            <p14:sldId id="92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7E007C"/>
    <a:srgbClr val="FF004C"/>
    <a:srgbClr val="09EDB8"/>
    <a:srgbClr val="F91258"/>
    <a:srgbClr val="F3622C"/>
    <a:srgbClr val="28CFF9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79747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566" y="78"/>
      </p:cViewPr>
      <p:guideLst>
        <p:guide pos="3840"/>
        <p:guide orient="horz" pos="37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5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You’ve already seen that we can ask SQL to perform calculations on a row-by-row basis.</a:t>
            </a:r>
          </a:p>
          <a:p>
            <a:r>
              <a:rPr lang="en-GB" baseline="0" dirty="0" smtClean="0"/>
              <a:t>We can also ask SQL to perform mathematical operations over a set of records.</a:t>
            </a:r>
          </a:p>
          <a:p>
            <a:r>
              <a:rPr lang="en-GB" baseline="0" dirty="0" smtClean="0"/>
              <a:t>With the exception of </a:t>
            </a:r>
            <a:r>
              <a:rPr lang="en-GB" i="1" baseline="0" dirty="0" smtClean="0"/>
              <a:t>COUNT(*)</a:t>
            </a:r>
            <a:r>
              <a:rPr lang="en-GB" i="0" baseline="0" dirty="0" smtClean="0"/>
              <a:t>, all the functions operate only on non-null values for </a:t>
            </a:r>
            <a:r>
              <a:rPr lang="en-GB" i="1" baseline="0" dirty="0" smtClean="0"/>
              <a:t>expression</a:t>
            </a:r>
            <a:r>
              <a:rPr lang="en-GB" i="0" baseline="0" dirty="0" smtClean="0"/>
              <a:t>.</a:t>
            </a:r>
          </a:p>
          <a:p>
            <a:r>
              <a:rPr lang="en-GB" i="0" baseline="0" dirty="0" smtClean="0"/>
              <a:t>For instance, given the following data:</a:t>
            </a:r>
          </a:p>
          <a:p>
            <a:r>
              <a:rPr lang="en-GB" sz="1000" b="1" i="0" baseline="0" dirty="0" smtClean="0">
                <a:latin typeface="Consolas" pitchFamily="49" charset="0"/>
                <a:cs typeface="Consolas" pitchFamily="49" charset="0"/>
              </a:rPr>
              <a:t>Product		Quantity</a:t>
            </a:r>
          </a:p>
          <a:p>
            <a:r>
              <a:rPr lang="en-GB" sz="1000" i="0" baseline="0" dirty="0" smtClean="0">
                <a:latin typeface="Consolas" pitchFamily="49" charset="0"/>
                <a:cs typeface="Consolas" pitchFamily="49" charset="0"/>
              </a:rPr>
              <a:t>A		250</a:t>
            </a:r>
          </a:p>
          <a:p>
            <a:r>
              <a:rPr lang="en-GB" sz="1000" i="0" baseline="0" dirty="0" smtClean="0">
                <a:latin typeface="Consolas" pitchFamily="49" charset="0"/>
                <a:cs typeface="Consolas" pitchFamily="49" charset="0"/>
              </a:rPr>
              <a:t>B		0</a:t>
            </a:r>
          </a:p>
          <a:p>
            <a:r>
              <a:rPr lang="en-GB" i="0" baseline="0" dirty="0" smtClean="0"/>
              <a:t>The </a:t>
            </a:r>
            <a:r>
              <a:rPr lang="en-GB" i="1" baseline="0" dirty="0" smtClean="0"/>
              <a:t>COUNT</a:t>
            </a:r>
            <a:r>
              <a:rPr lang="en-GB" i="0" baseline="0" dirty="0" smtClean="0"/>
              <a:t>(Quantity) would be 2 and the </a:t>
            </a:r>
            <a:r>
              <a:rPr lang="en-GB" i="1" baseline="0" dirty="0" smtClean="0"/>
              <a:t>AVG</a:t>
            </a:r>
            <a:r>
              <a:rPr lang="en-GB" i="0" baseline="0" dirty="0" smtClean="0"/>
              <a:t>(Quantity) would be 125, whilst for the following data:</a:t>
            </a:r>
          </a:p>
          <a:p>
            <a:r>
              <a:rPr lang="en-GB" sz="1000" b="1" i="0" baseline="0" dirty="0" smtClean="0">
                <a:latin typeface="Consolas" pitchFamily="49" charset="0"/>
                <a:cs typeface="Consolas" pitchFamily="49" charset="0"/>
              </a:rPr>
              <a:t>Product		Quantity</a:t>
            </a:r>
          </a:p>
          <a:p>
            <a:r>
              <a:rPr lang="en-GB" sz="1000" i="0" baseline="0" dirty="0" smtClean="0">
                <a:latin typeface="Consolas" pitchFamily="49" charset="0"/>
                <a:cs typeface="Consolas" pitchFamily="49" charset="0"/>
              </a:rPr>
              <a:t>A		250</a:t>
            </a:r>
          </a:p>
          <a:p>
            <a:r>
              <a:rPr lang="en-GB" sz="1000" i="0" baseline="0" dirty="0" smtClean="0">
                <a:latin typeface="Consolas" pitchFamily="49" charset="0"/>
                <a:cs typeface="Consolas" pitchFamily="49" charset="0"/>
              </a:rPr>
              <a:t>B		</a:t>
            </a:r>
            <a:r>
              <a:rPr lang="en-GB" sz="1000" i="1" baseline="0" dirty="0" smtClean="0">
                <a:latin typeface="Consolas" pitchFamily="49" charset="0"/>
                <a:cs typeface="Consolas" pitchFamily="49" charset="0"/>
              </a:rPr>
              <a:t>null</a:t>
            </a:r>
            <a:endParaRPr lang="en-GB" sz="1000" i="0" baseline="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i="0" baseline="0" dirty="0" smtClean="0"/>
              <a:t>The </a:t>
            </a:r>
            <a:r>
              <a:rPr lang="en-GB" i="1" baseline="0" dirty="0" smtClean="0"/>
              <a:t>COUNT</a:t>
            </a:r>
            <a:r>
              <a:rPr lang="en-GB" i="0" baseline="0" dirty="0" smtClean="0"/>
              <a:t>(Quantity) would be 1 and the </a:t>
            </a:r>
            <a:r>
              <a:rPr lang="en-GB" i="1" baseline="0" dirty="0" smtClean="0"/>
              <a:t>AVG</a:t>
            </a:r>
            <a:r>
              <a:rPr lang="en-GB" i="0" baseline="0" dirty="0" smtClean="0"/>
              <a:t>(Quantity) would be 250.</a:t>
            </a:r>
          </a:p>
          <a:p>
            <a:r>
              <a:rPr lang="en-GB" i="1" baseline="0" dirty="0" smtClean="0"/>
              <a:t>COUNT</a:t>
            </a:r>
            <a:r>
              <a:rPr lang="en-GB" i="0" baseline="0" dirty="0" smtClean="0"/>
              <a:t>(*) in both cases would return 2.</a:t>
            </a:r>
          </a:p>
        </p:txBody>
      </p:sp>
    </p:spTree>
    <p:extLst>
      <p:ext uri="{BB962C8B-B14F-4D97-AF65-F5344CB8AC3E}">
        <p14:creationId xmlns:p14="http://schemas.microsoft.com/office/powerpoint/2010/main" val="331873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baseline="0" dirty="0" smtClean="0"/>
              <a:t>Aggregate functions calculate a single value for all the rows in a column.</a:t>
            </a:r>
          </a:p>
          <a:p>
            <a:r>
              <a:rPr lang="en-GB" baseline="0" dirty="0" smtClean="0"/>
              <a:t>We use GROUP BY to tell SQL that we wish to calculate the aggregate for each of a number of values in another column.</a:t>
            </a:r>
          </a:p>
        </p:txBody>
      </p:sp>
    </p:spTree>
    <p:extLst>
      <p:ext uri="{BB962C8B-B14F-4D97-AF65-F5344CB8AC3E}">
        <p14:creationId xmlns:p14="http://schemas.microsoft.com/office/powerpoint/2010/main" val="2172689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Aggregate functions calculate a single value for all the rows in a column.</a:t>
            </a:r>
          </a:p>
          <a:p>
            <a:r>
              <a:rPr lang="en-GB" baseline="0" dirty="0" smtClean="0"/>
              <a:t>We use </a:t>
            </a:r>
            <a:r>
              <a:rPr lang="en-GB" i="1" baseline="0" dirty="0" smtClean="0"/>
              <a:t>GROUP BY</a:t>
            </a:r>
            <a:r>
              <a:rPr lang="en-GB" baseline="0" dirty="0" smtClean="0"/>
              <a:t> to tell SQL that we wish to calculate the aggregate for each of the values in another column.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fact, SQL will not let us include anything in the select list that isn’t an aggregate unless it is also in the </a:t>
            </a:r>
            <a:r>
              <a:rPr lang="en-GB" i="1" baseline="0" dirty="0" smtClean="0"/>
              <a:t>GROUP BY </a:t>
            </a:r>
            <a:r>
              <a:rPr lang="en-GB" baseline="0" dirty="0" smtClean="0"/>
              <a:t>clause.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Effectively </a:t>
            </a:r>
            <a:r>
              <a:rPr lang="en-GB" i="1" baseline="0" dirty="0" smtClean="0"/>
              <a:t>GROUP BY </a:t>
            </a:r>
            <a:r>
              <a:rPr lang="en-GB" baseline="0" dirty="0" smtClean="0"/>
              <a:t>tells SQL to generate a unique list of the values in the </a:t>
            </a:r>
            <a:r>
              <a:rPr lang="en-GB" i="1" baseline="0" dirty="0" smtClean="0"/>
              <a:t>GROUP BY </a:t>
            </a:r>
            <a:r>
              <a:rPr lang="en-GB" baseline="0" dirty="0" smtClean="0"/>
              <a:t>column(s) using a DISTINCT, and then to calculate the aggregate for all of the rows with that value using a WHERE.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can use an ORDER BY to sort the results and we should probably alias the aggregate column(s)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we use a </a:t>
            </a:r>
            <a:r>
              <a:rPr lang="en-GB" i="1" baseline="0" dirty="0" smtClean="0"/>
              <a:t>GROUP BY </a:t>
            </a:r>
            <a:r>
              <a:rPr lang="en-GB" baseline="0" dirty="0" smtClean="0"/>
              <a:t>on a column with null values, the null values are treated as a group</a:t>
            </a:r>
          </a:p>
        </p:txBody>
      </p:sp>
    </p:spTree>
    <p:extLst>
      <p:ext uri="{BB962C8B-B14F-4D97-AF65-F5344CB8AC3E}">
        <p14:creationId xmlns:p14="http://schemas.microsoft.com/office/powerpoint/2010/main" val="244012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baseline="0" dirty="0" smtClean="0"/>
              <a:t>If we want to filter the grouped aggregates, we need to use a </a:t>
            </a:r>
            <a:r>
              <a:rPr lang="en-GB" i="1" baseline="0" dirty="0" smtClean="0"/>
              <a:t>HAVING</a:t>
            </a:r>
            <a:r>
              <a:rPr lang="en-GB" baseline="0" dirty="0" smtClean="0"/>
              <a:t> clause.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Remember, the WHERE clause applies at the row level. We now want to wait until the aggregates have been calculated before performing the filter.</a:t>
            </a:r>
          </a:p>
        </p:txBody>
      </p:sp>
    </p:spTree>
    <p:extLst>
      <p:ext uri="{BB962C8B-B14F-4D97-AF65-F5344CB8AC3E}">
        <p14:creationId xmlns:p14="http://schemas.microsoft.com/office/powerpoint/2010/main" val="47519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use the </a:t>
            </a:r>
            <a:r>
              <a:rPr lang="en-GB" i="1" dirty="0" smtClean="0"/>
              <a:t>HAVING </a:t>
            </a:r>
            <a:r>
              <a:rPr lang="en-GB" dirty="0" smtClean="0"/>
              <a:t>clause on any of the columns in the select</a:t>
            </a:r>
            <a:r>
              <a:rPr lang="en-GB" baseline="0" dirty="0" smtClean="0"/>
              <a:t> list.</a:t>
            </a:r>
          </a:p>
          <a:p>
            <a:endParaRPr lang="en-GB" baseline="0" dirty="0" smtClean="0"/>
          </a:p>
          <a:p>
            <a:r>
              <a:rPr lang="en-GB" i="1" baseline="0" dirty="0" smtClean="0"/>
              <a:t>HAVING </a:t>
            </a:r>
            <a:r>
              <a:rPr lang="en-GB" baseline="0" dirty="0" smtClean="0"/>
              <a:t>doesn’t make any sense if you don’t have a GROUP BY clause. In fact, if you try to use a HAVING clause without a GROUP BY, you will get an error message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Much like a WHERE clause, if we are filtering on the result of an expression, we need to duplicate that expression in the HAVING clause.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NOTE: In the second example on the slide, the HAVING clause could be replaced with a WHERE clause because each row in the table has a </a:t>
            </a:r>
            <a:r>
              <a:rPr lang="en-GB" baseline="0" dirty="0" err="1" smtClean="0"/>
              <a:t>CategoryID</a:t>
            </a:r>
            <a:r>
              <a:rPr lang="en-GB" baseline="0" dirty="0" smtClean="0"/>
              <a:t> (in fact the query optimiser will replace it for us), whereas in the first example we must use a HAVING clause.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56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3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098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Fourth level</a:t>
            </a:r>
          </a:p>
          <a:p>
            <a:pPr marL="342900" lvl="1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Char char="•"/>
              <a:defRPr lang="en-US" sz="2000" b="0" i="0" kern="1200" dirty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902" r:id="rId2"/>
    <p:sldLayoutId id="2147483812" r:id="rId3"/>
    <p:sldLayoutId id="2147483813" r:id="rId4"/>
    <p:sldLayoutId id="2147483798" r:id="rId5"/>
    <p:sldLayoutId id="2147483806" r:id="rId6"/>
    <p:sldLayoutId id="2147483709" r:id="rId7"/>
    <p:sldLayoutId id="2147483822" r:id="rId8"/>
    <p:sldLayoutId id="2147483802" r:id="rId9"/>
    <p:sldLayoutId id="2147483792" r:id="rId10"/>
    <p:sldLayoutId id="2147483810" r:id="rId11"/>
    <p:sldLayoutId id="2147483804" r:id="rId12"/>
    <p:sldLayoutId id="2147483821" r:id="rId13"/>
    <p:sldLayoutId id="2147483824" r:id="rId14"/>
    <p:sldLayoutId id="2147483828" r:id="rId15"/>
    <p:sldLayoutId id="2147483853" r:id="rId16"/>
    <p:sldLayoutId id="2147483899" r:id="rId17"/>
    <p:sldLayoutId id="2147483832" r:id="rId18"/>
    <p:sldLayoutId id="2147483833" r:id="rId19"/>
    <p:sldLayoutId id="2147483836" r:id="rId20"/>
    <p:sldLayoutId id="2147483852" r:id="rId21"/>
    <p:sldLayoutId id="2147483900" r:id="rId22"/>
    <p:sldLayoutId id="2147483820" r:id="rId23"/>
    <p:sldLayoutId id="2147483842" r:id="rId24"/>
    <p:sldLayoutId id="2147483845" r:id="rId25"/>
    <p:sldLayoutId id="2147483851" r:id="rId26"/>
    <p:sldLayoutId id="2147483901" r:id="rId27"/>
    <p:sldLayoutId id="2147483650" r:id="rId28"/>
    <p:sldLayoutId id="2147483734" r:id="rId29"/>
    <p:sldLayoutId id="2147483796" r:id="rId30"/>
    <p:sldLayoutId id="2147483719" r:id="rId31"/>
    <p:sldLayoutId id="2147483721" r:id="rId32"/>
    <p:sldLayoutId id="2147483724" r:id="rId33"/>
    <p:sldLayoutId id="2147483797" r:id="rId34"/>
    <p:sldLayoutId id="2147483814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Grouping and Aggregation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921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HAVING clause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SELECT &lt;&lt;field(s)&gt;&gt;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FROM  &lt;&lt;table(s)&gt;&gt;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WHERE  </a:t>
            </a:r>
            <a:r>
              <a:rPr lang="en-GB" i="1" dirty="0"/>
              <a:t>&lt;&lt;row-level filter(s)&gt;&gt;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GROUP BY  </a:t>
            </a:r>
            <a:r>
              <a:rPr lang="en-GB" i="1" dirty="0"/>
              <a:t>&lt;&lt;field(s)&gt;&gt;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HAVING</a:t>
            </a:r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</a:t>
            </a:r>
            <a:r>
              <a:rPr lang="en-GB" i="1" dirty="0"/>
              <a:t>&lt;&lt;group-level filters(s)&gt;&gt;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ORDER BY &lt;&lt;field(s)&gt;&gt;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3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grouped aggregates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5812" y="1292596"/>
            <a:ext cx="367073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itchFamily="49" charset="0"/>
              </a:rPr>
              <a:t>SELECT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>,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AVG(</a:t>
            </a:r>
            <a:r>
              <a:rPr lang="en-GB" sz="2000" dirty="0" err="1">
                <a:latin typeface="Lucida Console" pitchFamily="49" charset="0"/>
              </a:rPr>
              <a:t>UnitPrice</a:t>
            </a:r>
            <a:r>
              <a:rPr lang="en-GB" sz="2000" dirty="0">
                <a:latin typeface="Lucida Console" pitchFamily="49" charset="0"/>
              </a:rPr>
              <a:t>)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FROM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dbo.Products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GROUP BY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b="1" dirty="0">
                <a:latin typeface="Lucida Console" pitchFamily="49" charset="0"/>
              </a:rPr>
              <a:t>HAVING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AVG(</a:t>
            </a:r>
            <a:r>
              <a:rPr lang="en-GB" sz="2000" dirty="0" err="1">
                <a:latin typeface="Lucida Console" pitchFamily="49" charset="0"/>
              </a:rPr>
              <a:t>UnitPrice</a:t>
            </a:r>
            <a:r>
              <a:rPr lang="en-GB" sz="2000" dirty="0">
                <a:latin typeface="Lucida Console" pitchFamily="49" charset="0"/>
              </a:rPr>
              <a:t>) &gt; 30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6054" y="1291564"/>
            <a:ext cx="3670737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itchFamily="49" charset="0"/>
              </a:rPr>
              <a:t>SELECT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>,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AVG(</a:t>
            </a:r>
            <a:r>
              <a:rPr lang="en-GB" sz="2000" dirty="0" err="1">
                <a:latin typeface="Lucida Console" pitchFamily="49" charset="0"/>
              </a:rPr>
              <a:t>UnitPrice</a:t>
            </a:r>
            <a:r>
              <a:rPr lang="en-GB" sz="2000" dirty="0">
                <a:latin typeface="Lucida Console" pitchFamily="49" charset="0"/>
              </a:rPr>
              <a:t>)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FROM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dbo.Products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GROUP BY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b="1" dirty="0">
                <a:latin typeface="Lucida Console" pitchFamily="49" charset="0"/>
              </a:rPr>
              <a:t>HAVING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> &gt; 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62" y="4174434"/>
            <a:ext cx="3420299" cy="2225649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14" y="4174435"/>
            <a:ext cx="3240282" cy="2225649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491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Hands-on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29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HANDS-ON LAB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Single aggregates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GROUP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HAVING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778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Aggregate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GROUP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HAVING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8733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mtClean="0"/>
              <a:t>Aggregate functions</a:t>
            </a:r>
          </a:p>
          <a:p>
            <a:r>
              <a:rPr lang="en-GB" smtClean="0"/>
              <a:t>GROUP BY clause</a:t>
            </a:r>
          </a:p>
          <a:p>
            <a:r>
              <a:rPr lang="en-GB" smtClean="0"/>
              <a:t>HAVING clause</a:t>
            </a:r>
          </a:p>
          <a:p>
            <a:r>
              <a:rPr lang="en-GB" smtClean="0"/>
              <a:t>Hands-on 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1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At the end of this module you will be able to:</a:t>
            </a:r>
          </a:p>
          <a:p>
            <a:pPr lvl="1"/>
            <a:endParaRPr lang="en-GB" dirty="0"/>
          </a:p>
          <a:p>
            <a:pPr marL="342900" lvl="1" indent="-342900">
              <a:buSzPct val="115000"/>
            </a:pPr>
            <a:r>
              <a:rPr lang="en-GB" dirty="0"/>
              <a:t>write a query that calculates single aggregates</a:t>
            </a:r>
          </a:p>
          <a:p>
            <a:pPr marL="342900" lvl="1" indent="-342900">
              <a:buSzPct val="115000"/>
            </a:pPr>
            <a:r>
              <a:rPr lang="en-GB" dirty="0"/>
              <a:t>write a query that calculates aggregates for grouped information</a:t>
            </a:r>
          </a:p>
          <a:p>
            <a:pPr marL="342900" lvl="1" indent="-342900">
              <a:buSzPct val="115000"/>
            </a:pPr>
            <a:r>
              <a:rPr lang="en-GB" dirty="0"/>
              <a:t>write a query that aggregates, groups and filters on calculated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2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Aggregate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2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mtClean="0"/>
              <a:t>Aggregate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COUNT(*)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COUNT(</a:t>
            </a:r>
            <a:r>
              <a:rPr lang="en-GB" i="1" dirty="0" smtClean="0"/>
              <a:t>&lt;&lt;expression&gt;&gt;</a:t>
            </a:r>
            <a:r>
              <a:rPr lang="en-GB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SUM(</a:t>
            </a:r>
            <a:r>
              <a:rPr lang="en-GB" i="1" dirty="0" smtClean="0"/>
              <a:t>&lt;&lt;expression&gt;&gt;</a:t>
            </a:r>
            <a:r>
              <a:rPr lang="en-GB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AVG(</a:t>
            </a:r>
            <a:r>
              <a:rPr lang="en-GB" i="1" dirty="0" smtClean="0"/>
              <a:t>&lt;&lt;expression&gt;&gt;</a:t>
            </a:r>
            <a:r>
              <a:rPr lang="en-GB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MIN(</a:t>
            </a:r>
            <a:r>
              <a:rPr lang="en-GB" i="1" dirty="0" smtClean="0"/>
              <a:t>&lt;&lt;expression&gt;&gt;</a:t>
            </a:r>
            <a:r>
              <a:rPr lang="en-GB" b="1" dirty="0" smtClean="0"/>
              <a:t>) / MAX(</a:t>
            </a:r>
            <a:r>
              <a:rPr lang="en-GB" i="1" dirty="0" smtClean="0"/>
              <a:t>&lt;&lt;expression&gt;&gt;</a:t>
            </a:r>
            <a:r>
              <a:rPr lang="en-GB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Statistical aggregates</a:t>
            </a:r>
          </a:p>
          <a:p>
            <a:pPr marL="684000" lvl="1" indent="-342900">
              <a:buSzPct val="115000"/>
            </a:pPr>
            <a:r>
              <a:rPr lang="en-GB" dirty="0"/>
              <a:t>STDEV / STDEVP / VAR / VARP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0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BY clause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9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GROUP BY clause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SELECT &lt;&lt;field(s)&gt;&gt;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FROM  &lt;&lt;table(s)&gt;&gt;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WHERE  &lt;&lt;condition(s)&gt;&gt;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GROUP BY  </a:t>
            </a:r>
            <a:r>
              <a:rPr lang="en-GB" i="1" dirty="0"/>
              <a:t>&lt;&lt;field(s)&gt;&gt;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HAVING  </a:t>
            </a:r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&lt;&lt;condition(s)&gt;&gt;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ORDER BY &lt;&lt;field(s)&gt;&gt;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Grouping aggregates</a:t>
            </a:r>
            <a:endParaRPr lang="en-GB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5812" y="1292597"/>
            <a:ext cx="3670737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itchFamily="49" charset="0"/>
              </a:rPr>
              <a:t>SELECT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>,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b="1" dirty="0">
                <a:latin typeface="Lucida Console" pitchFamily="49" charset="0"/>
              </a:rPr>
              <a:t>AVG(</a:t>
            </a:r>
            <a:r>
              <a:rPr lang="en-GB" sz="2000" dirty="0" err="1">
                <a:latin typeface="Lucida Console" pitchFamily="49" charset="0"/>
              </a:rPr>
              <a:t>UnitPrice</a:t>
            </a:r>
            <a:r>
              <a:rPr lang="en-GB" sz="2000" b="1" dirty="0">
                <a:latin typeface="Lucida Console" pitchFamily="49" charset="0"/>
              </a:rPr>
              <a:t>)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FROM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dbo.Products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b="1" dirty="0">
                <a:latin typeface="Lucida Console" pitchFamily="49" charset="0"/>
              </a:rPr>
              <a:t>GROUP BY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endParaRPr lang="en-GB" sz="2000" dirty="0">
              <a:latin typeface="Lucida Console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25637" y="1331365"/>
            <a:ext cx="3670737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itchFamily="49" charset="0"/>
              </a:rPr>
              <a:t>SELECT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>,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b="1" dirty="0">
                <a:latin typeface="Lucida Console" pitchFamily="49" charset="0"/>
              </a:rPr>
              <a:t>AVG(</a:t>
            </a:r>
            <a:r>
              <a:rPr lang="en-GB" sz="2000" dirty="0" err="1">
                <a:latin typeface="Lucida Console" pitchFamily="49" charset="0"/>
              </a:rPr>
              <a:t>UnitPrice</a:t>
            </a:r>
            <a:r>
              <a:rPr lang="en-GB" sz="2000" b="1" dirty="0">
                <a:latin typeface="Lucida Console" pitchFamily="49" charset="0"/>
              </a:rPr>
              <a:t>)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FROM</a:t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dbo.Products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b="1" dirty="0">
                <a:latin typeface="Lucida Console" pitchFamily="49" charset="0"/>
              </a:rPr>
              <a:t>GROUP BY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  </a:t>
            </a:r>
            <a:r>
              <a:rPr lang="en-GB" sz="2000" dirty="0" err="1">
                <a:latin typeface="Lucida Console" pitchFamily="49" charset="0"/>
              </a:rPr>
              <a:t>CategoryID</a:t>
            </a:r>
            <a:r>
              <a:rPr lang="en-GB" sz="2000" dirty="0">
                <a:latin typeface="Lucida Console" pitchFamily="49" charset="0"/>
              </a:rPr>
              <a:t/>
            </a:r>
            <a:br>
              <a:rPr lang="en-GB" sz="2000" dirty="0">
                <a:latin typeface="Lucida Console" pitchFamily="49" charset="0"/>
              </a:rPr>
            </a:br>
            <a:r>
              <a:rPr lang="en-GB" sz="2000" dirty="0">
                <a:latin typeface="Lucida Console" pitchFamily="49" charset="0"/>
              </a:rPr>
              <a:t>ORDER BY 2 DESC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3" y="3885909"/>
            <a:ext cx="2469711" cy="2555988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1" y="3539365"/>
            <a:ext cx="2898282" cy="3038111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1474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HAVING clause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266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017EB6-EA32-47EB-83D3-F1FEE98FA3C6}"/>
</file>

<file path=customXml/itemProps2.xml><?xml version="1.0" encoding="utf-8"?>
<ds:datastoreItem xmlns:ds="http://schemas.openxmlformats.org/officeDocument/2006/customXml" ds:itemID="{8D0C155B-9BD3-45F7-88FF-247B2E3BDC15}">
  <ds:schemaRefs>
    <ds:schemaRef ds:uri="http://purl.org/dc/elements/1.1/"/>
    <ds:schemaRef ds:uri="http://schemas.microsoft.com/office/2006/metadata/properties"/>
    <ds:schemaRef ds:uri="0C7DB021-8374-491B-B179-4731FF54D5A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9F666-6F80-4397-829E-F2587A117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598</Words>
  <Application>Microsoft Office PowerPoint</Application>
  <PresentationFormat>Widescreen</PresentationFormat>
  <Paragraphs>88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Krana Fat B</vt:lpstr>
      <vt:lpstr>Lucida Console</vt:lpstr>
      <vt:lpstr>Montserrat</vt:lpstr>
      <vt:lpstr>Master</vt:lpstr>
      <vt:lpstr>Grouping and Aggregation</vt:lpstr>
      <vt:lpstr>Overview</vt:lpstr>
      <vt:lpstr>PowerPoint Presentation</vt:lpstr>
      <vt:lpstr>Aggregate functions</vt:lpstr>
      <vt:lpstr>PowerPoint Presentation</vt:lpstr>
      <vt:lpstr>GROUP BY clause</vt:lpstr>
      <vt:lpstr>PowerPoint Presentation</vt:lpstr>
      <vt:lpstr>Grouping aggregates</vt:lpstr>
      <vt:lpstr>HAVING clause</vt:lpstr>
      <vt:lpstr>PowerPoint Presentation</vt:lpstr>
      <vt:lpstr>Filtering grouped aggregates</vt:lpstr>
      <vt:lpstr>Hands-on lab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Chaggar, Jagjeet</cp:lastModifiedBy>
  <cp:revision>242</cp:revision>
  <cp:lastPrinted>2019-07-03T09:46:41Z</cp:lastPrinted>
  <dcterms:created xsi:type="dcterms:W3CDTF">2019-09-05T08:17:12Z</dcterms:created>
  <dcterms:modified xsi:type="dcterms:W3CDTF">2019-11-20T12:48:34Z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Number">
    <vt:lpwstr>5</vt:lpwstr>
  </property>
  <property fmtid="{D5CDD505-2E9C-101B-9397-08002B2CF9AE}" pid="3" name="BrandingStandard">
    <vt:lpwstr>2014</vt:lpwstr>
  </property>
  <property fmtid="{D5CDD505-2E9C-101B-9397-08002B2CF9AE}" pid="4" name="ChapterType">
    <vt:lpwstr>Chapter</vt:lpwstr>
  </property>
  <property fmtid="{D5CDD505-2E9C-101B-9397-08002B2CF9AE}" pid="5" name="ContentTypeId">
    <vt:lpwstr>0x010100488ECE2E70AB8B46B2C449C81E540480</vt:lpwstr>
  </property>
  <property fmtid="{D5CDD505-2E9C-101B-9397-08002B2CF9AE}" pid="6" name="BookType">
    <vt:lpwstr>3</vt:lpwstr>
  </property>
  <property fmtid="{D5CDD505-2E9C-101B-9397-08002B2CF9AE}" pid="7" name="PageNumbering">
    <vt:lpwstr>Sequential</vt:lpwstr>
  </property>
  <property fmtid="{D5CDD505-2E9C-101B-9397-08002B2CF9AE}" pid="8" name="Difficulty">
    <vt:lpwstr/>
  </property>
  <property fmtid="{D5CDD505-2E9C-101B-9397-08002B2CF9AE}" pid="9" name="Duration">
    <vt:lpwstr/>
  </property>
  <property fmtid="{D5CDD505-2E9C-101B-9397-08002B2CF9AE}" pid="10" name="PrintingStyle">
    <vt:lpwstr>Portrait_Print_Notes</vt:lpwstr>
  </property>
</Properties>
</file>