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462" r:id="rId5"/>
    <p:sldId id="612" r:id="rId6"/>
    <p:sldId id="909" r:id="rId7"/>
    <p:sldId id="918" r:id="rId8"/>
    <p:sldId id="919" r:id="rId9"/>
    <p:sldId id="920" r:id="rId10"/>
    <p:sldId id="911" r:id="rId11"/>
    <p:sldId id="921" r:id="rId12"/>
    <p:sldId id="912" r:id="rId13"/>
    <p:sldId id="922" r:id="rId14"/>
    <p:sldId id="913" r:id="rId15"/>
    <p:sldId id="927" r:id="rId16"/>
    <p:sldId id="914" r:id="rId17"/>
    <p:sldId id="928" r:id="rId18"/>
    <p:sldId id="915" r:id="rId19"/>
    <p:sldId id="929" r:id="rId20"/>
    <p:sldId id="917" r:id="rId21"/>
  </p:sldIdLst>
  <p:sldSz cx="12192000" cy="6858000"/>
  <p:notesSz cx="6645275" cy="9775825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>
            <p14:sldId id="462"/>
            <p14:sldId id="612"/>
            <p14:sldId id="909"/>
            <p14:sldId id="918"/>
            <p14:sldId id="919"/>
            <p14:sldId id="920"/>
            <p14:sldId id="911"/>
            <p14:sldId id="921"/>
            <p14:sldId id="912"/>
            <p14:sldId id="922"/>
            <p14:sldId id="913"/>
            <p14:sldId id="927"/>
            <p14:sldId id="914"/>
            <p14:sldId id="928"/>
            <p14:sldId id="915"/>
            <p14:sldId id="929"/>
            <p14:sldId id="91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7E007C"/>
    <a:srgbClr val="FF004C"/>
    <a:srgbClr val="09EDB8"/>
    <a:srgbClr val="F91258"/>
    <a:srgbClr val="F3622C"/>
    <a:srgbClr val="28CFF9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85961" autoAdjust="0"/>
  </p:normalViewPr>
  <p:slideViewPr>
    <p:cSldViewPr snapToGrid="0" snapToObjects="1" showGuides="1">
      <p:cViewPr varScale="1">
        <p:scale>
          <a:sx n="99" d="100"/>
          <a:sy n="99" d="100"/>
        </p:scale>
        <p:origin x="1434" y="78"/>
      </p:cViewPr>
      <p:guideLst>
        <p:guide pos="3840"/>
        <p:guide orient="horz" pos="37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75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61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88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057" y="3264823"/>
            <a:ext cx="5967455" cy="28592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28CFF9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1786"/>
            <a:ext cx="8212667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5471"/>
            <a:ext cx="8146316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030515"/>
            <a:ext cx="2361189" cy="132089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5379138"/>
            <a:ext cx="2746241" cy="1332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203017" y="4568506"/>
            <a:ext cx="2424152" cy="1401684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&amp;A/what's next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FF004C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09851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F3622C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327195" y="4606108"/>
            <a:ext cx="2293146" cy="1326143"/>
            <a:chOff x="7799133" y="1870745"/>
            <a:chExt cx="1010349" cy="584292"/>
          </a:xfrm>
          <a:solidFill>
            <a:srgbClr val="FF004C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-11069" y="5042941"/>
            <a:ext cx="2506981" cy="126517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5374222"/>
            <a:ext cx="2506981" cy="126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2pPr marL="355600" indent="-266700">
              <a:buFont typeface="Arial" panose="020B0604020202020204" pitchFamily="34" charset="0"/>
              <a:buChar char="•"/>
              <a:defRPr/>
            </a:lvl2pPr>
            <a:lvl3pPr marL="355600" indent="-266700">
              <a:buFont typeface="Arial" panose="020B0604020202020204" pitchFamily="34" charset="0"/>
              <a:buChar char="•"/>
              <a:defRPr/>
            </a:lvl3pPr>
            <a:lvl4pPr marL="355600" indent="-266700">
              <a:buFont typeface="Arial" panose="020B0604020202020204" pitchFamily="34" charset="0"/>
              <a:buChar char="•"/>
              <a:defRPr/>
            </a:lvl4pPr>
            <a:lvl5pPr marL="355600" indent="-2667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Second level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Fourth level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4205"/>
            <a:ext cx="8314267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7139"/>
            <a:ext cx="8324398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902" r:id="rId2"/>
    <p:sldLayoutId id="2147483812" r:id="rId3"/>
    <p:sldLayoutId id="2147483813" r:id="rId4"/>
    <p:sldLayoutId id="2147483798" r:id="rId5"/>
    <p:sldLayoutId id="2147483806" r:id="rId6"/>
    <p:sldLayoutId id="2147483709" r:id="rId7"/>
    <p:sldLayoutId id="2147483822" r:id="rId8"/>
    <p:sldLayoutId id="2147483802" r:id="rId9"/>
    <p:sldLayoutId id="2147483792" r:id="rId10"/>
    <p:sldLayoutId id="2147483810" r:id="rId11"/>
    <p:sldLayoutId id="2147483804" r:id="rId12"/>
    <p:sldLayoutId id="2147483821" r:id="rId13"/>
    <p:sldLayoutId id="2147483824" r:id="rId14"/>
    <p:sldLayoutId id="2147483828" r:id="rId15"/>
    <p:sldLayoutId id="2147483853" r:id="rId16"/>
    <p:sldLayoutId id="2147483899" r:id="rId17"/>
    <p:sldLayoutId id="2147483832" r:id="rId18"/>
    <p:sldLayoutId id="2147483833" r:id="rId19"/>
    <p:sldLayoutId id="2147483836" r:id="rId20"/>
    <p:sldLayoutId id="2147483852" r:id="rId21"/>
    <p:sldLayoutId id="2147483900" r:id="rId22"/>
    <p:sldLayoutId id="2147483820" r:id="rId23"/>
    <p:sldLayoutId id="2147483842" r:id="rId24"/>
    <p:sldLayoutId id="2147483845" r:id="rId25"/>
    <p:sldLayoutId id="2147483851" r:id="rId26"/>
    <p:sldLayoutId id="2147483901" r:id="rId27"/>
    <p:sldLayoutId id="2147483650" r:id="rId28"/>
    <p:sldLayoutId id="2147483734" r:id="rId29"/>
    <p:sldLayoutId id="2147483796" r:id="rId30"/>
    <p:sldLayoutId id="2147483719" r:id="rId31"/>
    <p:sldLayoutId id="2147483721" r:id="rId32"/>
    <p:sldLayoutId id="2147483724" r:id="rId33"/>
    <p:sldLayoutId id="2147483797" r:id="rId34"/>
    <p:sldLayoutId id="2147483814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Working with Tables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921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DROP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Use DROP to remove the table from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DROP </a:t>
            </a:r>
            <a:r>
              <a:rPr lang="en-GB" b="1" dirty="0" err="1"/>
              <a:t>tableName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4701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INSERT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68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INSERT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INSERT [INTO]</a:t>
            </a:r>
            <a:r>
              <a:rPr lang="en-GB" dirty="0"/>
              <a:t> </a:t>
            </a:r>
            <a:r>
              <a:rPr lang="en-GB" i="1" dirty="0"/>
              <a:t>table</a:t>
            </a:r>
            <a:br>
              <a:rPr lang="en-GB" i="1" dirty="0"/>
            </a:br>
            <a:r>
              <a:rPr lang="en-GB" b="1" dirty="0"/>
              <a:t>(</a:t>
            </a:r>
            <a:r>
              <a:rPr lang="en-GB" i="1" dirty="0"/>
              <a:t>col1</a:t>
            </a:r>
            <a:r>
              <a:rPr lang="en-GB" dirty="0"/>
              <a:t>, … </a:t>
            </a:r>
            <a:r>
              <a:rPr lang="en-GB" i="1" dirty="0" err="1"/>
              <a:t>colN</a:t>
            </a:r>
            <a:r>
              <a:rPr lang="en-GB" b="1" dirty="0"/>
              <a:t>)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VALUES (</a:t>
            </a:r>
            <a:r>
              <a:rPr lang="en-GB" i="1" dirty="0"/>
              <a:t>val1</a:t>
            </a:r>
            <a:r>
              <a:rPr lang="en-GB" dirty="0"/>
              <a:t>, …, </a:t>
            </a:r>
            <a:r>
              <a:rPr lang="en-GB" i="1" dirty="0" err="1"/>
              <a:t>valN</a:t>
            </a:r>
            <a:r>
              <a:rPr lang="en-GB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INSERT [INTO] </a:t>
            </a:r>
            <a:r>
              <a:rPr lang="en-GB" i="1" dirty="0"/>
              <a:t>table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SELECT …</a:t>
            </a:r>
          </a:p>
        </p:txBody>
      </p:sp>
    </p:spTree>
    <p:extLst>
      <p:ext uri="{BB962C8B-B14F-4D97-AF65-F5344CB8AC3E}">
        <p14:creationId xmlns:p14="http://schemas.microsoft.com/office/powerpoint/2010/main" val="859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UPDATE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05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UPDATE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/>
              <a:t>table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SET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/>
              <a:t>col1</a:t>
            </a:r>
            <a:r>
              <a:rPr lang="en-GB" dirty="0"/>
              <a:t> </a:t>
            </a:r>
            <a:r>
              <a:rPr lang="en-GB" b="1" dirty="0"/>
              <a:t>=</a:t>
            </a:r>
            <a:r>
              <a:rPr lang="en-GB" dirty="0"/>
              <a:t> </a:t>
            </a:r>
            <a:r>
              <a:rPr lang="en-GB" i="1" dirty="0"/>
              <a:t>val1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	</a:t>
            </a:r>
            <a:r>
              <a:rPr lang="en-GB" b="1" dirty="0"/>
              <a:t>…,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 err="1"/>
              <a:t>colN</a:t>
            </a:r>
            <a:r>
              <a:rPr lang="en-GB" dirty="0"/>
              <a:t> </a:t>
            </a:r>
            <a:r>
              <a:rPr lang="en-GB" b="1" dirty="0"/>
              <a:t>=</a:t>
            </a:r>
            <a:r>
              <a:rPr lang="en-GB" dirty="0"/>
              <a:t> </a:t>
            </a:r>
            <a:r>
              <a:rPr lang="en-GB" i="1" dirty="0" err="1"/>
              <a:t>valN</a:t>
            </a:r>
            <a:r>
              <a:rPr lang="en-GB" i="1" dirty="0"/>
              <a:t/>
            </a:r>
            <a:br>
              <a:rPr lang="en-GB" i="1" dirty="0"/>
            </a:br>
            <a:r>
              <a:rPr lang="en-GB" b="1" dirty="0"/>
              <a:t>WHERE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 err="1"/>
              <a:t>colX</a:t>
            </a:r>
            <a:r>
              <a:rPr lang="en-GB" dirty="0"/>
              <a:t> </a:t>
            </a:r>
            <a:r>
              <a:rPr lang="en-GB" b="1" dirty="0"/>
              <a:t>=</a:t>
            </a:r>
            <a:r>
              <a:rPr lang="en-GB" dirty="0"/>
              <a:t> </a:t>
            </a:r>
            <a:r>
              <a:rPr lang="en-GB" i="1" dirty="0" err="1"/>
              <a:t>valX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27194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909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DELETE [FROM]</a:t>
            </a:r>
            <a:r>
              <a:rPr lang="en-GB" dirty="0"/>
              <a:t> </a:t>
            </a:r>
            <a:r>
              <a:rPr lang="en-GB" i="1" dirty="0"/>
              <a:t>table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WHERE …</a:t>
            </a:r>
          </a:p>
        </p:txBody>
      </p:sp>
    </p:spTree>
    <p:extLst>
      <p:ext uri="{BB962C8B-B14F-4D97-AF65-F5344CB8AC3E}">
        <p14:creationId xmlns:p14="http://schemas.microsoft.com/office/powerpoint/2010/main" val="111851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CREATE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DROP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96050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ctrTitle"/>
          </p:nvPr>
        </p:nvSpPr>
        <p:spPr>
          <a:xfrm>
            <a:off x="384784" y="3115629"/>
            <a:ext cx="5627171" cy="968987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4784" y="4043487"/>
            <a:ext cx="5627171" cy="2456704"/>
          </a:xfrm>
        </p:spPr>
        <p:txBody>
          <a:bodyPr/>
          <a:lstStyle/>
          <a:p>
            <a:r>
              <a:rPr lang="en-GB" dirty="0" smtClean="0"/>
              <a:t>Data Definition Language (DDL)</a:t>
            </a:r>
          </a:p>
          <a:p>
            <a:pPr marL="684000" lvl="1" indent="-342900">
              <a:spcAft>
                <a:spcPts val="0"/>
              </a:spcAft>
              <a:buSzPct val="115000"/>
            </a:pPr>
            <a:r>
              <a:rPr lang="en-GB" dirty="0" smtClean="0">
                <a:solidFill>
                  <a:schemeClr val="bg1"/>
                </a:solidFill>
              </a:rPr>
              <a:t>CREATE</a:t>
            </a:r>
          </a:p>
          <a:p>
            <a:pPr marL="684000" lvl="1" indent="-342900">
              <a:spcAft>
                <a:spcPts val="0"/>
              </a:spcAft>
              <a:buSzPct val="115000"/>
            </a:pPr>
            <a:r>
              <a:rPr lang="en-GB" dirty="0" smtClean="0">
                <a:solidFill>
                  <a:schemeClr val="bg1"/>
                </a:solidFill>
              </a:rPr>
              <a:t>ALTER</a:t>
            </a:r>
          </a:p>
          <a:p>
            <a:pPr marL="684000" lvl="1" indent="-342900">
              <a:spcAft>
                <a:spcPts val="0"/>
              </a:spcAft>
              <a:buSzPct val="115000"/>
            </a:pPr>
            <a:r>
              <a:rPr lang="en-GB" dirty="0" smtClean="0">
                <a:solidFill>
                  <a:schemeClr val="bg1"/>
                </a:solidFill>
              </a:rPr>
              <a:t>DROP</a:t>
            </a:r>
          </a:p>
          <a:p>
            <a:r>
              <a:rPr lang="en-GB" dirty="0" smtClean="0"/>
              <a:t>Data Manipulation Language (DML)</a:t>
            </a:r>
          </a:p>
          <a:p>
            <a:pPr marL="684000" lvl="1" indent="-342900">
              <a:spcAft>
                <a:spcPts val="0"/>
              </a:spcAft>
              <a:buSzPct val="115000"/>
            </a:pPr>
            <a:r>
              <a:rPr lang="en-GB" dirty="0" smtClean="0">
                <a:solidFill>
                  <a:schemeClr val="bg1"/>
                </a:solidFill>
              </a:rPr>
              <a:t>INSERT</a:t>
            </a:r>
          </a:p>
          <a:p>
            <a:pPr marL="684000" lvl="1" indent="-342900">
              <a:spcAft>
                <a:spcPts val="0"/>
              </a:spcAft>
              <a:buSzPct val="115000"/>
            </a:pPr>
            <a:r>
              <a:rPr lang="en-GB" dirty="0" smtClean="0">
                <a:solidFill>
                  <a:schemeClr val="bg1"/>
                </a:solidFill>
              </a:rPr>
              <a:t>UPDATE</a:t>
            </a:r>
          </a:p>
          <a:p>
            <a:pPr marL="684000" lvl="1" indent="-342900">
              <a:spcAft>
                <a:spcPts val="0"/>
              </a:spcAft>
              <a:buSzPct val="115000"/>
            </a:pPr>
            <a:r>
              <a:rPr lang="en-GB" dirty="0" smtClean="0">
                <a:solidFill>
                  <a:schemeClr val="bg1"/>
                </a:solidFill>
              </a:rPr>
              <a:t>DELETE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1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2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37138" y="1349984"/>
            <a:ext cx="5803900" cy="50309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Use CREATE to add a table to the database with the columns </a:t>
            </a:r>
            <a:r>
              <a:rPr lang="en-GB" b="1" dirty="0" smtClean="0"/>
              <a:t>defined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CREATE TABLE </a:t>
            </a:r>
            <a:r>
              <a:rPr lang="en-GB" b="1" dirty="0" err="1"/>
              <a:t>table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(</a:t>
            </a:r>
            <a:br>
              <a:rPr lang="en-GB" b="1" dirty="0"/>
            </a:br>
            <a:r>
              <a:rPr lang="en-GB" b="1" dirty="0" err="1"/>
              <a:t>ColumnName</a:t>
            </a:r>
            <a:r>
              <a:rPr lang="en-GB" b="1" dirty="0"/>
              <a:t> datatype &lt;options&gt;</a:t>
            </a:r>
            <a:br>
              <a:rPr lang="en-GB" b="1" dirty="0"/>
            </a:br>
            <a:r>
              <a:rPr lang="en-GB" b="1" dirty="0"/>
              <a:t>…</a:t>
            </a:r>
            <a:br>
              <a:rPr lang="en-GB" b="1" dirty="0"/>
            </a:br>
            <a:r>
              <a:rPr lang="en-GB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Options:</a:t>
            </a:r>
          </a:p>
          <a:p>
            <a:pPr marL="684000" lvl="4" indent="-342900">
              <a:buSzPct val="115000"/>
            </a:pPr>
            <a:r>
              <a:rPr lang="en-GB" dirty="0"/>
              <a:t>NULL / NOT NULL</a:t>
            </a:r>
          </a:p>
          <a:p>
            <a:pPr marL="684000" lvl="2" indent="-342900">
              <a:buSzPct val="115000"/>
            </a:pPr>
            <a:r>
              <a:rPr lang="en-GB" dirty="0"/>
              <a:t>DEFAULT</a:t>
            </a:r>
          </a:p>
          <a:p>
            <a:pPr marL="684000" lvl="2" indent="-342900">
              <a:buSzPct val="115000"/>
            </a:pPr>
            <a:r>
              <a:rPr lang="en-GB" dirty="0"/>
              <a:t>CHECK</a:t>
            </a:r>
          </a:p>
          <a:p>
            <a:pPr marL="684000" lvl="2" indent="-342900">
              <a:buSzPct val="115000"/>
            </a:pPr>
            <a:r>
              <a:rPr lang="en-GB" dirty="0"/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99846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Types</a:t>
            </a:r>
            <a:endParaRPr lang="en-IN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098147" y="579549"/>
            <a:ext cx="5503304" cy="60022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 smtClean="0"/>
              <a:t>Numerics</a:t>
            </a:r>
            <a:endParaRPr lang="en-GB" b="1" dirty="0" smtClean="0"/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err="1" smtClean="0"/>
              <a:t>BigInt</a:t>
            </a:r>
            <a:r>
              <a:rPr lang="en-GB" dirty="0" smtClean="0"/>
              <a:t>, </a:t>
            </a:r>
            <a:r>
              <a:rPr lang="en-GB" dirty="0" err="1" smtClean="0"/>
              <a:t>Int</a:t>
            </a:r>
            <a:r>
              <a:rPr lang="en-GB" dirty="0" smtClean="0"/>
              <a:t>, </a:t>
            </a:r>
            <a:r>
              <a:rPr lang="en-GB" dirty="0" err="1" smtClean="0"/>
              <a:t>SmallInt</a:t>
            </a:r>
            <a:r>
              <a:rPr lang="en-GB" dirty="0" smtClean="0"/>
              <a:t>, </a:t>
            </a:r>
            <a:r>
              <a:rPr lang="en-GB" dirty="0" err="1" smtClean="0"/>
              <a:t>TinyInt</a:t>
            </a:r>
            <a:r>
              <a:rPr lang="en-GB" dirty="0" smtClean="0"/>
              <a:t>, Bit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Decimal, Numeric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Money, </a:t>
            </a:r>
            <a:r>
              <a:rPr lang="en-GB" dirty="0" err="1" smtClean="0"/>
              <a:t>SmallMoney</a:t>
            </a:r>
            <a:endParaRPr lang="en-GB" dirty="0" smtClean="0"/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Float,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Date / Time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err="1" smtClean="0"/>
              <a:t>DateTime</a:t>
            </a:r>
            <a:r>
              <a:rPr lang="en-GB" dirty="0" smtClean="0"/>
              <a:t>, DateTime2, Date, Time, </a:t>
            </a:r>
            <a:r>
              <a:rPr lang="en-GB" dirty="0" err="1" smtClean="0"/>
              <a:t>SmallDateTime</a:t>
            </a:r>
            <a:r>
              <a:rPr lang="en-GB" dirty="0" smtClean="0"/>
              <a:t>, </a:t>
            </a:r>
            <a:r>
              <a:rPr lang="en-GB" dirty="0" err="1" smtClean="0"/>
              <a:t>DateTimeOffset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Character strings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err="1" smtClean="0"/>
              <a:t>VarChar</a:t>
            </a:r>
            <a:r>
              <a:rPr lang="en-GB" dirty="0" smtClean="0"/>
              <a:t>, Char, </a:t>
            </a:r>
            <a:r>
              <a:rPr lang="en-GB" dirty="0" err="1" smtClean="0"/>
              <a:t>NVarChar</a:t>
            </a:r>
            <a:r>
              <a:rPr lang="en-GB" dirty="0" smtClean="0"/>
              <a:t>, </a:t>
            </a:r>
            <a:r>
              <a:rPr lang="en-GB" dirty="0" err="1" smtClean="0"/>
              <a:t>NChar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Binary data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Binary, Image, </a:t>
            </a:r>
            <a:r>
              <a:rPr lang="en-GB" dirty="0" err="1" smtClean="0"/>
              <a:t>VarBinary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Other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XML, Geometry, Geography, </a:t>
            </a:r>
            <a:r>
              <a:rPr lang="en-GB" dirty="0" err="1" smtClean="0"/>
              <a:t>HierarchyID</a:t>
            </a:r>
            <a:r>
              <a:rPr lang="en-GB" dirty="0" smtClean="0"/>
              <a:t>, Cursor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0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90C7-5DCB-419E-A806-437AD63B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43A7-5F2A-49D4-8666-6DDC9DAF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NULL / NOT NULL</a:t>
            </a:r>
          </a:p>
          <a:p>
            <a:pPr marL="684000" lvl="1" indent="-342900">
              <a:buSzPct val="115000"/>
            </a:pPr>
            <a:r>
              <a:rPr lang="en-GB" dirty="0"/>
              <a:t>NULL allows blank / empty values in the column.</a:t>
            </a:r>
          </a:p>
          <a:p>
            <a:pPr marL="684000" lvl="1" indent="-342900">
              <a:buSzPct val="115000"/>
            </a:pPr>
            <a:r>
              <a:rPr lang="en-GB" dirty="0"/>
              <a:t>NOT NULL does not allow blank / empty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DEFAULT</a:t>
            </a:r>
          </a:p>
          <a:p>
            <a:pPr marL="684000" lvl="1" indent="-342900">
              <a:buSzPct val="115000"/>
            </a:pPr>
            <a:r>
              <a:rPr lang="en-GB" dirty="0"/>
              <a:t>Allows for a default to be entered if no value is given, such as No in an </a:t>
            </a:r>
            <a:r>
              <a:rPr lang="en-GB" dirty="0" err="1"/>
              <a:t>OrderedFilled</a:t>
            </a:r>
            <a:r>
              <a:rPr lang="en-GB" dirty="0"/>
              <a:t> column, as the field will be set to Yes only when the products are sent.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CHECK</a:t>
            </a:r>
          </a:p>
          <a:p>
            <a:pPr marL="684000" lvl="1" indent="-342900">
              <a:buSzPct val="115000"/>
            </a:pPr>
            <a:r>
              <a:rPr lang="en-GB" dirty="0"/>
              <a:t>Allows for a rule to be placed on the field such as Age &lt; 130 AND Age&gt;= 0 on a column holding human 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PRIMARY KEY</a:t>
            </a:r>
          </a:p>
          <a:p>
            <a:pPr marL="684000" lvl="1" indent="-342900">
              <a:buSzPct val="115000"/>
            </a:pPr>
            <a:r>
              <a:rPr lang="en-GB" dirty="0"/>
              <a:t>This designates the column (or columns combined) as unique within the table, so no duplicates can be held and no nulls are allowed.</a:t>
            </a:r>
          </a:p>
          <a:p>
            <a:pPr marL="684000" lvl="1" indent="-342900">
              <a:buSzPct val="115000"/>
            </a:pPr>
            <a:r>
              <a:rPr lang="en-GB" dirty="0"/>
              <a:t>One primary key is allowed per table.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31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84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ALTER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Use ALTER to change the structure of a table:</a:t>
            </a:r>
          </a:p>
          <a:p>
            <a:pPr marL="684000" lvl="1" indent="-342900">
              <a:buSzPct val="115000"/>
            </a:pPr>
            <a:r>
              <a:rPr lang="en-GB" dirty="0"/>
              <a:t>Add columns</a:t>
            </a:r>
          </a:p>
          <a:p>
            <a:pPr marL="684000" lvl="1" indent="-342900">
              <a:buSzPct val="115000"/>
            </a:pPr>
            <a:r>
              <a:rPr lang="en-GB" dirty="0"/>
              <a:t>Remove </a:t>
            </a:r>
            <a:r>
              <a:rPr lang="en-GB" dirty="0" smtClean="0"/>
              <a:t>columns</a:t>
            </a:r>
          </a:p>
          <a:p>
            <a:pPr marL="684000" lvl="1" indent="-342900">
              <a:buSzPct val="115000"/>
            </a:pPr>
            <a:endParaRPr lang="en-GB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b="1" dirty="0"/>
              <a:t>ALTER </a:t>
            </a:r>
            <a:r>
              <a:rPr lang="en-GB" b="1" dirty="0" err="1"/>
              <a:t>tableName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ADD </a:t>
            </a:r>
            <a:r>
              <a:rPr lang="en-GB" b="1" dirty="0" err="1"/>
              <a:t>columnName</a:t>
            </a:r>
            <a:r>
              <a:rPr lang="en-GB" b="1" dirty="0"/>
              <a:t> datatype &lt;options</a:t>
            </a:r>
            <a:r>
              <a:rPr lang="en-GB" b="1" dirty="0" smtClean="0"/>
              <a:t>&gt;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b="1" dirty="0"/>
              <a:t>ALTER </a:t>
            </a:r>
            <a:r>
              <a:rPr lang="en-GB" b="1" dirty="0" err="1"/>
              <a:t>tableName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DROP COLUMN </a:t>
            </a:r>
            <a:r>
              <a:rPr lang="en-GB" b="1" dirty="0" err="1"/>
              <a:t>columnName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4014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DROP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713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dd4f8b-4e55-4b0f-90ae-c416a13e2e63">
      <Terms xmlns="http://schemas.microsoft.com/office/infopath/2007/PartnerControls"/>
    </lcf76f155ced4ddcb4097134ff3c332f>
    <TaxCatchAll xmlns="51b58b7f-359e-418a-8fc0-c5d77d026bd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ECE2E70AB8B46B2C449C81E540480" ma:contentTypeVersion="16" ma:contentTypeDescription="Create a new document." ma:contentTypeScope="" ma:versionID="1df647ff451cce96fec958af0153ffba">
  <xsd:schema xmlns:xsd="http://www.w3.org/2001/XMLSchema" xmlns:xs="http://www.w3.org/2001/XMLSchema" xmlns:p="http://schemas.microsoft.com/office/2006/metadata/properties" xmlns:ns2="04dd4f8b-4e55-4b0f-90ae-c416a13e2e63" xmlns:ns3="51b58b7f-359e-418a-8fc0-c5d77d026bdc" targetNamespace="http://schemas.microsoft.com/office/2006/metadata/properties" ma:root="true" ma:fieldsID="5089fbabc7396ddc8a0ca74cb50b0683" ns2:_="" ns3:_="">
    <xsd:import namespace="04dd4f8b-4e55-4b0f-90ae-c416a13e2e63"/>
    <xsd:import namespace="51b58b7f-359e-418a-8fc0-c5d77d026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d4f8b-4e55-4b0f-90ae-c416a13e2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58b7f-359e-418a-8fc0-c5d77d026b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d02b767-6ee7-4f18-ac1f-362d437aa0cf}" ma:internalName="TaxCatchAll" ma:showField="CatchAllData" ma:web="51b58b7f-359e-418a-8fc0-c5d77d026b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4EE8B9-5A58-426F-894B-3020FCCABF7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C7DB021-8374-491B-B179-4731FF54D5A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9B933A-18AC-4C7C-A0D0-E2EF64F2E7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209CB4-08A0-4C51-B95B-62DE27C10A7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2577</TotalTime>
  <Words>284</Words>
  <Application>Microsoft Office PowerPoint</Application>
  <PresentationFormat>Widescreen</PresentationFormat>
  <Paragraphs>79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Krana Fat B</vt:lpstr>
      <vt:lpstr>Montserrat</vt:lpstr>
      <vt:lpstr>Master</vt:lpstr>
      <vt:lpstr>Working with Tables</vt:lpstr>
      <vt:lpstr>Overview</vt:lpstr>
      <vt:lpstr>CREATE</vt:lpstr>
      <vt:lpstr>PowerPoint Presentation</vt:lpstr>
      <vt:lpstr>PowerPoint Presentation</vt:lpstr>
      <vt:lpstr>Options</vt:lpstr>
      <vt:lpstr>ALTER</vt:lpstr>
      <vt:lpstr>PowerPoint Presentation</vt:lpstr>
      <vt:lpstr>DROP</vt:lpstr>
      <vt:lpstr>PowerPoint Presentation</vt:lpstr>
      <vt:lpstr>INSERT</vt:lpstr>
      <vt:lpstr>PowerPoint Presentation</vt:lpstr>
      <vt:lpstr>UPDATE</vt:lpstr>
      <vt:lpstr>PowerPoint Presentation</vt:lpstr>
      <vt:lpstr>DELETE</vt:lpstr>
      <vt:lpstr>PowerPoint Presentation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Chaggar, Jagjeet</cp:lastModifiedBy>
  <cp:revision>241</cp:revision>
  <cp:lastPrinted>2019-07-03T09:46:41Z</cp:lastPrinted>
  <dcterms:created xsi:type="dcterms:W3CDTF">2019-09-05T08:17:12Z</dcterms:created>
  <dcterms:modified xsi:type="dcterms:W3CDTF">2019-11-20T12:52:49Z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Number">
    <vt:lpwstr>A</vt:lpwstr>
  </property>
  <property fmtid="{D5CDD505-2E9C-101B-9397-08002B2CF9AE}" pid="3" name="BrandingStandard">
    <vt:lpwstr>2014</vt:lpwstr>
  </property>
  <property fmtid="{D5CDD505-2E9C-101B-9397-08002B2CF9AE}" pid="4" name="ChapterType">
    <vt:lpwstr>Appendix</vt:lpwstr>
  </property>
  <property fmtid="{D5CDD505-2E9C-101B-9397-08002B2CF9AE}" pid="5" name="ContentTypeId">
    <vt:lpwstr>0x010100488ECE2E70AB8B46B2C449C81E540480</vt:lpwstr>
  </property>
  <property fmtid="{D5CDD505-2E9C-101B-9397-08002B2CF9AE}" pid="6" name="BookType">
    <vt:lpwstr>3</vt:lpwstr>
  </property>
  <property fmtid="{D5CDD505-2E9C-101B-9397-08002B2CF9AE}" pid="7" name="PageNumbering">
    <vt:lpwstr>Sequential</vt:lpwstr>
  </property>
  <property fmtid="{D5CDD505-2E9C-101B-9397-08002B2CF9AE}" pid="8" name="Difficulty">
    <vt:lpwstr/>
  </property>
  <property fmtid="{D5CDD505-2E9C-101B-9397-08002B2CF9AE}" pid="9" name="Duration">
    <vt:lpwstr/>
  </property>
  <property fmtid="{D5CDD505-2E9C-101B-9397-08002B2CF9AE}" pid="10" name="PrintingStyle">
    <vt:lpwstr>Portrait_Print_Notes</vt:lpwstr>
  </property>
</Properties>
</file>