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2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705" r:id="rId5"/>
    <p:sldMasterId id="2147483762" r:id="rId6"/>
  </p:sldMasterIdLst>
  <p:notesMasterIdLst>
    <p:notesMasterId r:id="rId31"/>
  </p:notesMasterIdLst>
  <p:sldIdLst>
    <p:sldId id="752" r:id="rId7"/>
    <p:sldId id="753" r:id="rId8"/>
    <p:sldId id="754" r:id="rId9"/>
    <p:sldId id="1042" r:id="rId10"/>
    <p:sldId id="765" r:id="rId11"/>
    <p:sldId id="757" r:id="rId12"/>
    <p:sldId id="758" r:id="rId13"/>
    <p:sldId id="761" r:id="rId14"/>
    <p:sldId id="766" r:id="rId15"/>
    <p:sldId id="767" r:id="rId16"/>
    <p:sldId id="768" r:id="rId17"/>
    <p:sldId id="769" r:id="rId18"/>
    <p:sldId id="770" r:id="rId19"/>
    <p:sldId id="771" r:id="rId20"/>
    <p:sldId id="772" r:id="rId21"/>
    <p:sldId id="1070" r:id="rId22"/>
    <p:sldId id="773" r:id="rId23"/>
    <p:sldId id="774" r:id="rId24"/>
    <p:sldId id="775" r:id="rId25"/>
    <p:sldId id="776" r:id="rId26"/>
    <p:sldId id="778" r:id="rId27"/>
    <p:sldId id="779" r:id="rId28"/>
    <p:sldId id="762" r:id="rId29"/>
    <p:sldId id="10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30471-FBA1-4B9A-B7B3-3E081527FAC9}" v="4" dt="2023-11-24T16:16:01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Lowton" userId="305f5d7aeb1a8c17" providerId="Windows Live" clId="Web-{3F730471-FBA1-4B9A-B7B3-3E081527FAC9}"/>
    <pc:docChg chg="modSld">
      <pc:chgData name="A Lowton" userId="305f5d7aeb1a8c17" providerId="Windows Live" clId="Web-{3F730471-FBA1-4B9A-B7B3-3E081527FAC9}" dt="2023-11-24T16:16:01.951" v="1" actId="20577"/>
      <pc:docMkLst>
        <pc:docMk/>
      </pc:docMkLst>
      <pc:sldChg chg="modSp">
        <pc:chgData name="A Lowton" userId="305f5d7aeb1a8c17" providerId="Windows Live" clId="Web-{3F730471-FBA1-4B9A-B7B3-3E081527FAC9}" dt="2023-11-24T16:16:01.951" v="1" actId="20577"/>
        <pc:sldMkLst>
          <pc:docMk/>
          <pc:sldMk cId="626524660" sldId="774"/>
        </pc:sldMkLst>
        <pc:spChg chg="mod">
          <ac:chgData name="A Lowton" userId="305f5d7aeb1a8c17" providerId="Windows Live" clId="Web-{3F730471-FBA1-4B9A-B7B3-3E081527FAC9}" dt="2023-11-24T16:16:01.951" v="1" actId="20577"/>
          <ac:spMkLst>
            <pc:docMk/>
            <pc:sldMk cId="626524660" sldId="774"/>
            <ac:spMk id="6" creationId="{217F74A2-5477-E149-A35D-660FD7D61A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19EF4-451F-4C2F-BD2B-9B027EB0EC5C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5E2BC-9C02-4985-A706-9381D9472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86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asics-Recording-Changes-to-the-Repository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asics-Recording-Changes-to-the-Repository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EA100A99-798C-4A42-B498-5EDD58FA3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3A86DB3A-43B1-495A-A64A-56FA8EC57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411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67EF59A6-BEF9-4C9E-A155-56B47D0F2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F8966CDF-8DBA-44A3-9A24-1E0D27E51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12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E5B327F5-FFAB-42B5-AD1C-CD210E4FC1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B6A87908-E3CA-4437-8ED6-DEBE6D3A2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567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228377F3-62A6-4FF7-A8F0-3A92DD029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915D963B-6FFD-4723-91C3-BB81BF3D0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Get your </a:t>
            </a:r>
            <a:r>
              <a:rPr lang="en-GB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SSH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URL: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Choose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SSH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enter the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SSH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URL for your </a:t>
            </a:r>
            <a:r>
              <a:rPr lang="en-GB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repository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...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Browse to choose your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SSH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private key: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634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https://git-scm.com/book/en/v2/Git-Basics-Recording-Changes-to-the-Repository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Slide Image Placeholder 6">
            <a:extLst>
              <a:ext uri="{FF2B5EF4-FFF2-40B4-BE49-F238E27FC236}">
                <a16:creationId xmlns:a16="http://schemas.microsoft.com/office/drawing/2014/main" id="{E0536F4E-0399-4A77-A1DB-A66203549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4200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https://git-scm.com/book/en/v2/Git-Basics-Recording-Changes-to-the-Repository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Slide Image Placeholder 6">
            <a:extLst>
              <a:ext uri="{FF2B5EF4-FFF2-40B4-BE49-F238E27FC236}">
                <a16:creationId xmlns:a16="http://schemas.microsoft.com/office/drawing/2014/main" id="{81ADE2AD-0775-4F8A-8908-9E34604166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575628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E493A077-40E5-4A94-93A6-E784B2143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8DABE603-CD12-427B-BDA3-C3C88ABF2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10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5FC64506-D7A9-471F-B85D-E45E4C9281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8FA20D85-D20E-408D-9CEC-A87CB6EA3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36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463CAD01-5F8A-4D35-87CC-786E8C953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27352066-9183-427D-9E8C-B9D2F2F9A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 push origin master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changes from the local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master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branch to the remote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master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branch.</a:t>
            </a:r>
          </a:p>
          <a:p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 push origin 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will submit all changes from all local branches to matching branches the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origin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remote.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486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84D90AB8-68D3-418A-AD76-37D602296B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12A4A09A-2D90-4BD6-9B79-4DD01071D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930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3A9B2271-091E-467F-98C3-047F39559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82E8157F-1170-4D78-9698-1CB357A81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 stash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temporarily shelves (or stashes) changes you've made to your working copy so you can work on something else, and then come back and re-apply them later 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00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F9AB73DD-FD10-44AB-91DA-D5CC6F1E9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203CCE94-675B-4A54-9136-F81CB6AD3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815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Branching allows you to diverge from the main line of development without doing accidental damage to the main 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Slide Image Placeholder 6">
            <a:extLst>
              <a:ext uri="{FF2B5EF4-FFF2-40B4-BE49-F238E27FC236}">
                <a16:creationId xmlns:a16="http://schemas.microsoft.com/office/drawing/2014/main" id="{A453E1D7-939A-4990-9850-6764843E9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51496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FA049981-195C-4096-A544-3B4A271610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101E74A9-6684-4180-A9A9-327AB82C1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020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Subversion </a:t>
            </a:r>
          </a:p>
          <a:p>
            <a:r>
              <a:rPr lang="en-GB" dirty="0"/>
              <a:t>Similar to Git, but CVCS</a:t>
            </a:r>
          </a:p>
          <a:p>
            <a:r>
              <a:rPr lang="en-GB" dirty="0"/>
              <a:t>Add new files, commit to the repository</a:t>
            </a:r>
          </a:p>
          <a:p>
            <a:r>
              <a:rPr lang="en-GB" dirty="0"/>
              <a:t>Pull files from the repository</a:t>
            </a:r>
          </a:p>
          <a:p>
            <a:r>
              <a:rPr lang="en-GB" dirty="0"/>
              <a:t>Tortoise / Rabbit SVN give built in windows context menu options</a:t>
            </a:r>
          </a:p>
          <a:p>
            <a:endParaRPr lang="en-GB" dirty="0"/>
          </a:p>
          <a:p>
            <a:r>
              <a:rPr lang="en-GB" dirty="0"/>
              <a:t>SSH File Transfer Protocol </a:t>
            </a:r>
          </a:p>
          <a:p>
            <a:pPr lvl="0"/>
            <a:r>
              <a:rPr lang="en-GB" dirty="0"/>
              <a:t>Suite of three utilities - </a:t>
            </a:r>
            <a:r>
              <a:rPr lang="en-GB" dirty="0" err="1"/>
              <a:t>slogin</a:t>
            </a:r>
            <a:r>
              <a:rPr lang="en-GB" dirty="0"/>
              <a:t>, </a:t>
            </a:r>
            <a:r>
              <a:rPr lang="en-GB" dirty="0" err="1"/>
              <a:t>ssh</a:t>
            </a:r>
            <a:r>
              <a:rPr lang="en-GB" dirty="0"/>
              <a:t>, and </a:t>
            </a:r>
            <a:r>
              <a:rPr lang="en-GB" dirty="0" err="1"/>
              <a:t>scp</a:t>
            </a:r>
            <a:endParaRPr lang="en-GB" dirty="0"/>
          </a:p>
          <a:p>
            <a:r>
              <a:rPr lang="en-GB" dirty="0"/>
              <a:t>File access, file transfer, and file management functionalities</a:t>
            </a:r>
          </a:p>
          <a:p>
            <a:r>
              <a:rPr lang="en-GB" dirty="0"/>
              <a:t>UNIX-based command interface and protocol</a:t>
            </a:r>
          </a:p>
          <a:p>
            <a:r>
              <a:rPr lang="en-GB" dirty="0"/>
              <a:t>Used for securely getting access to a remote computer</a:t>
            </a:r>
          </a:p>
          <a:p>
            <a:r>
              <a:rPr lang="en-GB" dirty="0"/>
              <a:t>SSH commands are encrypted and secure</a:t>
            </a:r>
          </a:p>
          <a:p>
            <a:pPr lvl="1"/>
            <a:r>
              <a:rPr lang="en-GB" dirty="0"/>
              <a:t>Authenticated using a digital certificate</a:t>
            </a:r>
          </a:p>
          <a:p>
            <a:pPr lvl="1"/>
            <a:r>
              <a:rPr lang="en-GB" dirty="0"/>
              <a:t>Passwords are protected by being encrypted</a:t>
            </a:r>
          </a:p>
          <a:p>
            <a:pPr lvl="1"/>
            <a:r>
              <a:rPr lang="en-GB" dirty="0"/>
              <a:t>RSA public key cryptography for both connection and authentication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7" name="Slide Image Placeholder 6">
            <a:extLst>
              <a:ext uri="{FF2B5EF4-FFF2-40B4-BE49-F238E27FC236}">
                <a16:creationId xmlns:a16="http://schemas.microsoft.com/office/drawing/2014/main" id="{0295556E-9A9A-43FF-A3A0-B8D6A45E1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38494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F27B9645-0C81-4C58-A46C-C27AD805FC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9368F0A7-B396-4CC9-8A0C-D03613B08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788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Centralised Version Control System (CVCS)</a:t>
            </a:r>
          </a:p>
          <a:p>
            <a:r>
              <a:rPr lang="en-GB" dirty="0"/>
              <a:t>Allows multiple developers to collaborate on other systems</a:t>
            </a:r>
          </a:p>
          <a:p>
            <a:r>
              <a:rPr lang="en-GB" dirty="0"/>
              <a:t>Single server that contains all version controlled files</a:t>
            </a:r>
          </a:p>
          <a:p>
            <a:endParaRPr lang="en-GB" dirty="0"/>
          </a:p>
          <a:p>
            <a:r>
              <a:rPr lang="en-GB" dirty="0"/>
              <a:t>Distributed Version Control System (DVCS)</a:t>
            </a:r>
          </a:p>
          <a:p>
            <a:r>
              <a:rPr lang="en-GB" dirty="0"/>
              <a:t>Mirrors the repository</a:t>
            </a:r>
          </a:p>
          <a:p>
            <a:r>
              <a:rPr lang="en-GB" dirty="0"/>
              <a:t>Each checkout is like a backup of the repository. 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Branching and merging can happen automatically and quickly. 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Developers can work offline. 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Multiple copies of resources means there is no need to have a single backup.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Slide Image Placeholder 6">
            <a:extLst>
              <a:ext uri="{FF2B5EF4-FFF2-40B4-BE49-F238E27FC236}">
                <a16:creationId xmlns:a16="http://schemas.microsoft.com/office/drawing/2014/main" id="{FA1A3D88-20AE-4130-B9C3-65F062A49E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831705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E8645773-EBD7-4C9D-9265-1B0802F23C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C6442984-BA13-4C82-AFE0-0ED160107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4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6C035B14-F945-4F7C-9034-60315E8158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9588620C-A50A-4284-AC18-B267B6919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09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452FAC42-F5BC-4957-9E1C-DAD662EAC8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443D7200-9E6A-4644-A3FA-24B16CAAE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Bitbucket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from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Atlassian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(2006) are not as popular as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GitHub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75442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C05948B0-08BF-4F78-BBD1-310C60A42B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5250CBE1-958E-441A-8F71-2CFB1F00D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171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2A397EBF-A910-43F8-8C2C-BA5BC31505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4B07EE66-78AD-43AB-BC04-8D3A0870C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04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sv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sv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41086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6783308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2764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5D9748-2DD0-4FFA-A4DB-0870D106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D08F0E-3E27-4620-A708-86D5F01A0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742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0FDA98-D83C-4F8D-8C06-E1EC33D32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8C97BD8-4E1D-420B-BED8-058F92E1D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984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F1BEC4-B7C8-40F3-80A4-023EE62D7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CCDF01D-4284-4B49-922B-CC5473380B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844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D79F22-9145-4FB6-A417-23EAEBAE0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F35AFB-525B-4610-8ABA-620C36499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084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08D196-F460-485B-9B5F-F9309E615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46A15D-5D47-4F9D-AE82-7850CDF90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854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AD2262-AEBC-4DD5-8680-6A6F55F04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D150A3-A188-4177-AC97-4337644B63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085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1DF176-8FAA-466E-A7A3-4168C0953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C65070B-DD11-4B89-A8A8-6D8C6468C2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343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B7AED6-4DFA-4DBB-B3DC-591078FB0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E3DC87-BE48-4B96-B86C-00DB8A66CF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9173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F9D1C8-5795-4F0C-8DB2-F0876929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393A2A-51FC-43E8-88C3-4A77760C45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612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4F5004-F0DD-4BC5-9E39-C91C6C0C9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24FC32-9812-4DB8-8622-1007B7A817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6883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700059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1776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3D6ABAC-98C2-4A0D-8B8C-8A597A57D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FD0FE0C-257E-4211-9CAC-9BA769FC94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670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244154" cy="19440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B9D501-C2FE-4F4E-B0F6-FE58A17AB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961E50-B6CC-47F7-8DF6-C0AE1ADFAB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2695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427447-CE66-4582-B744-A32983AD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92F08D-E18C-48DE-85CF-0EEBD344D7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49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6C8B8C-BDD5-43B9-8C27-354C810E1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588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1F0A2D-AF77-453A-A628-E5249AE85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22B908-BA31-4E35-AAA8-AA6869D9D8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859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B8CF2-F221-497D-8A4A-9E369C2B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3635FE-6F90-4286-8EBE-FEE651E560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155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3A38F4-26AB-473F-A76C-F9BCE73BE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4EF76EF-23E8-4453-97F1-6B565EFFD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435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rgbClr val="004050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D750DE-56D0-4BC9-AA2A-42BE390D2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680B404-A54E-4E7E-8BBE-C0FAF5A135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9015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313C4C-13AF-45F6-A71B-8AA193623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FD30B99-C964-41A2-983E-292CAEE023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492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02 Section Divider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7071966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724B3C1-1C9A-478C-8A84-BF65A5201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88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ctivity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548AA-2EF5-4301-B743-9688BED3B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294013E4-CC9B-4A17-91BD-3CD310CA6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4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12F92A-2AA3-4AE7-9685-27769A95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294013E4-CC9B-4A17-91BD-3CD310CA6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629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ctivity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ACF9E5-B24F-48AB-A388-369B61722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294013E4-CC9B-4A17-91BD-3CD310CA6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1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ctivity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226655-D805-4B87-813B-F781D2DAF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294013E4-CC9B-4A17-91BD-3CD310CA6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46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Activity 1">
    <p:bg>
      <p:bgPr>
        <a:solidFill>
          <a:srgbClr val="20D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19D4-D160-4AED-AB5B-A5ED5A75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294013E4-CC9B-4A17-91BD-3CD310CA6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80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2421104-899E-4F1E-9A2F-57175A8CFD01}"/>
              </a:ext>
            </a:extLst>
          </p:cNvPr>
          <p:cNvSpPr txBox="1">
            <a:spLocks/>
          </p:cNvSpPr>
          <p:nvPr/>
        </p:nvSpPr>
        <p:spPr>
          <a:xfrm>
            <a:off x="1198387" y="377825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 Black" panose="00000A00000000000000" pitchFamily="2" charset="0"/>
                <a:ea typeface="+mj-ea"/>
                <a:cs typeface="+mj-cs"/>
              </a:rPr>
              <a:t>Click to edit Master title style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 Black" panose="00000A00000000000000" pitchFamily="2" charset="0"/>
              <a:ea typeface="+mj-ea"/>
              <a:cs typeface="+mj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F3B38F-9248-4518-960F-EDA7B13F7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294013E4-CC9B-4A17-91BD-3CD310CA6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294013E4-CC9B-4A17-91BD-3CD310CA65D3}" type="slidenum">
              <a:rPr lang="en-GB" smtClean="0"/>
              <a:t>‹#›</a:t>
            </a:fld>
            <a:endParaRPr lang="en-GB"/>
          </a:p>
        </p:txBody>
      </p:sp>
      <p:pic>
        <p:nvPicPr>
          <p:cNvPr id="3" name="Graphic 31">
            <a:extLst>
              <a:ext uri="{FF2B5EF4-FFF2-40B4-BE49-F238E27FC236}">
                <a16:creationId xmlns:a16="http://schemas.microsoft.com/office/drawing/2014/main" id="{BF07CB53-EE82-464E-99DB-433208E1C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35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0377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44549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362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61680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1932624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09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21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474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7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07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3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42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0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54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799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62C174-BF5A-4194-BC6C-B1D4B5673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0AB5B51-72D8-4473-94F4-AF1E267C4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8293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A2A039-D599-4D76-8124-504B5075C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B3A548B-2F5E-4EDE-B435-EFC29196AF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227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319D53-01A0-4E2F-9BD9-B40072889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C0A6909-69F0-4B1F-BE18-928EC76D3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353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2C14-6CAE-4F48-B751-E9E621B2C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62CD8E-3A81-48BD-84FE-755B7D078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606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411762-86B8-4A94-AA95-CCF22816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987461D-5441-4AD2-8665-A7A3D3A4D9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1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7D866A2-1500-436A-A186-3C20EE4D5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A433F1-ACA3-4D3D-8AFF-6E3BE26B06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6414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E9C79-14B5-44C7-8FA5-E4D6103A0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2C66C0C-8E65-4B91-9008-87E53A07C0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88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9630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D412BD-43D3-4A43-9346-908171D3B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23A046-21AC-4DAE-8154-4FE4D01B9A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F600B5F-7713-43B9-8473-50A216B6C6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9803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02942E-CE85-4C6C-9028-B98821F8F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DE34FD-D516-4C25-82B2-09E27AA0E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5CAFD6D-3AC9-43A7-88AB-26FD7F8FC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0004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EBA526-60BF-4958-81B9-EA46732F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1054D9-60B5-41F3-984B-AF6E5FE5F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3E84D21-72B4-491E-ACF0-23B74A3E3F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288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DCD36C-45A5-4076-B40F-7B2A5A6FC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CD4607-1DFA-4DA2-A302-14AA7E741A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C9A809-5A3F-46CE-93A1-B61856B8E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0590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2464811-C3A4-4C43-85CA-DDE34ABA6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077554B-9AB3-4001-A116-3414FBC11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5FEE24A-E749-4DC2-B881-5A1436F05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90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99CE6E-A64E-4704-AF9F-FFB00E94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89C6D-0204-47CC-87FF-FB0EB802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EC17026-9507-409A-81BC-59EFD639E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6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6605E-98CF-4395-9DE0-09CC46943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33EE44F-4E4B-4653-9358-84B9BA391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869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0CA267-7521-4244-9705-1A256E863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A6E7854-1462-4248-9497-C8C510D5E9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696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5F8AE-8762-4F39-B239-68E1547B1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A6F235-3973-48D8-B2CC-D1C3A5A7F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695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7089E4-D435-4929-8AC4-34D75682B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6223DB9-3B28-4A1C-AF77-040989A89C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89BF57C-9A63-4BD2-BE5E-6C985D4AC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33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" y="493"/>
            <a:ext cx="12192649" cy="6857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2" y="377825"/>
            <a:ext cx="2133602" cy="13655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541408-9F20-4E79-B69D-8A8151C2D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369" y="2265730"/>
            <a:ext cx="5627171" cy="2211677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6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9517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4B9FA5E-F6D9-41E1-AB1A-0DF3518A3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D3749E-0BC5-465D-A75B-AEC2DF19C1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F7A3913-1B98-4C5D-8011-58DA120BBE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4974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4304140-66DF-4600-A913-2FE16EE8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4BDB016-508C-4776-BAF5-402A02267F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909995E-F976-4C7D-8CFA-5515B97460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573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0" y="5523689"/>
            <a:ext cx="4114800" cy="1334310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9589677-251F-470E-9AA6-4D13BF7FABA0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918F955-2B32-48D1-8D99-B25B656F3C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2BCBA9-38AC-4EB6-A0FA-5CD919F5E6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3203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FD9B-3A7B-4AD3-AF69-81B1DB3B7DC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9FE1B0-D8B0-4E06-93F5-0A82852A87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975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D7AB20-841B-473D-A32A-6F69250CA67F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6C196FA-3B7D-4C82-8883-8F2013A27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9831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413951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8E8E948-8BC8-4DC2-8EA6-D6D12C7B44A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206BDD-4CAD-4240-8289-65D6D1D0A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5086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2B73AC-F2E0-442D-B9C4-65D5AD1A0967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FC6B97-40BB-4EAB-A33D-8398BEE6A9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91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137084-0666-4AB6-A15C-58BA10ECC343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430456-322C-496E-9439-7335E15B26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DE75644-A55F-4F09-A532-80ED1D4604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923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094E3-CE25-440F-B8A8-1CA329D5AAFA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9157EC-B9A8-478B-B1F3-B2A9D86D2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F4CD14E-E0F2-49B7-93CC-478A61004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154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D33088-E4C8-4FF8-824B-9F688A8163CB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F24479-1F81-40E3-89A1-F1875ADD43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5935BB6-5CCF-4418-A1AD-7CC46A8A5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5680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1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9"/>
          <a:stretch/>
        </p:blipFill>
        <p:spPr>
          <a:xfrm>
            <a:off x="6590289" y="11113"/>
            <a:ext cx="5601711" cy="6860864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>
          <a:xfrm>
            <a:off x="269737" y="314036"/>
            <a:ext cx="1004881" cy="6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975D01-89DD-456F-80CA-73FF7FB9E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294013E4-CC9B-4A17-91BD-3CD310CA6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799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260E9D-886F-4C37-909F-86CB02C6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488AF78-499E-480C-9653-A23A983DC2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441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02BC675-0ACA-4C98-904F-78AFF641EB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EF663F-3A21-46DD-B058-26447AC84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97A60B7-7703-48EE-BEE3-573BFBF674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645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B0EE3B6-2A99-4A4A-9595-73B01F290B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000C67-7602-4BCB-9279-C3575014D3D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3341C2A-73FF-4BE5-8452-230916D7E6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63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0" y="3432381"/>
            <a:ext cx="5788325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8B1376-9C9D-45E5-9BBE-71B21FC9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50EA61-94E4-4825-90F9-9FB7F4E8F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079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373063" y="4996683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F3B2DBE-6810-4AC0-B237-4C05D67F1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AE5860-C0B6-4F89-AE77-B2F4760B5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59352F-E67E-4FE9-8363-4452B1CC2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041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F4F082C-21A3-4795-85E7-493095AB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BB4AF7-2E97-4705-8E23-69D0121E6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FC37F7E-8509-4F7C-9153-35620AE50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745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3C0A894-CE35-4D5D-8748-553B91B4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F2D5D8A-AFE9-4D9A-B04C-8A0BB5E629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D2A3021-76D5-4427-B3CB-789B0FA1F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1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8CBE16-9243-46B2-AB09-95C8191428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373DA12-ED5E-4FF3-9F6C-A932CC1C5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98DD8AB-C99D-45F0-B8BC-AE12BB8090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369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1CBE07-42E3-4B39-BDDF-60F502220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2014-5771-41F0-9083-A94B1449F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879EDE-DC9B-4B44-9F37-A58CA524CA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4698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25252A-8CEF-43E2-9274-7BF4B9F004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3CBC6-0348-4ED0-BA6D-3BF82E7D1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79F881A-B30C-494F-9A57-517FCF490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2301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007230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11BD1D-4FB3-47E5-90D7-0CCF84C8C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92F7B73-6958-4A1B-B8CA-0F5A9E90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1B248D0-3729-477D-A45B-4AC82FDBBD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2552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9E4ACF-1E9A-40C0-8732-68C6F8A2CD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20D91C-D1E9-43DD-9588-6136E19DC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721D982-41CB-4649-9208-82A8115B6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532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CEE3D7F-91EC-47CB-86E2-77D5DE1A2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12DBF6-DDF6-4705-B10E-4742D0F2A7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3F4F259-26B2-4677-AE17-D14181EB82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3277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2D9328-9CFC-4681-96FF-77C4AB52B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F8BB63-A7D0-443F-A4D9-CBEDEBA89F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B92FB0B-A9D4-4957-A766-FEAFF10CA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401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562CB5-885C-4340-835C-442D717FB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FBA81F6-8E89-4DB2-BA0B-73E3237A9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4E6F44B-181A-448F-A307-E82F96114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3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3101975" y="1925767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3101975" y="2587060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3101975" y="3248353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3101975" y="3909646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101975" y="4570939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3101975" y="5232231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925767"/>
            <a:ext cx="2521449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200" cap="all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99565" y="2060614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138" y="2107781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99565" y="2721905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037138" y="276907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05695" y="3380601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43268" y="3427768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305695" y="4035597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5043268" y="4082764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299564" y="4700588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37137" y="4747755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305695" y="5378225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043268" y="542539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317F0D96-BC58-434E-BE95-7E875094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8740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D00C54-118E-47F2-BEED-8C2514ED8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C66BE5F-2E76-4496-9234-6453A8DFE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8567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BE6C43-DD0D-4FAF-9BD2-84E953FD6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5FD2FD3-6973-40C0-8977-F91621F33F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4200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E8CD2-9C88-4163-A7EE-AB91D262A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0CE4796-16B1-4035-9A0B-84250F40DD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897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269A-2068-4C33-BD8C-91BB8F416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829AE8-ABF3-4C23-AFA7-F835134F7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84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613" y="1556247"/>
            <a:ext cx="681427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7" name="Graphic 31">
            <a:extLst>
              <a:ext uri="{FF2B5EF4-FFF2-40B4-BE49-F238E27FC236}">
                <a16:creationId xmlns:a16="http://schemas.microsoft.com/office/drawing/2014/main" id="{5548F746-665E-408B-B0D4-EA7E82C51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000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0C592A-34A2-4FBE-BBD0-1231F3D2A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CFD92C0-4B59-40C7-8AFA-24EAB9A12F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97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65166C1-B518-4008-A325-E242BC59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B83FEDD-C988-42F4-B20C-F32B64B81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857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D408FB-534C-495E-A01B-3A5252745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15EACF-801C-42B6-9E09-8A49AFA33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137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36E4D3-6B85-4E7A-A517-650651AC5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4284CA-721A-46FE-91ED-BB203CE244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7A4347C-EAF5-41E3-99B2-9B958C054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7359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12FD13-97A1-4EBA-A95C-75C0B1FD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9E27B8-6E6D-4D7C-8511-478854267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5E2F94A-6BD1-4809-8195-0CB493D728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828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A2DC30-C4F7-4157-9660-F0E750F90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8DBD0B-5C62-430B-A5E1-22B98F78BB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ADBB4D-8AC1-40DF-B56E-CE3D9F96A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2664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F111D75-7F37-4729-97BD-3A53778CD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CC3E60-4992-48EA-A47D-023E5007E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43CA721-4441-4AC8-B4DE-721B4B5F0C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918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4D90AE-C358-4B2C-A9CF-5507DB729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9284DC7-FDFA-4A70-82F3-A997EB41B7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73A8DAF-2058-4022-B937-44F0E6A95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173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6E965C2-93DD-4C7A-8A12-F6B8FB6BF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D61C67-0401-4818-B951-6E0A37D6C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0C0EFF0-5546-4493-A222-73F375FB5B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717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0893CE-9599-46E1-8C4B-E49F55C4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D6CBE0F-9A3C-4223-BCB1-72E6DB41D0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036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897166"/>
            <a:ext cx="7011390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755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2147E7-0E00-4857-9387-8C98DB82E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5545F83-4383-41AF-855D-23D197ADAF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8401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CB4367-DFEB-41EE-BB5F-1DE76BE8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7D55C08-C6A4-4310-AEEF-59D10B31A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3678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896B65-6406-4653-B1DC-F69E460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F529A1-8E27-48C0-8395-0D2C24C23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2885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686AB6-FF0C-4123-9325-1B0D3DE23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226ADB-845F-4C5C-A8EE-88BE65AB80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437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9AB15F-03B0-4706-83CA-17272774B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23A4B77-1686-450D-9C67-51B65F1B8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579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0988D2-82A2-458F-83C4-DDF528994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C859107-FD19-4226-A608-E9BE8671A6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806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841C89-9FC5-43A4-844D-AB62CBC2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4877454-100C-4E10-9A9E-F6AD2F2F9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1519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B162E7-8FD8-4304-8A81-63BF4C370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1FC4075-679E-4D60-938A-748CADDD96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196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10B59E-1833-44B5-8681-D09E60BD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A44FD2F-A8A0-4406-A893-2B023C1FBA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5968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695FF9-7CF7-4B5D-B88A-16EAD663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2B3D6DA-C005-419A-9A80-9FA360F7CB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961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9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42" Type="http://schemas.openxmlformats.org/officeDocument/2006/relationships/slideLayout" Target="../slideLayouts/slideLayout74.xml"/><Relationship Id="rId47" Type="http://schemas.openxmlformats.org/officeDocument/2006/relationships/slideLayout" Target="../slideLayouts/slideLayout79.xml"/><Relationship Id="rId50" Type="http://schemas.openxmlformats.org/officeDocument/2006/relationships/slideLayout" Target="../slideLayouts/slideLayout82.xml"/><Relationship Id="rId55" Type="http://schemas.openxmlformats.org/officeDocument/2006/relationships/slideLayout" Target="../slideLayouts/slideLayout87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37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2.xml"/><Relationship Id="rId45" Type="http://schemas.openxmlformats.org/officeDocument/2006/relationships/slideLayout" Target="../slideLayouts/slideLayout77.xml"/><Relationship Id="rId53" Type="http://schemas.openxmlformats.org/officeDocument/2006/relationships/slideLayout" Target="../slideLayouts/slideLayout85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slideLayout" Target="../slideLayouts/slideLayout67.xml"/><Relationship Id="rId43" Type="http://schemas.openxmlformats.org/officeDocument/2006/relationships/slideLayout" Target="../slideLayouts/slideLayout75.xml"/><Relationship Id="rId48" Type="http://schemas.openxmlformats.org/officeDocument/2006/relationships/slideLayout" Target="../slideLayouts/slideLayout80.xml"/><Relationship Id="rId56" Type="http://schemas.openxmlformats.org/officeDocument/2006/relationships/slideLayout" Target="../slideLayouts/slideLayout88.xml"/><Relationship Id="rId8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83.xml"/><Relationship Id="rId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38" Type="http://schemas.openxmlformats.org/officeDocument/2006/relationships/slideLayout" Target="../slideLayouts/slideLayout70.xml"/><Relationship Id="rId46" Type="http://schemas.openxmlformats.org/officeDocument/2006/relationships/slideLayout" Target="../slideLayouts/slideLayout78.xml"/><Relationship Id="rId59" Type="http://schemas.openxmlformats.org/officeDocument/2006/relationships/image" Target="../media/image2.svg"/><Relationship Id="rId20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73.xml"/><Relationship Id="rId54" Type="http://schemas.openxmlformats.org/officeDocument/2006/relationships/slideLayout" Target="../slideLayouts/slideLayout86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slideLayout" Target="../slideLayouts/slideLayout68.xml"/><Relationship Id="rId49" Type="http://schemas.openxmlformats.org/officeDocument/2006/relationships/slideLayout" Target="../slideLayouts/slideLayout81.xml"/><Relationship Id="rId57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63.xml"/><Relationship Id="rId44" Type="http://schemas.openxmlformats.org/officeDocument/2006/relationships/slideLayout" Target="../slideLayouts/slideLayout76.xml"/><Relationship Id="rId52" Type="http://schemas.openxmlformats.org/officeDocument/2006/relationships/slideLayout" Target="../slideLayouts/slideLayout84.xml"/><Relationship Id="rId60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26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109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5" Type="http://schemas.openxmlformats.org/officeDocument/2006/relationships/slideLayout" Target="../slideLayouts/slideLayout113.xml"/><Relationship Id="rId33" Type="http://schemas.openxmlformats.org/officeDocument/2006/relationships/image" Target="../media/image2.svg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8.xml"/><Relationship Id="rId29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24" Type="http://schemas.openxmlformats.org/officeDocument/2006/relationships/slideLayout" Target="../slideLayouts/slideLayout112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23" Type="http://schemas.openxmlformats.org/officeDocument/2006/relationships/slideLayout" Target="../slideLayouts/slideLayout111.xml"/><Relationship Id="rId28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07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Relationship Id="rId22" Type="http://schemas.openxmlformats.org/officeDocument/2006/relationships/slideLayout" Target="../slideLayouts/slideLayout110.xml"/><Relationship Id="rId27" Type="http://schemas.openxmlformats.org/officeDocument/2006/relationships/slideLayout" Target="../slideLayouts/slideLayout115.xml"/><Relationship Id="rId30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E04B9394-820E-45B1-AED1-10AA3CC584A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5BFF78-5EE7-4B04-B46B-A0F8EF1FD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294013E4-CC9B-4A17-91BD-3CD310CA6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64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660" r:id="rId32"/>
  </p:sldLayoutIdLst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36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36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36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36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36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78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4DA8F496-1848-4375-BD96-37C7C2C8E92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A34765-C083-4AF8-9D73-1E6C4EA3B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19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  <p:sldLayoutId id="2147483734" r:id="rId29"/>
    <p:sldLayoutId id="2147483735" r:id="rId30"/>
    <p:sldLayoutId id="2147483736" r:id="rId31"/>
    <p:sldLayoutId id="2147483737" r:id="rId32"/>
    <p:sldLayoutId id="2147483738" r:id="rId33"/>
    <p:sldLayoutId id="2147483739" r:id="rId34"/>
    <p:sldLayoutId id="2147483740" r:id="rId35"/>
    <p:sldLayoutId id="2147483741" r:id="rId36"/>
    <p:sldLayoutId id="2147483742" r:id="rId37"/>
    <p:sldLayoutId id="2147483743" r:id="rId38"/>
    <p:sldLayoutId id="2147483744" r:id="rId39"/>
    <p:sldLayoutId id="2147483745" r:id="rId40"/>
    <p:sldLayoutId id="2147483746" r:id="rId41"/>
    <p:sldLayoutId id="2147483747" r:id="rId42"/>
    <p:sldLayoutId id="2147483748" r:id="rId43"/>
    <p:sldLayoutId id="2147483749" r:id="rId44"/>
    <p:sldLayoutId id="2147483750" r:id="rId45"/>
    <p:sldLayoutId id="2147483751" r:id="rId46"/>
    <p:sldLayoutId id="2147483752" r:id="rId47"/>
    <p:sldLayoutId id="2147483753" r:id="rId48"/>
    <p:sldLayoutId id="2147483754" r:id="rId49"/>
    <p:sldLayoutId id="2147483755" r:id="rId50"/>
    <p:sldLayoutId id="2147483756" r:id="rId51"/>
    <p:sldLayoutId id="2147483757" r:id="rId52"/>
    <p:sldLayoutId id="2147483758" r:id="rId53"/>
    <p:sldLayoutId id="2147483759" r:id="rId54"/>
    <p:sldLayoutId id="2147483760" r:id="rId55"/>
    <p:sldLayoutId id="2147483761" r:id="rId56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60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60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60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60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60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78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DFF0C5-4C99-4CAF-9A83-22496076BB8D}"/>
              </a:ext>
            </a:extLst>
          </p:cNvPr>
          <p:cNvSpPr txBox="1">
            <a:spLocks/>
          </p:cNvSpPr>
          <p:nvPr/>
        </p:nvSpPr>
        <p:spPr>
          <a:xfrm>
            <a:off x="1125959" y="377825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 Black" panose="00000A00000000000000" pitchFamily="2" charset="0"/>
                <a:ea typeface="+mj-ea"/>
                <a:cs typeface="+mj-cs"/>
              </a:rPr>
              <a:t>Click to edit Master title style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 Black" panose="00000A00000000000000" pitchFamily="2" charset="0"/>
              <a:ea typeface="+mj-ea"/>
              <a:cs typeface="+mj-cs"/>
            </a:endParaRP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850D63-A695-4E54-9B50-1380DF3F293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D5031B-6036-416C-A339-3FB0379D4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8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34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34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34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34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34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78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F529-A59C-C248-AF8C-78EF86201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0E0D8-9B62-438B-9E71-F399DCD790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1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6C5327-C679-A847-8067-3568B4DBE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2A4BF77-5EFF-A044-9998-704450C67F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To create a new subdirectory and a Git repository skeleton, use: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7181E-71AA-634E-B6D8-54519DC6C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1349985"/>
            <a:ext cx="4170680" cy="2751999"/>
          </a:xfrm>
        </p:spPr>
        <p:txBody>
          <a:bodyPr/>
          <a:lstStyle/>
          <a:p>
            <a:r>
              <a:rPr lang="en-GB" dirty="0"/>
              <a:t>Initialising repositories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8807E-BDAF-45F1-9063-DC0A9DA5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91" y="2331831"/>
            <a:ext cx="4317670" cy="2599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71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78750D-B622-0E40-9262-B8248E56674D}"/>
              </a:ext>
            </a:extLst>
          </p:cNvPr>
          <p:cNvSpPr/>
          <p:nvPr/>
        </p:nvSpPr>
        <p:spPr>
          <a:xfrm>
            <a:off x="4764004" y="1602842"/>
            <a:ext cx="4365047" cy="491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3DDA2-92D4-6742-81F1-63B00F755181}"/>
              </a:ext>
            </a:extLst>
          </p:cNvPr>
          <p:cNvSpPr/>
          <p:nvPr/>
        </p:nvSpPr>
        <p:spPr>
          <a:xfrm>
            <a:off x="4764004" y="1019786"/>
            <a:ext cx="4365047" cy="491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20070-AF1C-3E47-A22C-F0C7A9724F2B}"/>
              </a:ext>
            </a:extLst>
          </p:cNvPr>
          <p:cNvSpPr/>
          <p:nvPr/>
        </p:nvSpPr>
        <p:spPr>
          <a:xfrm>
            <a:off x="4764004" y="435586"/>
            <a:ext cx="4365047" cy="491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564EA-CF69-CB46-BE4C-69D1E3254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289" y="5597273"/>
            <a:ext cx="785483" cy="180000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213D-44DB-9544-98AE-AAD5ACE0B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450" y="1269663"/>
            <a:ext cx="3874430" cy="2751999"/>
          </a:xfrm>
        </p:spPr>
        <p:txBody>
          <a:bodyPr>
            <a:normAutofit/>
          </a:bodyPr>
          <a:lstStyle/>
          <a:p>
            <a:r>
              <a:rPr lang="en-GB" dirty="0"/>
              <a:t>Initialising a repository with existing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CF691-72A4-A44C-BB76-25C330AC89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9781" y="527126"/>
            <a:ext cx="6654912" cy="502080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add *.pp</a:t>
            </a:r>
          </a:p>
          <a:p>
            <a:pPr>
              <a:spcBef>
                <a:spcPts val="1800"/>
              </a:spcBef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add </a:t>
            </a:r>
            <a:r>
              <a:rPr lang="en-GB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README.md</a:t>
            </a:r>
            <a:endParaRPr lang="en-GB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1800"/>
              </a:spcBef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commit -m "Initial commit"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04B693-4C11-4F67-BECD-12402169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62" y="2645663"/>
            <a:ext cx="5238750" cy="3324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141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BE16B-7ABB-EA47-B3E8-9D6E174AE2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000" dirty="0"/>
              <a:t>Git can use a number of different protocols, </a:t>
            </a:r>
            <a:br>
              <a:rPr lang="en-GB" sz="2000" dirty="0"/>
            </a:br>
            <a:r>
              <a:rPr lang="en-GB" sz="2000" dirty="0"/>
              <a:t>including http and SSH: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9B310-111F-004D-9A52-7F753B81C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252BF-7BB2-E541-AACA-963AD7A693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Cloning</a:t>
            </a:r>
            <a:br>
              <a:rPr lang="en-GB" dirty="0"/>
            </a:br>
            <a:r>
              <a:rPr lang="en-GB" dirty="0"/>
              <a:t>an existing 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0C7C7-6E6E-3645-8465-070ED6564085}"/>
              </a:ext>
            </a:extLst>
          </p:cNvPr>
          <p:cNvSpPr/>
          <p:nvPr/>
        </p:nvSpPr>
        <p:spPr>
          <a:xfrm>
            <a:off x="5037137" y="2231448"/>
            <a:ext cx="5330021" cy="6744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 clone     git://github.com/resource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37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ACC5D-8285-5347-B581-8F3F28420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796" y="1358850"/>
            <a:ext cx="3828517" cy="2751999"/>
          </a:xfrm>
        </p:spPr>
        <p:txBody>
          <a:bodyPr/>
          <a:lstStyle/>
          <a:p>
            <a:r>
              <a:rPr lang="en-GB" dirty="0"/>
              <a:t>Recording Changes to</a:t>
            </a:r>
            <a:br>
              <a:rPr lang="en-GB" dirty="0"/>
            </a:br>
            <a:r>
              <a:rPr lang="en-GB" dirty="0"/>
              <a:t>a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7AC25-03FA-3B44-8867-1B4B4F3578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1504" y="435586"/>
            <a:ext cx="6770687" cy="193304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Each file in a Git directory can be </a:t>
            </a:r>
            <a:r>
              <a:rPr lang="en-GB" b="1" dirty="0"/>
              <a:t>tracked</a:t>
            </a:r>
            <a:r>
              <a:rPr lang="en-GB" dirty="0"/>
              <a:t> or </a:t>
            </a:r>
            <a:r>
              <a:rPr lang="en-GB" b="1" dirty="0"/>
              <a:t>untracked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Tracked files are files that were in the last snapshot. They can be unmodified, modified, or staged. Tracked files are also files that Git knows about.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Untracked files are everything else. They’re not in your last snapshot or staging area.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DE49A-AF73-0040-B5C8-B3AB61C81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7028" y="5822903"/>
            <a:ext cx="785483" cy="180000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3AFA94-D1DF-9D4B-8C2D-001A209839A3}"/>
              </a:ext>
            </a:extLst>
          </p:cNvPr>
          <p:cNvSpPr/>
          <p:nvPr/>
        </p:nvSpPr>
        <p:spPr>
          <a:xfrm>
            <a:off x="4407744" y="2822578"/>
            <a:ext cx="1286545" cy="370974"/>
          </a:xfrm>
          <a:prstGeom prst="rect">
            <a:avLst/>
          </a:prstGeom>
          <a:solidFill>
            <a:srgbClr val="00C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Untracked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139B8-C35E-6544-B6BE-5E838936F261}"/>
              </a:ext>
            </a:extLst>
          </p:cNvPr>
          <p:cNvSpPr/>
          <p:nvPr/>
        </p:nvSpPr>
        <p:spPr>
          <a:xfrm>
            <a:off x="6133720" y="2822578"/>
            <a:ext cx="1286545" cy="3709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Unmodified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D75D3A-64CB-A345-812C-FC81E091D188}"/>
              </a:ext>
            </a:extLst>
          </p:cNvPr>
          <p:cNvSpPr/>
          <p:nvPr/>
        </p:nvSpPr>
        <p:spPr>
          <a:xfrm>
            <a:off x="7859696" y="2822578"/>
            <a:ext cx="1286545" cy="3709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Modified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CBBA6-2102-CA4F-BB9F-A92FECC842D7}"/>
              </a:ext>
            </a:extLst>
          </p:cNvPr>
          <p:cNvSpPr/>
          <p:nvPr/>
        </p:nvSpPr>
        <p:spPr>
          <a:xfrm>
            <a:off x="9585671" y="2822578"/>
            <a:ext cx="1286545" cy="370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2"/>
                </a:solidFill>
              </a:rPr>
              <a:t>Staged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664C64-78D8-A545-9D1F-7A63CF2A36B4}"/>
              </a:ext>
            </a:extLst>
          </p:cNvPr>
          <p:cNvGrpSpPr/>
          <p:nvPr/>
        </p:nvGrpSpPr>
        <p:grpSpPr>
          <a:xfrm>
            <a:off x="5044294" y="3241053"/>
            <a:ext cx="5184650" cy="2600014"/>
            <a:chOff x="5044294" y="3255725"/>
            <a:chExt cx="5184650" cy="242002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13C6BA-768C-2B4C-B83D-C13EC00B5726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044294" y="3255725"/>
              <a:ext cx="6723" cy="2419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C8060F-B802-3D45-BE5F-D6B38E5579AE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6776992" y="3255725"/>
              <a:ext cx="1" cy="2420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DDC98E-2759-314C-A0F0-E44A9DCE5EF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8502969" y="3255725"/>
              <a:ext cx="0" cy="2419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0993B3-6973-A544-8C17-A4F28B2F462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10228944" y="3255725"/>
              <a:ext cx="0" cy="2419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0AD2DBB-E0E5-5647-B0F5-8928E1CE796E}"/>
              </a:ext>
            </a:extLst>
          </p:cNvPr>
          <p:cNvSpPr/>
          <p:nvPr/>
        </p:nvSpPr>
        <p:spPr>
          <a:xfrm>
            <a:off x="5044294" y="3332385"/>
            <a:ext cx="5184649" cy="66119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GB" sz="1200" dirty="0"/>
              <a:t>Add the file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1E91F76-FAF7-BA4D-BFC3-2D1904A44131}"/>
              </a:ext>
            </a:extLst>
          </p:cNvPr>
          <p:cNvSpPr/>
          <p:nvPr/>
        </p:nvSpPr>
        <p:spPr>
          <a:xfrm>
            <a:off x="6776991" y="3938313"/>
            <a:ext cx="1725978" cy="66119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Edit the file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E672362-1FB7-5F4E-B9BB-19F95F866F67}"/>
              </a:ext>
            </a:extLst>
          </p:cNvPr>
          <p:cNvSpPr/>
          <p:nvPr/>
        </p:nvSpPr>
        <p:spPr>
          <a:xfrm>
            <a:off x="8502967" y="4279835"/>
            <a:ext cx="1725978" cy="66119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Stage the file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12A8605-301E-8247-B977-D6DAA54A1DA4}"/>
              </a:ext>
            </a:extLst>
          </p:cNvPr>
          <p:cNvSpPr/>
          <p:nvPr/>
        </p:nvSpPr>
        <p:spPr>
          <a:xfrm flipH="1">
            <a:off x="5044294" y="4587761"/>
            <a:ext cx="1725978" cy="66119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dirty="0"/>
              <a:t>Remove the file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4933F613-3694-7B42-A778-0277E144C056}"/>
              </a:ext>
            </a:extLst>
          </p:cNvPr>
          <p:cNvSpPr/>
          <p:nvPr/>
        </p:nvSpPr>
        <p:spPr>
          <a:xfrm flipH="1">
            <a:off x="6789305" y="5039813"/>
            <a:ext cx="3439633" cy="66119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413371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ACC5D-8285-5347-B581-8F3F28420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600" y="1349986"/>
            <a:ext cx="3982720" cy="2751999"/>
          </a:xfrm>
        </p:spPr>
        <p:txBody>
          <a:bodyPr>
            <a:normAutofit/>
          </a:bodyPr>
          <a:lstStyle/>
          <a:p>
            <a:r>
              <a:rPr lang="en-GB" dirty="0"/>
              <a:t>Recording Changes to</a:t>
            </a:r>
            <a:br>
              <a:rPr lang="en-GB" dirty="0"/>
            </a:br>
            <a:r>
              <a:rPr lang="en-GB" dirty="0"/>
              <a:t>a Repository,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7AC25-03FA-3B44-8867-1B4B4F3578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8" y="894080"/>
            <a:ext cx="6770687" cy="5568249"/>
          </a:xfrm>
        </p:spPr>
        <p:txBody>
          <a:bodyPr/>
          <a:lstStyle/>
          <a:p>
            <a:r>
              <a:rPr lang="en-GB" dirty="0"/>
              <a:t>The main tool you use to determine which files are in which state is the git status command. If you run this command directly after a clone, you should see something like this:</a:t>
            </a:r>
          </a:p>
          <a:p>
            <a:endParaRPr lang="en-GB" dirty="0"/>
          </a:p>
          <a:p>
            <a:pPr marL="134938"/>
            <a:endParaRPr lang="en-GB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>
              <a:spcBef>
                <a:spcPts val="1200"/>
              </a:spcBef>
            </a:pPr>
            <a:endParaRPr lang="en-GB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endParaRPr lang="en-GB" dirty="0"/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DE49A-AF73-0040-B5C8-B3AB61C81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760183-AB37-BC44-A5F8-DE32E2109775}"/>
              </a:ext>
            </a:extLst>
          </p:cNvPr>
          <p:cNvSpPr/>
          <p:nvPr/>
        </p:nvSpPr>
        <p:spPr>
          <a:xfrm>
            <a:off x="5108388" y="2398426"/>
            <a:ext cx="4748131" cy="12336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4938"/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git status</a:t>
            </a:r>
          </a:p>
          <a:p>
            <a:pPr marL="134938"/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On branch master </a:t>
            </a:r>
          </a:p>
          <a:p>
            <a:pPr marL="134938"/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Nothing to commit, working directory clean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D9DB8-543A-4388-BB16-5A402446A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107" y="3921949"/>
            <a:ext cx="547687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53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C02A12-D813-6D4E-98F1-E43ECE9879DC}"/>
              </a:ext>
            </a:extLst>
          </p:cNvPr>
          <p:cNvSpPr/>
          <p:nvPr/>
        </p:nvSpPr>
        <p:spPr>
          <a:xfrm>
            <a:off x="5037137" y="2868215"/>
            <a:ext cx="1512390" cy="42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A924EC-BC16-B04A-9264-70A58468BE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6526" y="1349985"/>
            <a:ext cx="6770689" cy="5119407"/>
          </a:xfrm>
        </p:spPr>
        <p:txBody>
          <a:bodyPr/>
          <a:lstStyle/>
          <a:p>
            <a:r>
              <a:rPr lang="en-GB" dirty="0"/>
              <a:t>To add a file, use:</a:t>
            </a:r>
          </a:p>
          <a:p>
            <a:endParaRPr lang="en-GB" dirty="0"/>
          </a:p>
          <a:p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To tell Git to  ignore files or folders, name them: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GB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gitignore</a:t>
            </a:r>
            <a:r>
              <a:rPr lang="en-GB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6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D3BDDC-7A94-6E4D-9CDE-143BE6BF2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08787-0B15-B642-92EB-AF405452F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Staging new or ‘modified’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A9C833-50EB-E948-BA82-84A84E3D3E47}"/>
              </a:ext>
            </a:extLst>
          </p:cNvPr>
          <p:cNvSpPr/>
          <p:nvPr/>
        </p:nvSpPr>
        <p:spPr>
          <a:xfrm>
            <a:off x="5037136" y="1665126"/>
            <a:ext cx="2647130" cy="439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9BE803-B2AF-8C4D-8FD8-A558218117F5}"/>
              </a:ext>
            </a:extLst>
          </p:cNvPr>
          <p:cNvSpPr/>
          <p:nvPr/>
        </p:nvSpPr>
        <p:spPr>
          <a:xfrm>
            <a:off x="5037136" y="1700201"/>
            <a:ext cx="268568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add &lt;filename&gt;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DC392-DF77-4BA5-9E29-F8D4682545D1}"/>
              </a:ext>
            </a:extLst>
          </p:cNvPr>
          <p:cNvSpPr txBox="1"/>
          <p:nvPr/>
        </p:nvSpPr>
        <p:spPr>
          <a:xfrm>
            <a:off x="5076168" y="3632917"/>
            <a:ext cx="2239032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/>
              <a:t>*.exe</a:t>
            </a:r>
          </a:p>
          <a:p>
            <a:r>
              <a:rPr lang="en-GB" sz="2000" b="1" dirty="0"/>
              <a:t>*.</a:t>
            </a:r>
            <a:r>
              <a:rPr lang="en-GB" sz="2000" b="1" dirty="0" err="1"/>
              <a:t>dll</a:t>
            </a:r>
            <a:endParaRPr lang="en-GB" sz="2000" b="1" dirty="0"/>
          </a:p>
          <a:p>
            <a:r>
              <a:rPr lang="en-GB" sz="2000" b="1" dirty="0"/>
              <a:t>*.lib</a:t>
            </a:r>
          </a:p>
          <a:p>
            <a:endParaRPr lang="en-GB" sz="2000" b="1" dirty="0"/>
          </a:p>
          <a:p>
            <a:r>
              <a:rPr lang="en-GB" sz="2000" b="1" dirty="0"/>
              <a:t>.bin</a:t>
            </a:r>
          </a:p>
        </p:txBody>
      </p:sp>
    </p:spTree>
    <p:extLst>
      <p:ext uri="{BB962C8B-B14F-4D97-AF65-F5344CB8AC3E}">
        <p14:creationId xmlns:p14="http://schemas.microsoft.com/office/powerpoint/2010/main" val="329086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0A52B5-6F08-432F-A72C-57DB7B0B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60" y="1349985"/>
            <a:ext cx="3716757" cy="2751999"/>
          </a:xfrm>
        </p:spPr>
        <p:txBody>
          <a:bodyPr>
            <a:normAutofit/>
          </a:bodyPr>
          <a:lstStyle/>
          <a:p>
            <a:r>
              <a:rPr lang="en-GB" dirty="0"/>
              <a:t>Working</a:t>
            </a:r>
            <a:br>
              <a:rPr lang="en-GB" dirty="0"/>
            </a:br>
            <a:r>
              <a:rPr lang="en-GB" dirty="0"/>
              <a:t>with Remote Repositories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BA67D-E39D-412A-A814-2B86CD5DD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CD9F2-6CAF-4FBE-AAA2-DEED598EF1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000" dirty="0"/>
              <a:t>Remote repositories hold versions of a project or dependencies on the web / network such as GitHub.</a:t>
            </a:r>
            <a:endParaRPr lang="en-GB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D024B-DE6E-4C80-8098-FBD24E21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306" y="2313948"/>
            <a:ext cx="6848475" cy="321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60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CF9556-961D-154D-BDB1-21F9BE93A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60" y="1349985"/>
            <a:ext cx="3716757" cy="2751999"/>
          </a:xfrm>
        </p:spPr>
        <p:txBody>
          <a:bodyPr>
            <a:normAutofit/>
          </a:bodyPr>
          <a:lstStyle/>
          <a:p>
            <a:r>
              <a:rPr lang="en-GB" dirty="0"/>
              <a:t>Working</a:t>
            </a:r>
            <a:br>
              <a:rPr lang="en-GB" dirty="0"/>
            </a:br>
            <a:r>
              <a:rPr lang="en-GB" dirty="0"/>
              <a:t>with Remote Repositories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2ECAF-EAC3-984F-8230-7E497F545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4E7B0-B69D-864F-8E71-8D3A454E54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858" y="1007054"/>
            <a:ext cx="6770687" cy="511234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000" dirty="0"/>
              <a:t>To see configured remote repositories, run the  following command:</a:t>
            </a:r>
          </a:p>
          <a:p>
            <a:pPr>
              <a:spcBef>
                <a:spcPts val="1200"/>
              </a:spcBef>
            </a:pPr>
            <a:r>
              <a:rPr lang="en-GB" sz="9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remote</a:t>
            </a:r>
            <a:endParaRPr lang="en-GB" sz="2000" dirty="0"/>
          </a:p>
          <a:p>
            <a:pPr>
              <a:spcBef>
                <a:spcPts val="600"/>
              </a:spcBef>
            </a:pPr>
            <a:r>
              <a:rPr lang="en-GB" sz="2000" dirty="0"/>
              <a:t>If you have cloned a repository you should see the origin.</a:t>
            </a:r>
          </a:p>
          <a:p>
            <a:r>
              <a:rPr lang="en-GB" sz="2000" dirty="0"/>
              <a:t>To add a repository,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i="1" dirty="0"/>
          </a:p>
          <a:p>
            <a:r>
              <a:rPr lang="en-GB" sz="2000" dirty="0"/>
              <a:t>‘</a:t>
            </a:r>
            <a:r>
              <a:rPr lang="en-GB" sz="2000" dirty="0" err="1"/>
              <a:t>Shortname</a:t>
            </a:r>
            <a:r>
              <a:rPr lang="en-GB" sz="2000" dirty="0"/>
              <a:t>’ becomes an alias for access to the repository.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C9580-F831-BB4B-8E25-AAD4F960DE7B}"/>
              </a:ext>
            </a:extLst>
          </p:cNvPr>
          <p:cNvSpPr/>
          <p:nvPr/>
        </p:nvSpPr>
        <p:spPr>
          <a:xfrm>
            <a:off x="5037139" y="3506169"/>
            <a:ext cx="5146521" cy="8871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remote   add    [</a:t>
            </a:r>
            <a:r>
              <a:rPr lang="en-GB" sz="2400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shortname</a:t>
            </a:r>
            <a:r>
              <a:rPr lang="en-GB" sz="24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][</a:t>
            </a:r>
            <a:r>
              <a:rPr lang="en-GB" sz="2400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url</a:t>
            </a:r>
            <a:r>
              <a:rPr lang="en-GB" sz="24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  <a:endParaRPr lang="en-GB" sz="18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A0E6980-D130-4703-B18A-D88863C5B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892" y="5811620"/>
            <a:ext cx="67910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SFMono-Regular"/>
              </a:rPr>
              <a:t> git remote add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SFMono-Regular"/>
              </a:rPr>
              <a:t>origin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SFMono-Regular"/>
              </a:rPr>
              <a:t> https://github.com/xxxxxxxxxxxx/qaa.git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11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D984DD-5772-DC4D-88C9-72B51D573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811472"/>
            <a:ext cx="785483" cy="180000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F1A7-367F-4D41-B3DD-B44061EF86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5732" y="1294699"/>
            <a:ext cx="7556171" cy="5119407"/>
          </a:xfrm>
        </p:spPr>
        <p:txBody>
          <a:bodyPr/>
          <a:lstStyle/>
          <a:p>
            <a:pPr>
              <a:lnSpc>
                <a:spcPts val="2560"/>
              </a:lnSpc>
              <a:spcBef>
                <a:spcPts val="1200"/>
              </a:spcBef>
            </a:pPr>
            <a:r>
              <a:rPr lang="en-GB" dirty="0"/>
              <a:t>To </a:t>
            </a:r>
            <a:r>
              <a:rPr lang="en-GB" b="1" dirty="0"/>
              <a:t>push</a:t>
            </a:r>
            <a:r>
              <a:rPr lang="en-GB" dirty="0"/>
              <a:t> your project upstream, use:</a:t>
            </a:r>
          </a:p>
          <a:p>
            <a:pPr>
              <a:lnSpc>
                <a:spcPts val="2560"/>
              </a:lnSpc>
              <a:spcBef>
                <a:spcPts val="1200"/>
              </a:spcBef>
            </a:pPr>
            <a:endParaRPr lang="en-GB" dirty="0"/>
          </a:p>
          <a:p>
            <a:pPr>
              <a:lnSpc>
                <a:spcPts val="2560"/>
              </a:lnSpc>
              <a:spcBef>
                <a:spcPts val="1200"/>
              </a:spcBef>
            </a:pPr>
            <a:r>
              <a:rPr lang="en-GB" dirty="0"/>
              <a:t> </a:t>
            </a:r>
            <a:r>
              <a:rPr lang="en-GB" sz="28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-v </a:t>
            </a:r>
            <a:r>
              <a:rPr lang="en-GB" sz="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dirty="0"/>
              <a:t>shows you the URL that Git has stored for the </a:t>
            </a:r>
            <a:r>
              <a:rPr lang="en-GB" dirty="0" err="1"/>
              <a:t>shortname</a:t>
            </a:r>
            <a:r>
              <a:rPr lang="en-GB" dirty="0"/>
              <a:t> </a:t>
            </a:r>
          </a:p>
          <a:p>
            <a:pPr>
              <a:lnSpc>
                <a:spcPts val="2560"/>
              </a:lnSpc>
              <a:spcBef>
                <a:spcPts val="1200"/>
              </a:spcBef>
            </a:pPr>
            <a:endParaRPr lang="en-GB" dirty="0"/>
          </a:p>
          <a:p>
            <a:pPr>
              <a:lnSpc>
                <a:spcPts val="2560"/>
              </a:lnSpc>
              <a:spcBef>
                <a:spcPts val="1200"/>
              </a:spcBef>
            </a:pPr>
            <a:r>
              <a:rPr lang="en-GB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>
              <a:lnSpc>
                <a:spcPts val="2560"/>
              </a:lnSpc>
              <a:spcBef>
                <a:spcPts val="1200"/>
              </a:spcBef>
            </a:pPr>
            <a:r>
              <a:rPr lang="en-GB" sz="14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GB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19CAA-3173-1C4B-8D6A-2A3B44E320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504" y="1349985"/>
            <a:ext cx="3669055" cy="2751999"/>
          </a:xfrm>
        </p:spPr>
        <p:txBody>
          <a:bodyPr/>
          <a:lstStyle/>
          <a:p>
            <a:r>
              <a:rPr lang="en-GB" dirty="0"/>
              <a:t>Pushing to a 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A99E2-FDE8-FF4E-BD01-F54E5491C234}"/>
              </a:ext>
            </a:extLst>
          </p:cNvPr>
          <p:cNvSpPr/>
          <p:nvPr/>
        </p:nvSpPr>
        <p:spPr>
          <a:xfrm>
            <a:off x="5037136" y="1772453"/>
            <a:ext cx="3225515" cy="50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F74A2-5477-E149-A35D-660FD7D61AC9}"/>
              </a:ext>
            </a:extLst>
          </p:cNvPr>
          <p:cNvSpPr/>
          <p:nvPr/>
        </p:nvSpPr>
        <p:spPr>
          <a:xfrm>
            <a:off x="5037136" y="1842604"/>
            <a:ext cx="4437369" cy="36933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Source Sans Pro"/>
                <a:ea typeface="Source Sans Pro"/>
              </a:rPr>
              <a:t>git  push  origin  master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3E117E-2429-4654-B11A-A347EE94686C}"/>
              </a:ext>
            </a:extLst>
          </p:cNvPr>
          <p:cNvSpPr/>
          <p:nvPr/>
        </p:nvSpPr>
        <p:spPr>
          <a:xfrm>
            <a:off x="5036697" y="2948310"/>
            <a:ext cx="5175350" cy="76008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C:\repo&gt;git remote -v</a:t>
            </a:r>
          </a:p>
          <a:p>
            <a:r>
              <a:rPr lang="en-GB" sz="1400" b="1" dirty="0" err="1">
                <a:solidFill>
                  <a:schemeClr val="bg1"/>
                </a:solidFill>
              </a:rPr>
              <a:t>qa</a:t>
            </a:r>
            <a:r>
              <a:rPr lang="en-GB" sz="1400" b="1" dirty="0">
                <a:solidFill>
                  <a:schemeClr val="bg1"/>
                </a:solidFill>
              </a:rPr>
              <a:t>      https://github.com/xxxxxxxxx/qaa.git (fetch)</a:t>
            </a:r>
          </a:p>
          <a:p>
            <a:pPr algn="ctr"/>
            <a:endParaRPr lang="en-GB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13EB93-37AE-435C-B11C-F0643C7EC707}"/>
              </a:ext>
            </a:extLst>
          </p:cNvPr>
          <p:cNvSpPr/>
          <p:nvPr/>
        </p:nvSpPr>
        <p:spPr>
          <a:xfrm>
            <a:off x="5037136" y="3990089"/>
            <a:ext cx="5174911" cy="2549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rgbClr val="002060"/>
                </a:solidFill>
              </a:rPr>
              <a:t>To rename a reference:</a:t>
            </a:r>
            <a:br>
              <a:rPr lang="en-GB" sz="2000" b="1" dirty="0">
                <a:solidFill>
                  <a:srgbClr val="002060"/>
                </a:solidFill>
              </a:rPr>
            </a:br>
            <a:r>
              <a:rPr lang="en-GB" sz="24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 remote  rename</a:t>
            </a:r>
            <a:endParaRPr lang="en-GB" sz="2400" b="1" dirty="0">
              <a:solidFill>
                <a:schemeClr val="accent1"/>
              </a:solidFill>
            </a:endParaRPr>
          </a:p>
          <a:p>
            <a:endParaRPr lang="en-GB" dirty="0"/>
          </a:p>
          <a:p>
            <a:r>
              <a:rPr lang="en-GB" dirty="0">
                <a:solidFill>
                  <a:srgbClr val="C00000"/>
                </a:solidFill>
              </a:rPr>
              <a:t>e.g.</a:t>
            </a:r>
            <a:br>
              <a:rPr lang="en-GB" dirty="0"/>
            </a:br>
            <a:r>
              <a:rPr lang="en-GB" sz="24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 remote  rename  origin  </a:t>
            </a:r>
            <a:r>
              <a:rPr lang="en-GB" sz="24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qa</a:t>
            </a:r>
            <a:endParaRPr lang="en-GB" sz="2400" dirty="0">
              <a:solidFill>
                <a:schemeClr val="accent1"/>
              </a:solidFill>
            </a:endParaRPr>
          </a:p>
          <a:p>
            <a:endParaRPr lang="en-GB" sz="2400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24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push </a:t>
            </a:r>
            <a:r>
              <a:rPr lang="en-GB" sz="24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qa</a:t>
            </a:r>
            <a:r>
              <a:rPr lang="en-GB" sz="24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master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65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D984DD-5772-DC4D-88C9-72B51D573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F1A7-367F-4D41-B3DD-B44061EF86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6397" y="1399225"/>
            <a:ext cx="6770688" cy="511940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To remove a reference, use </a:t>
            </a:r>
            <a:r>
              <a:rPr lang="en-GB" b="1" dirty="0"/>
              <a:t>git remote rm</a:t>
            </a:r>
            <a:r>
              <a:rPr lang="en-GB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19CAA-3173-1C4B-8D6A-2A3B44E320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360" y="1349985"/>
            <a:ext cx="3615157" cy="2751999"/>
          </a:xfrm>
        </p:spPr>
        <p:txBody>
          <a:bodyPr/>
          <a:lstStyle/>
          <a:p>
            <a:r>
              <a:rPr lang="en-GB" dirty="0"/>
              <a:t>Pushing to a repository, cont.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DBE71-FCEB-4075-BE65-8BACC3033153}"/>
              </a:ext>
            </a:extLst>
          </p:cNvPr>
          <p:cNvSpPr/>
          <p:nvPr/>
        </p:nvSpPr>
        <p:spPr>
          <a:xfrm>
            <a:off x="4883076" y="3010484"/>
            <a:ext cx="6960818" cy="31972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C:\repo&gt;</a:t>
            </a:r>
            <a:r>
              <a:rPr lang="en-GB" sz="2000" b="1" dirty="0"/>
              <a:t>git remote rm  </a:t>
            </a:r>
            <a:r>
              <a:rPr lang="en-GB" sz="2000" b="1" dirty="0" err="1"/>
              <a:t>qa</a:t>
            </a:r>
            <a:endParaRPr lang="en-GB" b="1" dirty="0"/>
          </a:p>
          <a:p>
            <a:r>
              <a:rPr lang="en-GB" dirty="0"/>
              <a:t>C:\repo&gt;</a:t>
            </a:r>
            <a:r>
              <a:rPr lang="en-GB" sz="2000" b="1" dirty="0"/>
              <a:t>git remote -v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C:\repo&gt;</a:t>
            </a:r>
            <a:r>
              <a:rPr lang="en-GB" sz="2000" b="1" dirty="0"/>
              <a:t>git remote add </a:t>
            </a:r>
            <a:r>
              <a:rPr lang="en-GB" sz="2000" b="1" dirty="0" err="1"/>
              <a:t>qaa</a:t>
            </a:r>
            <a:r>
              <a:rPr lang="en-GB" sz="2000" b="1" dirty="0"/>
              <a:t> </a:t>
            </a:r>
            <a:r>
              <a:rPr lang="en-GB" dirty="0"/>
              <a:t> </a:t>
            </a:r>
            <a:r>
              <a:rPr lang="en-GB" sz="2000" i="1" dirty="0"/>
              <a:t>https://github.com/xxxxxx/qaa.git</a:t>
            </a:r>
            <a:endParaRPr lang="en-GB" i="1" dirty="0"/>
          </a:p>
          <a:p>
            <a:endParaRPr lang="en-GB" dirty="0"/>
          </a:p>
          <a:p>
            <a:r>
              <a:rPr lang="en-GB" dirty="0"/>
              <a:t>C:\repo&gt;</a:t>
            </a:r>
            <a:r>
              <a:rPr lang="en-GB" sz="2000" b="1" dirty="0"/>
              <a:t>git remote -v</a:t>
            </a:r>
            <a:endParaRPr lang="en-GB" b="1" dirty="0"/>
          </a:p>
          <a:p>
            <a:r>
              <a:rPr lang="en-GB" dirty="0" err="1"/>
              <a:t>qaa</a:t>
            </a:r>
            <a:r>
              <a:rPr lang="en-GB" dirty="0"/>
              <a:t>     https://github.com/ </a:t>
            </a:r>
            <a:r>
              <a:rPr lang="en-GB" dirty="0" err="1"/>
              <a:t>xxxxxx</a:t>
            </a:r>
            <a:r>
              <a:rPr lang="en-GB" dirty="0"/>
              <a:t> /qaa.git (fetch)</a:t>
            </a:r>
          </a:p>
          <a:p>
            <a:r>
              <a:rPr lang="en-GB" dirty="0" err="1"/>
              <a:t>qaa</a:t>
            </a:r>
            <a:r>
              <a:rPr lang="en-GB" dirty="0"/>
              <a:t>     https://github.com/ </a:t>
            </a:r>
            <a:r>
              <a:rPr lang="en-GB" dirty="0" err="1"/>
              <a:t>xxxxxx</a:t>
            </a:r>
            <a:r>
              <a:rPr lang="en-GB" dirty="0"/>
              <a:t> /qaa.git (push)</a:t>
            </a:r>
          </a:p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2CD89-CD1A-4204-AF5E-80E59521D63A}"/>
              </a:ext>
            </a:extLst>
          </p:cNvPr>
          <p:cNvSpPr txBox="1"/>
          <p:nvPr/>
        </p:nvSpPr>
        <p:spPr>
          <a:xfrm>
            <a:off x="4846397" y="1935238"/>
            <a:ext cx="3269456" cy="830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git  remote  rm   </a:t>
            </a:r>
            <a:r>
              <a:rPr lang="en-GB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qa</a:t>
            </a:r>
            <a:br>
              <a:rPr lang="en-GB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GB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git  remote  origin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1530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E6A6A15-5CF6-5841-9E1B-063ED02E1E5F}"/>
              </a:ext>
            </a:extLst>
          </p:cNvPr>
          <p:cNvSpPr/>
          <p:nvPr/>
        </p:nvSpPr>
        <p:spPr>
          <a:xfrm>
            <a:off x="6644640" y="1407164"/>
            <a:ext cx="5319909" cy="4109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Local Computer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414F53-25EB-D744-A275-521D07DD10DB}"/>
              </a:ext>
            </a:extLst>
          </p:cNvPr>
          <p:cNvSpPr/>
          <p:nvPr/>
        </p:nvSpPr>
        <p:spPr>
          <a:xfrm>
            <a:off x="9110882" y="2134277"/>
            <a:ext cx="2599981" cy="3107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0E2BF-98A7-4A47-B169-0157B869BC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271" y="1136904"/>
            <a:ext cx="6899070" cy="5202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is version control?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706A-35BC-7544-B1C3-41EBFB68C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A47F8-6C4B-EF49-A881-2B12807A1B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5722937" cy="2742864"/>
          </a:xfrm>
        </p:spPr>
        <p:txBody>
          <a:bodyPr/>
          <a:lstStyle/>
          <a:p>
            <a:r>
              <a:rPr lang="en-GB" dirty="0"/>
              <a:t>Version control is the process of recording changes to files.</a:t>
            </a:r>
          </a:p>
          <a:p>
            <a:pPr>
              <a:spcBef>
                <a:spcPts val="1200"/>
              </a:spcBef>
            </a:pPr>
            <a:r>
              <a:rPr lang="en-GB" dirty="0"/>
              <a:t>A Version Control System (VCS) allows you to manage file history, so you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Roll back </a:t>
            </a:r>
            <a:r>
              <a:rPr lang="en-GB" dirty="0"/>
              <a:t>to previous states of a file if something goes wrong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Maintain a </a:t>
            </a:r>
            <a:r>
              <a:rPr lang="en-GB" b="1" dirty="0"/>
              <a:t>log of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Compare </a:t>
            </a:r>
            <a:r>
              <a:rPr lang="en-GB" dirty="0"/>
              <a:t>versioning issues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B11662-0392-2447-9A5A-46731E6D0F56}"/>
              </a:ext>
            </a:extLst>
          </p:cNvPr>
          <p:cNvSpPr/>
          <p:nvPr/>
        </p:nvSpPr>
        <p:spPr>
          <a:xfrm>
            <a:off x="6951876" y="2790854"/>
            <a:ext cx="1531343" cy="539826"/>
          </a:xfrm>
          <a:prstGeom prst="rect">
            <a:avLst/>
          </a:prstGeom>
          <a:solidFill>
            <a:srgbClr val="00C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0CC2E-230F-244B-9484-269FAB736863}"/>
              </a:ext>
            </a:extLst>
          </p:cNvPr>
          <p:cNvSpPr/>
          <p:nvPr/>
        </p:nvSpPr>
        <p:spPr>
          <a:xfrm>
            <a:off x="9628975" y="2790854"/>
            <a:ext cx="1531343" cy="539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version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B661D2-D2DD-CA44-8317-4D6E875EFD34}"/>
              </a:ext>
            </a:extLst>
          </p:cNvPr>
          <p:cNvSpPr/>
          <p:nvPr/>
        </p:nvSpPr>
        <p:spPr>
          <a:xfrm>
            <a:off x="9628975" y="3628136"/>
            <a:ext cx="1531343" cy="539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6A1C92-F566-2540-960E-03C58798A8C2}"/>
              </a:ext>
            </a:extLst>
          </p:cNvPr>
          <p:cNvSpPr/>
          <p:nvPr/>
        </p:nvSpPr>
        <p:spPr>
          <a:xfrm>
            <a:off x="9628975" y="4465418"/>
            <a:ext cx="1531343" cy="539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version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AF8E1-D72E-1A46-A030-D43DF5FE4799}"/>
              </a:ext>
            </a:extLst>
          </p:cNvPr>
          <p:cNvSpPr txBox="1"/>
          <p:nvPr/>
        </p:nvSpPr>
        <p:spPr>
          <a:xfrm>
            <a:off x="7074897" y="2294789"/>
            <a:ext cx="1285300" cy="37457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GB" dirty="0"/>
              <a:t>Checkout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D8D707-74A6-A846-9EFB-0F7C07AD1633}"/>
              </a:ext>
            </a:extLst>
          </p:cNvPr>
          <p:cNvSpPr txBox="1"/>
          <p:nvPr/>
        </p:nvSpPr>
        <p:spPr>
          <a:xfrm>
            <a:off x="9373303" y="2294789"/>
            <a:ext cx="2075140" cy="37457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GB" dirty="0"/>
              <a:t>Version Database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ADB00-8120-8F40-9A09-33205F03643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483219" y="3060767"/>
            <a:ext cx="11457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0602A3-9EFB-A74F-9688-B4848DDA525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394647" y="3330680"/>
            <a:ext cx="0" cy="297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6BD5EA-F568-2C4A-AA8D-9098AA9D6D5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394647" y="4167962"/>
            <a:ext cx="0" cy="297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75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F2CE2-26CF-434D-B609-1AA8041DC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27E2C-127A-704C-A966-9A5A56536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Pulling from a repository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02C74-9687-A949-A876-7584D7C5BD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To pull all the changes made to the repository, use: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Pull the repository before pushing changes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You get an up-to-date copy of the repo to push to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You can see any conflicts before they are pushed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You can</a:t>
            </a:r>
            <a:r>
              <a:rPr lang="en-GB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stash   </a:t>
            </a:r>
            <a:r>
              <a:rPr lang="en-GB" sz="20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dirty="0"/>
              <a:t>your changes before pulling the remote branch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6682A-F0B6-42BF-9191-DFE98080495E}"/>
              </a:ext>
            </a:extLst>
          </p:cNvPr>
          <p:cNvSpPr txBox="1"/>
          <p:nvPr/>
        </p:nvSpPr>
        <p:spPr>
          <a:xfrm>
            <a:off x="5337835" y="4405254"/>
            <a:ext cx="5026231" cy="14465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600" dirty="0"/>
              <a:t>C:\repo&gt;</a:t>
            </a:r>
            <a:r>
              <a:rPr lang="en-GB" sz="2000" b="1" dirty="0"/>
              <a:t>git   pull   </a:t>
            </a:r>
            <a:r>
              <a:rPr lang="en-GB" sz="2000" b="1" dirty="0" err="1"/>
              <a:t>qaa</a:t>
            </a:r>
            <a:r>
              <a:rPr lang="en-GB" sz="2000" b="1" dirty="0"/>
              <a:t>   master</a:t>
            </a:r>
            <a:endParaRPr lang="en-GB" b="1" dirty="0"/>
          </a:p>
          <a:p>
            <a:br>
              <a:rPr lang="en-GB" sz="1050" dirty="0"/>
            </a:br>
            <a:r>
              <a:rPr lang="en-GB" dirty="0"/>
              <a:t>From https://github.com/xxxxxx/qaa</a:t>
            </a:r>
          </a:p>
          <a:p>
            <a:r>
              <a:rPr lang="en-GB" dirty="0"/>
              <a:t> * branch            master     -&gt; FETCH_HEAD</a:t>
            </a:r>
          </a:p>
          <a:p>
            <a:r>
              <a:rPr lang="en-GB" dirty="0"/>
              <a:t>Already up to date.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D20BA-286A-41F9-A5A2-1407BFE035CB}"/>
              </a:ext>
            </a:extLst>
          </p:cNvPr>
          <p:cNvSpPr txBox="1"/>
          <p:nvPr/>
        </p:nvSpPr>
        <p:spPr>
          <a:xfrm>
            <a:off x="5095875" y="1767959"/>
            <a:ext cx="135255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git  pull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229740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3CDE22-CCF8-2A4D-B4CB-BC9D97329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Creating a new branch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4358B-5D5B-B54E-9783-6E7A44EA1F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To create a branch, use: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commit any changes to your code, use:</a:t>
            </a:r>
          </a:p>
          <a:p>
            <a:endParaRPr lang="en-GB" dirty="0"/>
          </a:p>
          <a:p>
            <a:r>
              <a:rPr lang="en-GB" dirty="0"/>
              <a:t> </a:t>
            </a:r>
          </a:p>
          <a:p>
            <a:r>
              <a:rPr lang="en-GB" dirty="0"/>
              <a:t>To merge a branch back into the main line, use: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468AF-8B80-0A4F-B10A-820D8F0E6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76D1B-F930-C44A-8D29-C84CAEAB4729}"/>
              </a:ext>
            </a:extLst>
          </p:cNvPr>
          <p:cNvSpPr/>
          <p:nvPr/>
        </p:nvSpPr>
        <p:spPr>
          <a:xfrm>
            <a:off x="5037137" y="1755450"/>
            <a:ext cx="4233864" cy="509634"/>
          </a:xfrm>
          <a:prstGeom prst="rect">
            <a:avLst/>
          </a:prstGeom>
          <a:solidFill>
            <a:srgbClr val="1D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2B3C1-C088-7245-A24F-B32DA380A8FD}"/>
              </a:ext>
            </a:extLst>
          </p:cNvPr>
          <p:cNvSpPr/>
          <p:nvPr/>
        </p:nvSpPr>
        <p:spPr>
          <a:xfrm>
            <a:off x="5037136" y="1810212"/>
            <a:ext cx="443736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 checkout  -b  </a:t>
            </a:r>
            <a:r>
              <a:rPr lang="en-GB" sz="2000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newBranchName</a:t>
            </a:r>
            <a:endParaRPr lang="en-GB" sz="20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2D5F5-F26B-374C-8B4F-75B2D3A21323}"/>
              </a:ext>
            </a:extLst>
          </p:cNvPr>
          <p:cNvSpPr/>
          <p:nvPr/>
        </p:nvSpPr>
        <p:spPr>
          <a:xfrm>
            <a:off x="5037136" y="2885750"/>
            <a:ext cx="5249863" cy="509634"/>
          </a:xfrm>
          <a:prstGeom prst="rect">
            <a:avLst/>
          </a:prstGeom>
          <a:solidFill>
            <a:srgbClr val="1D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794557-DC88-A445-85B7-229CF8CD6DAF}"/>
              </a:ext>
            </a:extLst>
          </p:cNvPr>
          <p:cNvSpPr/>
          <p:nvPr/>
        </p:nvSpPr>
        <p:spPr>
          <a:xfrm>
            <a:off x="5037136" y="2940512"/>
            <a:ext cx="499268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 commit  -am  "updated some file(s)"</a:t>
            </a:r>
            <a:endParaRPr lang="en-GB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289A9-21E8-454E-8FD9-F775FE13075B}"/>
              </a:ext>
            </a:extLst>
          </p:cNvPr>
          <p:cNvSpPr/>
          <p:nvPr/>
        </p:nvSpPr>
        <p:spPr>
          <a:xfrm>
            <a:off x="5037136" y="4061568"/>
            <a:ext cx="3395664" cy="463316"/>
          </a:xfrm>
          <a:prstGeom prst="rect">
            <a:avLst/>
          </a:prstGeom>
          <a:solidFill>
            <a:srgbClr val="1D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63E90-10D2-C346-8490-B85E7625D2BF}"/>
              </a:ext>
            </a:extLst>
          </p:cNvPr>
          <p:cNvSpPr/>
          <p:nvPr/>
        </p:nvSpPr>
        <p:spPr>
          <a:xfrm>
            <a:off x="5037138" y="4607284"/>
            <a:ext cx="3395664" cy="463316"/>
          </a:xfrm>
          <a:prstGeom prst="rect">
            <a:avLst/>
          </a:prstGeom>
          <a:solidFill>
            <a:srgbClr val="1D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9D1E7-F66E-1B46-BDD8-A420AF49F5B8}"/>
              </a:ext>
            </a:extLst>
          </p:cNvPr>
          <p:cNvSpPr/>
          <p:nvPr/>
        </p:nvSpPr>
        <p:spPr>
          <a:xfrm>
            <a:off x="5037136" y="3968658"/>
            <a:ext cx="4094163" cy="97215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GB" sz="20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checkout master</a:t>
            </a:r>
            <a:endParaRPr lang="en-GB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200000"/>
              </a:lnSpc>
            </a:pPr>
            <a:r>
              <a:rPr lang="en-GB" sz="20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merge </a:t>
            </a:r>
            <a:r>
              <a:rPr lang="en-GB" sz="2000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newBranchName</a:t>
            </a:r>
            <a:endParaRPr lang="en-GB" sz="20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02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3CDE22-CCF8-2A4D-B4CB-BC9D97329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384" y="1349985"/>
            <a:ext cx="3679215" cy="2751999"/>
          </a:xfrm>
        </p:spPr>
        <p:txBody>
          <a:bodyPr/>
          <a:lstStyle/>
          <a:p>
            <a:r>
              <a:rPr lang="en-GB" dirty="0"/>
              <a:t>Creating a new branch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4358B-5D5B-B54E-9783-6E7A44EA1F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ts val="2560"/>
              </a:lnSpc>
              <a:spcBef>
                <a:spcPts val="1200"/>
              </a:spcBef>
            </a:pPr>
            <a:r>
              <a:rPr lang="en-GB" dirty="0"/>
              <a:t>Rather than use the  </a:t>
            </a:r>
            <a:r>
              <a:rPr lang="en-GB" b="1" dirty="0"/>
              <a:t>checkout</a:t>
            </a:r>
            <a:r>
              <a:rPr lang="en-GB" b="1" dirty="0">
                <a:solidFill>
                  <a:schemeClr val="bg2"/>
                </a:solidFill>
                <a:latin typeface="Source Sans Pro" panose="020B0503030403020204" pitchFamily="34" charset="0"/>
              </a:rPr>
              <a:t> </a:t>
            </a:r>
            <a:r>
              <a:rPr lang="en-GB" dirty="0"/>
              <a:t>command shown above, </a:t>
            </a:r>
            <a:br>
              <a:rPr lang="en-GB" dirty="0"/>
            </a:br>
            <a:r>
              <a:rPr lang="en-GB" dirty="0"/>
              <a:t>you could use the following two commands:</a:t>
            </a:r>
            <a:endParaRPr lang="en-GB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468AF-8B80-0A4F-B10A-820D8F0E6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964710-89AA-448E-9039-FBCB9470E6B6}"/>
              </a:ext>
            </a:extLst>
          </p:cNvPr>
          <p:cNvSpPr txBox="1"/>
          <p:nvPr/>
        </p:nvSpPr>
        <p:spPr>
          <a:xfrm>
            <a:off x="5037138" y="2326550"/>
            <a:ext cx="5286375" cy="2204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branch </a:t>
            </a:r>
            <a:r>
              <a:rPr lang="en-GB" sz="2400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newBranchName</a:t>
            </a:r>
            <a:endParaRPr lang="en-GB" sz="24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200000"/>
              </a:lnSpc>
            </a:pPr>
            <a:r>
              <a:rPr lang="en-GB" sz="24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 checkout </a:t>
            </a:r>
            <a:r>
              <a:rPr lang="en-GB" sz="2400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newBranchName</a:t>
            </a:r>
            <a:br>
              <a:rPr lang="en-GB" sz="24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en-GB" sz="24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6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0C25A-045A-B84A-9EAA-18109C197C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1600" dirty="0"/>
              <a:t>Git is popular for the following reasons: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Its open source nature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Simplicity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Context switching between branches is easier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Local staging area for commits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GUI tools available such as </a:t>
            </a:r>
            <a:r>
              <a:rPr lang="en-GB" sz="1600" i="1" dirty="0"/>
              <a:t>Sourcetree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Built-in tools in eclipse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spcAft>
                <a:spcPts val="600"/>
              </a:spcAft>
            </a:pPr>
            <a:r>
              <a:rPr lang="en-GB" sz="1600" dirty="0"/>
              <a:t>…but it isn’t the only option. Alternatives include: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Subversion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CVS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Mercurial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Fossil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Veracity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SSH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E38C0B-0AE9-2646-A331-4E73B9CDC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838E8-1728-164E-A9C2-34C48BF9DC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264" y="1349986"/>
            <a:ext cx="3902735" cy="2751999"/>
          </a:xfrm>
        </p:spPr>
        <p:txBody>
          <a:bodyPr/>
          <a:lstStyle/>
          <a:p>
            <a:r>
              <a:rPr lang="en-GB" dirty="0"/>
              <a:t>Alternatives to git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01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0ECA30-30B3-453D-A5B3-CCF58C24C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C968A-D206-4560-A263-2FA88663AA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400" b="1" dirty="0"/>
              <a:t>‘Experiment with GIT’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8B8B4-BF91-4932-9319-7D695374D5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64737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E2FF7-5EEA-8246-9714-7612F26A7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Benefits of 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2501F-9BEC-1B44-AFBC-E4C39888C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237" y="1240838"/>
            <a:ext cx="6072064" cy="5237751"/>
          </a:xfrm>
        </p:spPr>
        <p:txBody>
          <a:bodyPr/>
          <a:lstStyle/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b="1" dirty="0"/>
              <a:t>Keep track of code and changes</a:t>
            </a:r>
          </a:p>
          <a:p>
            <a:pPr marL="457196" lvl="1" indent="-285750">
              <a:spcAft>
                <a:spcPts val="300"/>
              </a:spcAft>
            </a:pPr>
            <a:r>
              <a:rPr lang="en-GB" dirty="0"/>
              <a:t>Automated version management</a:t>
            </a:r>
          </a:p>
          <a:p>
            <a:pPr marL="457196" lvl="1" indent="-285750">
              <a:spcAft>
                <a:spcPts val="300"/>
              </a:spcAft>
            </a:pPr>
            <a:r>
              <a:rPr lang="en-GB" dirty="0"/>
              <a:t>One copy of the code everyone can access</a:t>
            </a:r>
          </a:p>
          <a:p>
            <a:pPr marL="457196" lvl="1" indent="-285750">
              <a:spcAft>
                <a:spcPts val="300"/>
              </a:spcAft>
            </a:pPr>
            <a:r>
              <a:rPr lang="en-GB" dirty="0"/>
              <a:t>No more mailing around code or confusion trying to integrate it</a:t>
            </a:r>
          </a:p>
          <a:p>
            <a:pPr marL="342900" indent="-3429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b="1" dirty="0"/>
              <a:t>Multiple people can edit a single project at the same time</a:t>
            </a:r>
          </a:p>
          <a:p>
            <a:pPr marL="457196" lvl="1" indent="-285750">
              <a:spcAft>
                <a:spcPts val="300"/>
              </a:spcAft>
            </a:pPr>
            <a:r>
              <a:rPr lang="en-GB" dirty="0"/>
              <a:t>Push changes to the central repository</a:t>
            </a:r>
          </a:p>
          <a:p>
            <a:pPr marL="457196" lvl="1" indent="-285750"/>
            <a:r>
              <a:rPr lang="en-GB" dirty="0"/>
              <a:t>Merge together changes in files where there are conflicts</a:t>
            </a:r>
          </a:p>
          <a:p>
            <a:pPr marL="342900" indent="-3429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b="1" dirty="0"/>
              <a:t>Branch code to work on specific parts</a:t>
            </a:r>
          </a:p>
          <a:p>
            <a:pPr marL="457196" lvl="1" indent="-285750"/>
            <a:r>
              <a:rPr lang="en-GB" dirty="0"/>
              <a:t>Version 2.3 doesn’t need to die because someone else wants to look at version 3</a:t>
            </a:r>
          </a:p>
          <a:p>
            <a:endParaRPr lang="en-GB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119E1-0D58-D444-BB4A-FA1557B30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AABA6-BD0E-0641-A91D-5FD13EF3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61" y="2003692"/>
            <a:ext cx="4840802" cy="29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0" y="1246663"/>
            <a:ext cx="5703281" cy="4376323"/>
          </a:xfrm>
        </p:spPr>
        <p:txBody>
          <a:bodyPr/>
          <a:lstStyle/>
          <a:p>
            <a:pPr algn="ctr"/>
            <a:r>
              <a:rPr lang="en-GB" b="1" dirty="0"/>
              <a:t>Distributed Version Control System (DVCS)</a:t>
            </a:r>
          </a:p>
          <a:p>
            <a:pPr algn="ctr"/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7597" y="1261651"/>
            <a:ext cx="5621337" cy="4376323"/>
          </a:xfrm>
        </p:spPr>
        <p:txBody>
          <a:bodyPr/>
          <a:lstStyle/>
          <a:p>
            <a:r>
              <a:rPr lang="en-GB" b="1" dirty="0"/>
              <a:t>Centralised Version Control System (CVCS)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Types of Version Control Systems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31" y="1826577"/>
            <a:ext cx="4901450" cy="3427853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51" y="1678488"/>
            <a:ext cx="4634630" cy="5013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276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0504-DC92-0B4B-902E-20335DA52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GIT </a:t>
            </a:r>
            <a:r>
              <a:rPr lang="en-GB" cap="none" dirty="0"/>
              <a:t>as a</a:t>
            </a:r>
            <a:r>
              <a:rPr lang="en-GB" dirty="0"/>
              <a:t> DVCS</a:t>
            </a:r>
          </a:p>
        </p:txBody>
      </p:sp>
    </p:spTree>
    <p:extLst>
      <p:ext uri="{BB962C8B-B14F-4D97-AF65-F5344CB8AC3E}">
        <p14:creationId xmlns:p14="http://schemas.microsoft.com/office/powerpoint/2010/main" val="423869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5186DE-6E7E-564C-A88F-FFE3778EEF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6480" y="1349986"/>
            <a:ext cx="6951345" cy="5119407"/>
          </a:xfrm>
        </p:spPr>
        <p:txBody>
          <a:bodyPr/>
          <a:lstStyle/>
          <a:p>
            <a:r>
              <a:rPr lang="en-GB" dirty="0"/>
              <a:t>Git is a powerful version control tool. </a:t>
            </a:r>
            <a:br>
              <a:rPr lang="en-GB" dirty="0"/>
            </a:br>
            <a:r>
              <a:rPr lang="en-GB" dirty="0"/>
              <a:t>Its origins are from Linux development, so it’s </a:t>
            </a:r>
            <a:r>
              <a:rPr lang="en-GB" b="1" dirty="0"/>
              <a:t>open source</a:t>
            </a:r>
            <a:r>
              <a:rPr lang="en-GB" dirty="0"/>
              <a:t>.</a:t>
            </a:r>
          </a:p>
          <a:p>
            <a:pPr>
              <a:spcBef>
                <a:spcPts val="1200"/>
              </a:spcBef>
            </a:pPr>
            <a:r>
              <a:rPr lang="en-GB" b="1" dirty="0"/>
              <a:t>Its goals are:</a:t>
            </a:r>
          </a:p>
          <a:p>
            <a:pPr>
              <a:spcBef>
                <a:spcPts val="1200"/>
              </a:spcBef>
            </a:pPr>
            <a:endParaRPr lang="en-GB" b="1" dirty="0"/>
          </a:p>
          <a:p>
            <a:pPr lvl="4"/>
            <a:r>
              <a:rPr lang="en-GB" sz="1800" dirty="0"/>
              <a:t>Speed</a:t>
            </a:r>
          </a:p>
          <a:p>
            <a:pPr lvl="1"/>
            <a:r>
              <a:rPr lang="en-GB" dirty="0"/>
              <a:t>Simplicity</a:t>
            </a:r>
          </a:p>
          <a:p>
            <a:pPr lvl="1"/>
            <a:r>
              <a:rPr lang="en-GB" dirty="0"/>
              <a:t>Strong support for non-linear development</a:t>
            </a:r>
          </a:p>
          <a:p>
            <a:pPr lvl="1"/>
            <a:r>
              <a:rPr lang="en-GB" dirty="0"/>
              <a:t>Full distribution</a:t>
            </a:r>
          </a:p>
          <a:p>
            <a:pPr lvl="1"/>
            <a:r>
              <a:rPr lang="en-GB" dirty="0"/>
              <a:t>Ability to handle large projects efficiently, e.g. Linux kernel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51910-F8F7-A047-9CD2-3510E3C06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189F3-1126-5E42-BDAA-C0189F7B4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1349985"/>
            <a:ext cx="3526815" cy="2751999"/>
          </a:xfrm>
        </p:spPr>
        <p:txBody>
          <a:bodyPr/>
          <a:lstStyle/>
          <a:p>
            <a:r>
              <a:rPr lang="en-GB" dirty="0"/>
              <a:t>GIT as a DVCS</a:t>
            </a:r>
          </a:p>
        </p:txBody>
      </p:sp>
    </p:spTree>
    <p:extLst>
      <p:ext uri="{BB962C8B-B14F-4D97-AF65-F5344CB8AC3E}">
        <p14:creationId xmlns:p14="http://schemas.microsoft.com/office/powerpoint/2010/main" val="208614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F94366-9CB1-EB47-8F32-10D0DCF7D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Choosing a hosting service for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55AE6-D1CC-F941-B78A-67F1A08B1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5"/>
            <a:ext cx="6770687" cy="4823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400" b="1" dirty="0"/>
              <a:t>GitHub</a:t>
            </a:r>
          </a:p>
          <a:p>
            <a:pPr>
              <a:spcBef>
                <a:spcPts val="1200"/>
              </a:spcBef>
            </a:pPr>
            <a:r>
              <a:rPr lang="en-GB" sz="2400" b="1" dirty="0" err="1"/>
              <a:t>BitBucket</a:t>
            </a:r>
            <a:endParaRPr lang="en-GB" sz="2400" b="1" dirty="0"/>
          </a:p>
          <a:p>
            <a:pPr>
              <a:spcBef>
                <a:spcPts val="1200"/>
              </a:spcBef>
            </a:pPr>
            <a:r>
              <a:rPr lang="en-GB" sz="2400" b="1" dirty="0" err="1"/>
              <a:t>GitLab</a:t>
            </a:r>
            <a:endParaRPr lang="en-GB" sz="2400" b="1" dirty="0"/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1200"/>
              </a:spcBef>
            </a:pP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1AC37-0C65-664F-8019-224FE5918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52863-8E31-DA4C-9EE6-4D7BF007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026" y="1349985"/>
            <a:ext cx="3224167" cy="2595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6BFFD-B3A3-9247-8F67-C753B950F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09859"/>
            <a:ext cx="4527540" cy="1584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FC970A-3723-F44D-BD55-BDEE35859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372" y="4548641"/>
            <a:ext cx="3210108" cy="162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F94366-9CB1-EB47-8F32-10D0DCF7D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USING a hosting service for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55AE6-D1CC-F941-B78A-67F1A08B1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5" y="1197585"/>
            <a:ext cx="6770687" cy="5112343"/>
          </a:xfrm>
        </p:spPr>
        <p:txBody>
          <a:bodyPr/>
          <a:lstStyle/>
          <a:p>
            <a:r>
              <a:rPr lang="en-GB" sz="2000" dirty="0"/>
              <a:t>To make changes to a Git repository, follow these steps: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b="1" dirty="0"/>
              <a:t>Create </a:t>
            </a:r>
            <a:r>
              <a:rPr lang="en-GB" sz="2000" dirty="0"/>
              <a:t>a repository on a hosting site, or your own server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b="1" dirty="0"/>
              <a:t>Check out</a:t>
            </a:r>
            <a:r>
              <a:rPr lang="en-GB" sz="2000" dirty="0"/>
              <a:t> the repository to your own machine using </a:t>
            </a:r>
            <a:r>
              <a:rPr lang="en-GB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remote add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b="1" dirty="0"/>
              <a:t>Add</a:t>
            </a:r>
            <a:r>
              <a:rPr lang="en-GB" sz="2000" dirty="0"/>
              <a:t> some code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b="1" dirty="0"/>
              <a:t>Commit</a:t>
            </a:r>
            <a:r>
              <a:rPr lang="en-GB" sz="2000" dirty="0"/>
              <a:t> your changes to the local repository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b="1" dirty="0"/>
              <a:t>Push</a:t>
            </a:r>
            <a:r>
              <a:rPr lang="en-GB" sz="2000" dirty="0"/>
              <a:t> changes to the remote repository using   </a:t>
            </a:r>
            <a:br>
              <a:rPr lang="en-GB" sz="2000" dirty="0">
                <a:solidFill>
                  <a:schemeClr val="bg1"/>
                </a:solidFill>
                <a:latin typeface="Source Sans Pro" panose="020B0503030403020204" pitchFamily="34" charset="0"/>
              </a:rPr>
            </a:br>
            <a:r>
              <a:rPr lang="en-GB" sz="20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git</a:t>
            </a:r>
            <a:r>
              <a:rPr lang="en-GB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push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1AC37-0C65-664F-8019-224FE5918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3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AE77-311E-F548-B555-F32E2882B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Git B</a:t>
            </a:r>
            <a:r>
              <a:rPr lang="en-GB" cap="none" dirty="0"/>
              <a:t>asics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446584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 (3)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 (3)" id="{0F08732A-F4F7-487D-95F6-9A7D74D441CE}" vid="{B96764E3-B4AC-4FBA-B22D-76F69A700799}"/>
    </a:ext>
  </a:extLst>
</a:theme>
</file>

<file path=ppt/theme/theme2.xml><?xml version="1.0" encoding="utf-8"?>
<a:theme xmlns:a="http://schemas.openxmlformats.org/drawingml/2006/main" name="2_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 (3)" id="{0F08732A-F4F7-487D-95F6-9A7D74D441CE}" vid="{789AB008-A3AA-4C1B-89B8-5891C01573B1}"/>
    </a:ext>
  </a:extLst>
</a:theme>
</file>

<file path=ppt/theme/theme3.xml><?xml version="1.0" encoding="utf-8"?>
<a:theme xmlns:a="http://schemas.openxmlformats.org/drawingml/2006/main" name="1_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 (3)" id="{0F08732A-F4F7-487D-95F6-9A7D74D441CE}" vid="{C224A190-9AA9-47B3-954B-4DE3BBC26F0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ECE2E70AB8B46B2C449C81E540480" ma:contentTypeVersion="16" ma:contentTypeDescription="Create a new document." ma:contentTypeScope="" ma:versionID="1df647ff451cce96fec958af0153ffba">
  <xsd:schema xmlns:xsd="http://www.w3.org/2001/XMLSchema" xmlns:xs="http://www.w3.org/2001/XMLSchema" xmlns:p="http://schemas.microsoft.com/office/2006/metadata/properties" xmlns:ns2="04dd4f8b-4e55-4b0f-90ae-c416a13e2e63" xmlns:ns3="51b58b7f-359e-418a-8fc0-c5d77d026bdc" targetNamespace="http://schemas.microsoft.com/office/2006/metadata/properties" ma:root="true" ma:fieldsID="5089fbabc7396ddc8a0ca74cb50b0683" ns2:_="" ns3:_="">
    <xsd:import namespace="04dd4f8b-4e55-4b0f-90ae-c416a13e2e63"/>
    <xsd:import namespace="51b58b7f-359e-418a-8fc0-c5d77d026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d4f8b-4e55-4b0f-90ae-c416a13e2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58b7f-359e-418a-8fc0-c5d77d026b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d02b767-6ee7-4f18-ac1f-362d437aa0cf}" ma:internalName="TaxCatchAll" ma:showField="CatchAllData" ma:web="51b58b7f-359e-418a-8fc0-c5d77d026b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dd4f8b-4e55-4b0f-90ae-c416a13e2e63">
      <Terms xmlns="http://schemas.microsoft.com/office/infopath/2007/PartnerControls"/>
    </lcf76f155ced4ddcb4097134ff3c332f>
    <TaxCatchAll xmlns="51b58b7f-359e-418a-8fc0-c5d77d026bdc" xsi:nil="true"/>
  </documentManagement>
</p:properties>
</file>

<file path=customXml/itemProps1.xml><?xml version="1.0" encoding="utf-8"?>
<ds:datastoreItem xmlns:ds="http://schemas.openxmlformats.org/officeDocument/2006/customXml" ds:itemID="{F06B5161-E044-4CD5-A917-C9560035EA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dd4f8b-4e55-4b0f-90ae-c416a13e2e63"/>
    <ds:schemaRef ds:uri="51b58b7f-359e-418a-8fc0-c5d77d026b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A6C635-AECD-44AE-9C1C-AB0A3A8B34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12D26F-E157-463F-B33A-FD46758EA954}">
  <ds:schemaRefs>
    <ds:schemaRef ds:uri="http://schemas.microsoft.com/office/2006/metadata/properties"/>
    <ds:schemaRef ds:uri="http://schemas.microsoft.com/office/infopath/2007/PartnerControls"/>
    <ds:schemaRef ds:uri="04dd4f8b-4e55-4b0f-90ae-c416a13e2e63"/>
    <ds:schemaRef ds:uri="51b58b7f-359e-418a-8fc0-c5d77d026bd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(3)</Template>
  <TotalTime>76</TotalTime>
  <Words>1413</Words>
  <Application>Microsoft Office PowerPoint</Application>
  <PresentationFormat>Widescreen</PresentationFormat>
  <Paragraphs>256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PPT Template (3)</vt:lpstr>
      <vt:lpstr>2_Office Theme</vt:lpstr>
      <vt:lpstr>1_Office Theme</vt:lpstr>
      <vt:lpstr>Version Control</vt:lpstr>
      <vt:lpstr>PowerPoint Presentation</vt:lpstr>
      <vt:lpstr>PowerPoint Presentation</vt:lpstr>
      <vt:lpstr>PowerPoint Presentation</vt:lpstr>
      <vt:lpstr>GIT as a DVCS</vt:lpstr>
      <vt:lpstr>PowerPoint Presentation</vt:lpstr>
      <vt:lpstr>PowerPoint Presentation</vt:lpstr>
      <vt:lpstr>PowerPoint Presentation</vt:lpstr>
      <vt:lpstr>Git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Beardsley, Paul</dc:creator>
  <cp:lastModifiedBy>O'Flynn, Sarah</cp:lastModifiedBy>
  <cp:revision>6</cp:revision>
  <dcterms:created xsi:type="dcterms:W3CDTF">2022-12-20T14:21:28Z</dcterms:created>
  <dcterms:modified xsi:type="dcterms:W3CDTF">2023-11-24T16:16:07Z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0x010100488ECE2E70AB8B46B2C449C81E540480</vt:lpwstr>
  </property>
  <property fmtid="{D5CDD505-2E9C-101B-9397-08002B2CF9AE}" pid="3" name="MediaServiceImageTags">
    <vt:lpwstr/>
  </property>
</Properties>
</file>