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1555" r:id="rId5"/>
    <p:sldId id="1557" r:id="rId6"/>
    <p:sldId id="308" r:id="rId7"/>
    <p:sldId id="309" r:id="rId8"/>
    <p:sldId id="323" r:id="rId9"/>
    <p:sldId id="313" r:id="rId10"/>
    <p:sldId id="314" r:id="rId11"/>
    <p:sldId id="315" r:id="rId12"/>
    <p:sldId id="316" r:id="rId13"/>
    <p:sldId id="318" r:id="rId14"/>
    <p:sldId id="1561" r:id="rId15"/>
    <p:sldId id="320" r:id="rId16"/>
    <p:sldId id="321" r:id="rId17"/>
    <p:sldId id="1559" r:id="rId18"/>
  </p:sldIdLst>
  <p:sldSz cx="12192000" cy="6858000"/>
  <p:notesSz cx="9775825" cy="66452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7E007C"/>
    <a:srgbClr val="FF004C"/>
    <a:srgbClr val="28CFF9"/>
    <a:srgbClr val="F3622C"/>
    <a:srgbClr val="F7916D"/>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90" autoAdjust="0"/>
    <p:restoredTop sz="89643" autoAdjust="0"/>
  </p:normalViewPr>
  <p:slideViewPr>
    <p:cSldViewPr snapToGrid="0" snapToObjects="1" showGuides="1">
      <p:cViewPr varScale="1">
        <p:scale>
          <a:sx n="99" d="100"/>
          <a:sy n="99" d="100"/>
        </p:scale>
        <p:origin x="1572"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03/01/2023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03/01/2023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55905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a:t>The Generic </a:t>
            </a:r>
            <a:r>
              <a:rPr lang="en-GB" dirty="0" err="1"/>
              <a:t>HashMap</a:t>
            </a:r>
            <a:r>
              <a:rPr lang="en-GB" dirty="0"/>
              <a:t>&lt;K, V&gt; offers much functionality and is widely used. </a:t>
            </a:r>
          </a:p>
          <a:p>
            <a:r>
              <a:rPr lang="en-GB" dirty="0"/>
              <a:t>One can iterate over the Keys or the Values, it</a:t>
            </a:r>
            <a:r>
              <a:rPr lang="en-GB" baseline="0" dirty="0"/>
              <a:t> is also possible to iterate over the ‘pairs’ but would involve  us covering concepts that would be confusing at this stage.</a:t>
            </a:r>
            <a:endParaRPr lang="en-GB" dirty="0"/>
          </a:p>
          <a:p>
            <a:r>
              <a:rPr lang="en-GB" dirty="0"/>
              <a:t>Note above creating</a:t>
            </a:r>
            <a:r>
              <a:rPr lang="en-GB" baseline="0" dirty="0"/>
              <a:t> a separate collection from either the keys or values, and all type safe.</a:t>
            </a:r>
            <a:endParaRPr lang="en-GB" dirty="0"/>
          </a:p>
          <a:p>
            <a:endParaRPr lang="en-GB" dirty="0"/>
          </a:p>
        </p:txBody>
      </p:sp>
    </p:spTree>
    <p:extLst>
      <p:ext uri="{BB962C8B-B14F-4D97-AF65-F5344CB8AC3E}">
        <p14:creationId xmlns:p14="http://schemas.microsoft.com/office/powerpoint/2010/main" val="39415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94154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917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a:t>Generics were one of the major innovations introduced in the Java language</a:t>
            </a:r>
            <a:r>
              <a:rPr lang="en-GB" baseline="0" dirty="0"/>
              <a:t> in 2004</a:t>
            </a:r>
            <a:r>
              <a:rPr lang="en-GB" dirty="0"/>
              <a:t>. They allow for the creation of better performing, and more type safe, code. In particular, collections and factory methods can be simplified and made more robust.</a:t>
            </a:r>
          </a:p>
          <a:p>
            <a:r>
              <a:rPr lang="en-GB" dirty="0"/>
              <a:t>When building generic types, you can specify one or more type parameters. </a:t>
            </a:r>
          </a:p>
          <a:p>
            <a:r>
              <a:rPr lang="en-GB" dirty="0"/>
              <a:t>Generics are also widely supported and used within the Java Framework, including an entire set of generic collections in the </a:t>
            </a:r>
            <a:r>
              <a:rPr lang="en-GB" dirty="0" err="1"/>
              <a:t>java.util</a:t>
            </a:r>
            <a:r>
              <a:rPr lang="en-GB" dirty="0"/>
              <a:t> package.</a:t>
            </a:r>
            <a:br>
              <a:rPr lang="en-GB" dirty="0"/>
            </a:br>
            <a:r>
              <a:rPr lang="en-GB" dirty="0"/>
              <a:t>There is a lot more to Generics though than we have covered here.</a:t>
            </a:r>
          </a:p>
          <a:p>
            <a:endParaRPr lang="en-GB" dirty="0"/>
          </a:p>
          <a:p>
            <a:endParaRPr lang="en-GB" dirty="0"/>
          </a:p>
        </p:txBody>
      </p:sp>
    </p:spTree>
    <p:extLst>
      <p:ext uri="{BB962C8B-B14F-4D97-AF65-F5344CB8AC3E}">
        <p14:creationId xmlns:p14="http://schemas.microsoft.com/office/powerpoint/2010/main" val="2195250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class consists exclusively of static methods that operate on or return collections. It contains algorithms that operate on collections, "wrappers" which return a new collection backed by a specified collection, and a few other odds and ends.</a:t>
            </a:r>
          </a:p>
          <a:p>
            <a:r>
              <a:rPr lang="en-US" dirty="0"/>
              <a:t>Worth getting to know</a:t>
            </a:r>
            <a:r>
              <a:rPr lang="en-US" baseline="0" dirty="0"/>
              <a:t>.</a:t>
            </a:r>
            <a:endParaRPr lang="en-GB" dirty="0"/>
          </a:p>
        </p:txBody>
      </p:sp>
    </p:spTree>
    <p:extLst>
      <p:ext uri="{BB962C8B-B14F-4D97-AF65-F5344CB8AC3E}">
        <p14:creationId xmlns:p14="http://schemas.microsoft.com/office/powerpoint/2010/main" val="280501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large chapter, we will be largely looking at generics, a feature added to the Java language and runtime in 2004 (Java 5).</a:t>
            </a:r>
          </a:p>
          <a:p>
            <a:endParaRPr lang="en-US" dirty="0"/>
          </a:p>
        </p:txBody>
      </p:sp>
    </p:spTree>
    <p:extLst>
      <p:ext uri="{BB962C8B-B14F-4D97-AF65-F5344CB8AC3E}">
        <p14:creationId xmlns:p14="http://schemas.microsoft.com/office/powerpoint/2010/main" val="3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GB" dirty="0"/>
              <a:t>Arrays are very good for holding fixed amounts of data. However, there are many other types of collection that we might need. For example, you might need to write code that continually adds and removes items, and an array would be inefficient because you would have to keep reallocating memory. For most collection needs a Collection class is required. Let’s move on and think about the problems facing the author of collection classes.</a:t>
            </a:r>
          </a:p>
        </p:txBody>
      </p:sp>
    </p:spTree>
    <p:extLst>
      <p:ext uri="{BB962C8B-B14F-4D97-AF65-F5344CB8AC3E}">
        <p14:creationId xmlns:p14="http://schemas.microsoft.com/office/powerpoint/2010/main" val="33399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Historically API’s have provided multiple collection classes Lists, Sets, </a:t>
            </a:r>
            <a:r>
              <a:rPr lang="en-GB" dirty="0" err="1"/>
              <a:t>Hashtables</a:t>
            </a:r>
            <a:r>
              <a:rPr lang="en-GB" dirty="0"/>
              <a:t> but the authors are faced with not knowing exactly what type was going to be stored inside them. So a one size fits all approach was needed. In the early days an </a:t>
            </a:r>
            <a:r>
              <a:rPr lang="en-GB" dirty="0" err="1"/>
              <a:t>ArrayList</a:t>
            </a:r>
            <a:r>
              <a:rPr lang="en-GB" dirty="0"/>
              <a:t> class (stored its data in an underlying array) had an add(Object o) method. So client code could add cars or cats, but the collection forgot the original type, this </a:t>
            </a:r>
            <a:r>
              <a:rPr lang="en-GB" dirty="0" err="1"/>
              <a:t>upcasting</a:t>
            </a:r>
            <a:r>
              <a:rPr lang="en-GB" dirty="0"/>
              <a:t> is a real performance issue if the item added is a primitive  type like </a:t>
            </a:r>
            <a:r>
              <a:rPr lang="en-GB" dirty="0" err="1"/>
              <a:t>int</a:t>
            </a:r>
            <a:r>
              <a:rPr lang="en-GB" dirty="0"/>
              <a:t> as the data has to be boxed into an object and a reference to that boxed object placed in the collection.</a:t>
            </a:r>
          </a:p>
          <a:p>
            <a:r>
              <a:rPr lang="en-GB" dirty="0"/>
              <a:t>When an item was retrieved individually or by iterating through the data a costly downcast (</a:t>
            </a:r>
            <a:r>
              <a:rPr lang="en-GB" dirty="0" err="1"/>
              <a:t>unbox</a:t>
            </a:r>
            <a:r>
              <a:rPr lang="en-GB" dirty="0"/>
              <a:t> operation if it is a primitive) is needed, making the code harder to write, read and maintain.</a:t>
            </a:r>
          </a:p>
        </p:txBody>
      </p:sp>
    </p:spTree>
    <p:extLst>
      <p:ext uri="{BB962C8B-B14F-4D97-AF65-F5344CB8AC3E}">
        <p14:creationId xmlns:p14="http://schemas.microsoft.com/office/powerpoint/2010/main" val="293062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Always use the generic version of collection types.</a:t>
            </a:r>
          </a:p>
          <a:p>
            <a:r>
              <a:rPr lang="en-GB" dirty="0"/>
              <a:t>All you need to do is to tell the compiler what type will be when we want to instantiate an </a:t>
            </a:r>
            <a:r>
              <a:rPr lang="en-GB" dirty="0" err="1"/>
              <a:t>ArrayList</a:t>
            </a:r>
            <a:r>
              <a:rPr lang="en-GB" dirty="0"/>
              <a:t> object. To do this, we tell the compiler what the constructed type will be by providing a type name when we declare a variable. So, in the example below, you tell the compiler, I want</a:t>
            </a:r>
            <a:r>
              <a:rPr lang="en-GB" baseline="0" dirty="0"/>
              <a:t> an </a:t>
            </a:r>
            <a:r>
              <a:rPr lang="en-GB" baseline="0" dirty="0" err="1"/>
              <a:t>ArrayList</a:t>
            </a:r>
            <a:r>
              <a:rPr lang="en-GB" baseline="0" dirty="0"/>
              <a:t> of Person type</a:t>
            </a:r>
            <a:br>
              <a:rPr lang="en-GB" dirty="0"/>
            </a:br>
            <a:endParaRPr lang="en-GB" dirty="0"/>
          </a:p>
          <a:p>
            <a:r>
              <a:rPr lang="en-GB" dirty="0"/>
              <a:t>	</a:t>
            </a:r>
            <a:r>
              <a:rPr lang="en-GB" dirty="0" err="1"/>
              <a:t>ArrayList</a:t>
            </a:r>
            <a:r>
              <a:rPr lang="en-GB" dirty="0"/>
              <a:t>&lt;Person&gt; people  =</a:t>
            </a:r>
            <a:r>
              <a:rPr lang="en-GB" baseline="0" dirty="0"/>
              <a:t> new </a:t>
            </a:r>
            <a:r>
              <a:rPr lang="en-GB" dirty="0" err="1"/>
              <a:t>ArrayList</a:t>
            </a:r>
            <a:r>
              <a:rPr lang="en-GB" dirty="0"/>
              <a:t>&lt;Person&gt;();</a:t>
            </a:r>
          </a:p>
          <a:p>
            <a:br>
              <a:rPr lang="en-GB" dirty="0"/>
            </a:br>
            <a:r>
              <a:rPr lang="en-GB" dirty="0"/>
              <a:t>This tells the JIT compiler that wherever it sees (Person), it should think "ah, I must be a Person". This means that the add() method can only receive Person references, and any ‘get’ access to retrieve a value</a:t>
            </a:r>
            <a:r>
              <a:rPr lang="en-GB" baseline="0" dirty="0"/>
              <a:t> </a:t>
            </a:r>
            <a:r>
              <a:rPr lang="en-GB" dirty="0"/>
              <a:t>will only return Person references.</a:t>
            </a:r>
          </a:p>
          <a:p>
            <a:r>
              <a:rPr lang="en-GB" dirty="0"/>
              <a:t>At a stroke, generics have removed the need for casting, box and unboxing, and have also added strong type safety.</a:t>
            </a:r>
          </a:p>
          <a:p>
            <a:endParaRPr lang="en-GB" dirty="0"/>
          </a:p>
        </p:txBody>
      </p:sp>
    </p:spTree>
    <p:extLst>
      <p:ext uri="{BB962C8B-B14F-4D97-AF65-F5344CB8AC3E}">
        <p14:creationId xmlns:p14="http://schemas.microsoft.com/office/powerpoint/2010/main" val="326218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There are many different collection classes found in the </a:t>
            </a:r>
            <a:r>
              <a:rPr lang="en-GB" dirty="0" err="1"/>
              <a:t>java.util</a:t>
            </a:r>
            <a:r>
              <a:rPr lang="en-GB" dirty="0"/>
              <a:t> package,</a:t>
            </a:r>
            <a:r>
              <a:rPr lang="en-GB" baseline="0" dirty="0"/>
              <a:t> but </a:t>
            </a:r>
            <a:r>
              <a:rPr lang="en-GB" baseline="0" dirty="0" err="1"/>
              <a:t>ArrayList</a:t>
            </a:r>
            <a:r>
              <a:rPr lang="en-GB" baseline="0" dirty="0"/>
              <a:t> as a simple stored in sequence of entry type safe class is likely to be the most commonly used.</a:t>
            </a:r>
            <a:endParaRPr lang="en-GB" dirty="0"/>
          </a:p>
          <a:p>
            <a:endParaRPr lang="en-GB" dirty="0"/>
          </a:p>
          <a:p>
            <a:r>
              <a:rPr lang="en-GB" dirty="0"/>
              <a:t>Note how both</a:t>
            </a:r>
            <a:r>
              <a:rPr lang="en-GB" baseline="0" dirty="0"/>
              <a:t> sorts of loops would retrieve the elements.</a:t>
            </a:r>
          </a:p>
          <a:p>
            <a:r>
              <a:rPr lang="en-GB" baseline="0" dirty="0"/>
              <a:t>add() is also overloaded to allow an add at a particular index add(</a:t>
            </a:r>
            <a:r>
              <a:rPr lang="en-GB" baseline="0" dirty="0" err="1"/>
              <a:t>int</a:t>
            </a:r>
            <a:r>
              <a:rPr lang="en-GB" baseline="0" dirty="0"/>
              <a:t> index, String element);</a:t>
            </a:r>
          </a:p>
          <a:p>
            <a:r>
              <a:rPr lang="en-GB" baseline="0" dirty="0"/>
              <a:t>set() is effectively replace</a:t>
            </a:r>
            <a:endParaRPr lang="en-GB" dirty="0"/>
          </a:p>
        </p:txBody>
      </p:sp>
    </p:spTree>
    <p:extLst>
      <p:ext uri="{BB962C8B-B14F-4D97-AF65-F5344CB8AC3E}">
        <p14:creationId xmlns:p14="http://schemas.microsoft.com/office/powerpoint/2010/main" val="2220513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a:t>So what can you make generic?</a:t>
            </a:r>
          </a:p>
          <a:p>
            <a:r>
              <a:rPr lang="en-GB" dirty="0"/>
              <a:t>Well, classes can be made generic, but so too can interfaces, covered much</a:t>
            </a:r>
            <a:r>
              <a:rPr lang="en-GB" baseline="0" dirty="0"/>
              <a:t> later in your training</a:t>
            </a:r>
            <a:r>
              <a:rPr lang="en-GB" dirty="0"/>
              <a:t>. </a:t>
            </a:r>
          </a:p>
          <a:p>
            <a:r>
              <a:rPr lang="en-GB" dirty="0"/>
              <a:t>The Framework Library team have marked the old 1.0 non generic collections as being deprecated in favour of new generic collections, due to the performance and type safety issues that they present.</a:t>
            </a:r>
          </a:p>
          <a:p>
            <a:r>
              <a:rPr lang="en-GB" dirty="0"/>
              <a:t>An</a:t>
            </a:r>
            <a:r>
              <a:rPr lang="en-GB" baseline="0" dirty="0"/>
              <a:t> </a:t>
            </a:r>
            <a:r>
              <a:rPr lang="en-GB" baseline="0" dirty="0" err="1"/>
              <a:t>Array</a:t>
            </a:r>
            <a:r>
              <a:rPr lang="en-GB" dirty="0" err="1"/>
              <a:t>List</a:t>
            </a:r>
            <a:r>
              <a:rPr lang="en-GB" dirty="0"/>
              <a:t>&lt;E&gt;, stored in sequence of entry supports rapid insertion and deletion of objects, but is slow to retrieve items by name or index. </a:t>
            </a:r>
            <a:r>
              <a:rPr lang="en-GB" dirty="0" err="1"/>
              <a:t>HashMap</a:t>
            </a:r>
            <a:r>
              <a:rPr lang="en-GB" dirty="0"/>
              <a:t>&lt;K,V&gt; on the other hand, provides a dictionary mechanism making it quick and easy to retrieve items by a key, but it does enforce uniqueness of keys.</a:t>
            </a:r>
          </a:p>
          <a:p>
            <a:r>
              <a:rPr lang="en-GB" dirty="0" err="1"/>
              <a:t>ArrayDeque</a:t>
            </a:r>
            <a:r>
              <a:rPr lang="en-GB" dirty="0"/>
              <a:t>&lt;E&gt;, which we will see shortly is a class that supports</a:t>
            </a:r>
            <a:r>
              <a:rPr lang="en-GB" baseline="0" dirty="0"/>
              <a:t> Queue - </a:t>
            </a:r>
            <a:r>
              <a:rPr lang="en-GB" dirty="0"/>
              <a:t>FIFO (First In, First Out) processing, and Stack – LIFO (Last In First out) behaviours. </a:t>
            </a:r>
          </a:p>
          <a:p>
            <a:r>
              <a:rPr lang="en-GB" dirty="0"/>
              <a:t>Many collection classes support sorting either after insertion </a:t>
            </a:r>
            <a:r>
              <a:rPr lang="en-GB" dirty="0" err="1"/>
              <a:t>ArrayList</a:t>
            </a:r>
            <a:r>
              <a:rPr lang="en-GB" dirty="0"/>
              <a:t>&lt;E&gt;</a:t>
            </a:r>
            <a:r>
              <a:rPr lang="en-GB" baseline="0" dirty="0"/>
              <a:t> does</a:t>
            </a:r>
            <a:r>
              <a:rPr lang="en-GB" dirty="0"/>
              <a:t> or as items are added </a:t>
            </a:r>
            <a:r>
              <a:rPr lang="en-GB" dirty="0" err="1"/>
              <a:t>TreeSet</a:t>
            </a:r>
            <a:r>
              <a:rPr lang="en-GB" dirty="0"/>
              <a:t>&lt;E&gt;, </a:t>
            </a:r>
            <a:r>
              <a:rPr lang="en-GB" dirty="0" err="1"/>
              <a:t>TreeMap</a:t>
            </a:r>
            <a:r>
              <a:rPr lang="en-GB" dirty="0"/>
              <a:t>&lt;K,V&gt;.</a:t>
            </a:r>
          </a:p>
          <a:p>
            <a:r>
              <a:rPr lang="en-GB" dirty="0"/>
              <a:t>We will see</a:t>
            </a:r>
            <a:r>
              <a:rPr lang="en-GB" baseline="0" dirty="0"/>
              <a:t> in due course how you would specify the sort sequence of a car or person.</a:t>
            </a:r>
            <a:endParaRPr lang="en-GB" dirty="0"/>
          </a:p>
        </p:txBody>
      </p:sp>
    </p:spTree>
    <p:extLst>
      <p:ext uri="{BB962C8B-B14F-4D97-AF65-F5344CB8AC3E}">
        <p14:creationId xmlns:p14="http://schemas.microsoft.com/office/powerpoint/2010/main" val="66507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61914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9048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EDB8"/>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Collections </a:t>
            </a:r>
            <a:br>
              <a:rPr lang="en-US" dirty="0"/>
            </a:br>
            <a:r>
              <a:rPr lang="en-US" dirty="0"/>
              <a:t>&amp; Generics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8400" y="561600"/>
            <a:ext cx="11426880" cy="500400"/>
          </a:xfrm>
        </p:spPr>
        <p:txBody>
          <a:bodyPr/>
          <a:lstStyle/>
          <a:p>
            <a:pPr eaLnBrk="1" hangingPunct="1"/>
            <a:r>
              <a:rPr lang="en-GB" dirty="0"/>
              <a:t>Usage of HashMap of key/value pairs </a:t>
            </a:r>
          </a:p>
        </p:txBody>
      </p:sp>
      <p:sp>
        <p:nvSpPr>
          <p:cNvPr id="2" name="Rectangle 1"/>
          <p:cNvSpPr/>
          <p:nvPr/>
        </p:nvSpPr>
        <p:spPr>
          <a:xfrm>
            <a:off x="2396789" y="1564053"/>
            <a:ext cx="5767497" cy="2062103"/>
          </a:xfrm>
          <a:prstGeom prst="rect">
            <a:avLst/>
          </a:prstGeom>
          <a:solidFill>
            <a:schemeClr val="accent5">
              <a:lumMod val="20000"/>
              <a:lumOff val="80000"/>
            </a:schemeClr>
          </a:solidFill>
          <a:ln w="19050">
            <a:solidFill>
              <a:srgbClr val="004050"/>
            </a:solidFill>
          </a:ln>
        </p:spPr>
        <p:txBody>
          <a:bodyPr wrap="square">
            <a:spAutoFit/>
          </a:bodyPr>
          <a:lstStyle/>
          <a:p>
            <a:r>
              <a:rPr lang="en-GB" sz="1600" dirty="0" err="1">
                <a:solidFill>
                  <a:srgbClr val="000000"/>
                </a:solidFill>
                <a:latin typeface="Consolas" panose="020B0609020204030204" pitchFamily="49" charset="0"/>
              </a:rPr>
              <a:t>HashMap</a:t>
            </a:r>
            <a:r>
              <a:rPr lang="en-GB" sz="1600" dirty="0">
                <a:solidFill>
                  <a:srgbClr val="000000"/>
                </a:solidFill>
                <a:latin typeface="Consolas" panose="020B0609020204030204" pitchFamily="49" charset="0"/>
              </a:rPr>
              <a:t>&lt;String, Car&gt; </a:t>
            </a:r>
            <a:r>
              <a:rPr lang="en-GB" sz="1600" dirty="0" err="1">
                <a:solidFill>
                  <a:srgbClr val="6A3E3E"/>
                </a:solidFill>
                <a:latin typeface="Consolas" panose="020B0609020204030204" pitchFamily="49" charset="0"/>
              </a:rPr>
              <a:t>hm</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HashMap</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"BMW"</a:t>
            </a:r>
            <a:r>
              <a:rPr lang="en-GB" sz="1600" b="1" dirty="0">
                <a:solidFill>
                  <a:srgbClr val="000000"/>
                </a:solidFill>
                <a:latin typeface="Consolas" panose="020B0609020204030204" pitchFamily="49" charset="0"/>
              </a:rPr>
              <a:t>));</a:t>
            </a:r>
          </a:p>
          <a:p>
            <a:r>
              <a:rPr lang="en-GB" sz="1600" dirty="0">
                <a:latin typeface="Consolas" panose="020B0609020204030204" pitchFamily="49" charset="0"/>
              </a:rPr>
              <a:t>Car </a:t>
            </a:r>
            <a:r>
              <a:rPr lang="en-GB" sz="1600" dirty="0" err="1">
                <a:latin typeface="Consolas" panose="020B0609020204030204" pitchFamily="49" charset="0"/>
              </a:rPr>
              <a:t>car</a:t>
            </a:r>
            <a:r>
              <a:rPr lang="en-GB" sz="1600" dirty="0">
                <a:latin typeface="Consolas" panose="020B0609020204030204" pitchFamily="49" charset="0"/>
              </a:rPr>
              <a:t> = </a:t>
            </a:r>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.get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endParaRPr lang="en-GB" sz="1600" b="1" i="1" dirty="0">
              <a:solidFill>
                <a:srgbClr val="000000"/>
              </a:solidFill>
              <a:latin typeface="Consolas" panose="020B0609020204030204" pitchFamily="49" charset="0"/>
            </a:endParaRPr>
          </a:p>
        </p:txBody>
      </p:sp>
      <p:sp>
        <p:nvSpPr>
          <p:cNvPr id="3" name="Rectangle 2"/>
          <p:cNvSpPr/>
          <p:nvPr/>
        </p:nvSpPr>
        <p:spPr>
          <a:xfrm>
            <a:off x="6633054" y="3014879"/>
            <a:ext cx="684766" cy="307777"/>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Ford</a:t>
            </a:r>
          </a:p>
        </p:txBody>
      </p:sp>
      <p:sp>
        <p:nvSpPr>
          <p:cNvPr id="4" name="Rectangle 3"/>
          <p:cNvSpPr/>
          <p:nvPr/>
        </p:nvSpPr>
        <p:spPr>
          <a:xfrm>
            <a:off x="2396788" y="3935441"/>
            <a:ext cx="5767497" cy="584775"/>
          </a:xfrm>
          <a:prstGeom prst="rect">
            <a:avLst/>
          </a:prstGeom>
          <a:solidFill>
            <a:schemeClr val="accent5">
              <a:lumMod val="20000"/>
              <a:lumOff val="80000"/>
            </a:schemeClr>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if</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.containsKey</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"Ferrari"</a:t>
            </a:r>
            <a:r>
              <a:rPr lang="en-GB" sz="1600" b="1" dirty="0">
                <a:solidFill>
                  <a:srgbClr val="000000"/>
                </a:solidFill>
                <a:latin typeface="Consolas" panose="020B0609020204030204" pitchFamily="49" charset="0"/>
              </a:rPr>
              <a:t>));</a:t>
            </a:r>
          </a:p>
        </p:txBody>
      </p:sp>
      <p:sp>
        <p:nvSpPr>
          <p:cNvPr id="5" name="Rounded Rectangular Callout 4"/>
          <p:cNvSpPr/>
          <p:nvPr/>
        </p:nvSpPr>
        <p:spPr>
          <a:xfrm>
            <a:off x="8333890" y="3895777"/>
            <a:ext cx="2251494" cy="624439"/>
          </a:xfrm>
          <a:prstGeom prst="wedgeRoundRectCallout">
            <a:avLst>
              <a:gd name="adj1" fmla="val -56258"/>
              <a:gd name="adj2" fmla="val 15521"/>
              <a:gd name="adj3" fmla="val 16667"/>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4050"/>
                </a:solidFill>
                <a:cs typeface="Arial" pitchFamily="34" charset="0"/>
              </a:rPr>
              <a:t>Searching and </a:t>
            </a:r>
            <a:br>
              <a:rPr lang="en-GB" sz="1600" dirty="0">
                <a:solidFill>
                  <a:srgbClr val="004050"/>
                </a:solidFill>
                <a:cs typeface="Arial" pitchFamily="34" charset="0"/>
              </a:rPr>
            </a:br>
            <a:r>
              <a:rPr lang="en-GB" sz="1600" dirty="0">
                <a:solidFill>
                  <a:srgbClr val="004050"/>
                </a:solidFill>
                <a:cs typeface="Arial" pitchFamily="34" charset="0"/>
              </a:rPr>
              <a:t>replacing an item</a:t>
            </a:r>
          </a:p>
        </p:txBody>
      </p:sp>
      <p:sp>
        <p:nvSpPr>
          <p:cNvPr id="7" name="Rounded Rectangular Callout 6"/>
          <p:cNvSpPr/>
          <p:nvPr/>
        </p:nvSpPr>
        <p:spPr>
          <a:xfrm>
            <a:off x="592400" y="1748212"/>
            <a:ext cx="1591028" cy="844625"/>
          </a:xfrm>
          <a:prstGeom prst="wedgeRoundRectCallout">
            <a:avLst>
              <a:gd name="adj1" fmla="val 60267"/>
              <a:gd name="adj2" fmla="val -2410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keys are unique</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8400" y="561600"/>
            <a:ext cx="11426880" cy="500400"/>
          </a:xfrm>
        </p:spPr>
        <p:txBody>
          <a:bodyPr/>
          <a:lstStyle/>
          <a:p>
            <a:pPr eaLnBrk="1" hangingPunct="1"/>
            <a:r>
              <a:rPr lang="en-GB" dirty="0"/>
              <a:t>Usage of HashMap of key/value pairs </a:t>
            </a:r>
          </a:p>
        </p:txBody>
      </p:sp>
      <p:sp>
        <p:nvSpPr>
          <p:cNvPr id="2" name="Rectangle 1"/>
          <p:cNvSpPr/>
          <p:nvPr/>
        </p:nvSpPr>
        <p:spPr>
          <a:xfrm>
            <a:off x="1501013" y="1694687"/>
            <a:ext cx="8472531" cy="3539430"/>
          </a:xfrm>
          <a:prstGeom prst="rect">
            <a:avLst/>
          </a:prstGeom>
          <a:solidFill>
            <a:schemeClr val="accent5">
              <a:lumMod val="20000"/>
              <a:lumOff val="80000"/>
            </a:schemeClr>
          </a:solidFill>
          <a:ln w="19050">
            <a:solidFill>
              <a:srgbClr val="004050"/>
            </a:solidFill>
          </a:ln>
        </p:spPr>
        <p:txBody>
          <a:bodyPr wrap="square">
            <a:spAutoFit/>
          </a:bodyPr>
          <a:lstStyle/>
          <a:p>
            <a:r>
              <a:rPr lang="en-GB" sz="1600" dirty="0" err="1">
                <a:solidFill>
                  <a:srgbClr val="000000"/>
                </a:solidFill>
                <a:latin typeface="Consolas" panose="020B0609020204030204" pitchFamily="49" charset="0"/>
              </a:rPr>
              <a:t>HashMap</a:t>
            </a:r>
            <a:r>
              <a:rPr lang="en-GB" sz="1600" dirty="0">
                <a:solidFill>
                  <a:srgbClr val="000000"/>
                </a:solidFill>
                <a:latin typeface="Consolas" panose="020B0609020204030204" pitchFamily="49" charset="0"/>
              </a:rPr>
              <a:t>&lt;String, Car&gt; </a:t>
            </a:r>
            <a:r>
              <a:rPr lang="en-GB" sz="1600" dirty="0" err="1">
                <a:solidFill>
                  <a:srgbClr val="6A3E3E"/>
                </a:solidFill>
                <a:latin typeface="Consolas" panose="020B0609020204030204" pitchFamily="49" charset="0"/>
              </a:rPr>
              <a:t>hm</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HashMap</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"BMW"</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key</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.keySet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.printf</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 drives a %s\n"</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 </a:t>
            </a:r>
            <a:r>
              <a:rPr lang="en-GB" sz="1600" b="1" i="1" dirty="0" err="1">
                <a:solidFill>
                  <a:srgbClr val="6A3E3E"/>
                </a:solidFill>
                <a:latin typeface="Consolas" panose="020B0609020204030204" pitchFamily="49" charset="0"/>
              </a:rPr>
              <a:t>hm</a:t>
            </a:r>
            <a:r>
              <a:rPr lang="en-GB" sz="1600" b="1" i="1" dirty="0" err="1">
                <a:solidFill>
                  <a:srgbClr val="000000"/>
                </a:solidFill>
                <a:latin typeface="Consolas" panose="020B0609020204030204" pitchFamily="49" charset="0"/>
              </a:rPr>
              <a:t>.get</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.values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3" name="Rectangle 2"/>
          <p:cNvSpPr/>
          <p:nvPr/>
        </p:nvSpPr>
        <p:spPr>
          <a:xfrm>
            <a:off x="7246218" y="2301159"/>
            <a:ext cx="2251494"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Joe drives a BMW</a:t>
            </a:r>
          </a:p>
          <a:p>
            <a:r>
              <a:rPr lang="en-GB" sz="1400" dirty="0">
                <a:solidFill>
                  <a:srgbClr val="004050"/>
                </a:solidFill>
                <a:latin typeface="Consolas" panose="020B0609020204030204" pitchFamily="49" charset="0"/>
              </a:rPr>
              <a:t>Sam drives a Ford</a:t>
            </a:r>
          </a:p>
        </p:txBody>
      </p:sp>
      <p:sp>
        <p:nvSpPr>
          <p:cNvPr id="11" name="Rectangle 10"/>
          <p:cNvSpPr/>
          <p:nvPr/>
        </p:nvSpPr>
        <p:spPr>
          <a:xfrm>
            <a:off x="7246218" y="4465626"/>
            <a:ext cx="1095555"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BMW</a:t>
            </a:r>
          </a:p>
          <a:p>
            <a:r>
              <a:rPr lang="en-GB" sz="1400" dirty="0">
                <a:solidFill>
                  <a:srgbClr val="004050"/>
                </a:solidFill>
                <a:latin typeface="Consolas" panose="020B0609020204030204" pitchFamily="49" charset="0"/>
              </a:rPr>
              <a:t>Ford</a:t>
            </a:r>
          </a:p>
        </p:txBody>
      </p:sp>
    </p:spTree>
    <p:extLst>
      <p:ext uri="{BB962C8B-B14F-4D97-AF65-F5344CB8AC3E}">
        <p14:creationId xmlns:p14="http://schemas.microsoft.com/office/powerpoint/2010/main" val="95038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a:t>Hands On Labs (Part 2)</a:t>
            </a:r>
          </a:p>
        </p:txBody>
      </p:sp>
      <p:sp>
        <p:nvSpPr>
          <p:cNvPr id="23555" name="Rectangle 3"/>
          <p:cNvSpPr>
            <a:spLocks noGrp="1" noChangeArrowheads="1"/>
          </p:cNvSpPr>
          <p:nvPr>
            <p:ph type="body" sz="quarter" idx="10"/>
          </p:nvPr>
        </p:nvSpPr>
        <p:spPr/>
        <p:txBody>
          <a:bodyPr/>
          <a:lstStyle/>
          <a:p>
            <a:pPr marL="342900" indent="-342900">
              <a:buFont typeface="Arial" panose="020B0604020202020204" pitchFamily="34" charset="0"/>
              <a:buChar char="•"/>
            </a:pPr>
            <a:r>
              <a:rPr lang="en-GB" b="1" dirty="0"/>
              <a:t>Zoo Animals</a:t>
            </a:r>
          </a:p>
          <a:p>
            <a:pPr marL="684000" indent="-342900">
              <a:buFont typeface="Arial" panose="020B0604020202020204" pitchFamily="34" charset="0"/>
              <a:buChar char="•"/>
            </a:pPr>
            <a:r>
              <a:rPr lang="en-GB" dirty="0"/>
              <a:t>Using HashMap&lt;K, V&gt;</a:t>
            </a:r>
          </a:p>
          <a:p>
            <a:pPr marL="88900" lvl="1" indent="0">
              <a:buNone/>
            </a:pPr>
            <a:endParaRPr lang="en-GB" dirty="0"/>
          </a:p>
          <a:p>
            <a:endParaRPr lang="en-GB"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CE7150-74D3-4200-8B49-E8CC794520D1}"/>
              </a:ext>
            </a:extLst>
          </p:cNvPr>
          <p:cNvSpPr>
            <a:spLocks noGrp="1"/>
          </p:cNvSpPr>
          <p:nvPr>
            <p:ph type="body" sz="quarter" idx="10"/>
          </p:nvPr>
        </p:nvSpPr>
        <p:spPr/>
        <p:txBody>
          <a:bodyPr/>
          <a:lstStyle/>
          <a:p>
            <a:r>
              <a:rPr lang="en-GB" dirty="0"/>
              <a:t>Review</a:t>
            </a:r>
            <a:endParaRPr lang="en-IN" dirty="0"/>
          </a:p>
        </p:txBody>
      </p:sp>
      <p:sp>
        <p:nvSpPr>
          <p:cNvPr id="8" name="Rectangle 3">
            <a:extLst>
              <a:ext uri="{FF2B5EF4-FFF2-40B4-BE49-F238E27FC236}">
                <a16:creationId xmlns:a16="http://schemas.microsoft.com/office/drawing/2014/main" id="{7DB2FFCB-5218-4EB6-B482-795F1AC9FD59}"/>
              </a:ext>
            </a:extLst>
          </p:cNvPr>
          <p:cNvSpPr>
            <a:spLocks noGrp="1" noChangeArrowheads="1"/>
          </p:cNvSpPr>
          <p:nvPr>
            <p:ph type="body" sz="quarter" idx="11"/>
          </p:nvPr>
        </p:nvSpPr>
        <p:spPr>
          <a:xfrm>
            <a:off x="6097588" y="579438"/>
            <a:ext cx="5718175" cy="5899150"/>
          </a:xfrm>
        </p:spPr>
        <p:txBody>
          <a:bodyPr/>
          <a:lstStyle/>
          <a:p>
            <a:r>
              <a:rPr lang="en-GB" b="1" dirty="0"/>
              <a:t>Java 5.0 (2004) introduced generic types</a:t>
            </a:r>
          </a:p>
          <a:p>
            <a:pPr marL="342000" indent="-342900">
              <a:buFont typeface="Arial" panose="020B0604020202020204" pitchFamily="34" charset="0"/>
              <a:buChar char="•"/>
            </a:pPr>
            <a:r>
              <a:rPr lang="en-GB" dirty="0"/>
              <a:t>Improve performance and type safety, less casting</a:t>
            </a:r>
          </a:p>
          <a:p>
            <a:pPr marL="342000" indent="-342900">
              <a:buFont typeface="Arial" panose="020B0604020202020204" pitchFamily="34" charset="0"/>
              <a:buChar char="•"/>
            </a:pPr>
            <a:r>
              <a:rPr lang="en-GB" dirty="0" err="1">
                <a:latin typeface="Lucida Console" pitchFamily="49" charset="0"/>
              </a:rPr>
              <a:t>ArrayList</a:t>
            </a:r>
            <a:r>
              <a:rPr lang="en-GB" dirty="0">
                <a:latin typeface="Lucida Console" pitchFamily="49" charset="0"/>
              </a:rPr>
              <a:t>&lt;E&gt;</a:t>
            </a:r>
            <a:r>
              <a:rPr lang="en-GB" dirty="0"/>
              <a:t> &amp; </a:t>
            </a:r>
            <a:r>
              <a:rPr lang="en-GB" dirty="0" err="1">
                <a:latin typeface="Lucida Console" pitchFamily="49" charset="0"/>
              </a:rPr>
              <a:t>Hashmap</a:t>
            </a:r>
            <a:r>
              <a:rPr lang="en-GB" dirty="0">
                <a:latin typeface="Lucida Console" pitchFamily="49" charset="0"/>
              </a:rPr>
              <a:t>&lt;</a:t>
            </a:r>
            <a:r>
              <a:rPr lang="en-GB" dirty="0" err="1">
                <a:latin typeface="Lucida Console" pitchFamily="49" charset="0"/>
              </a:rPr>
              <a:t>TKey</a:t>
            </a:r>
            <a:r>
              <a:rPr lang="en-GB" dirty="0">
                <a:latin typeface="Lucida Console" pitchFamily="49" charset="0"/>
              </a:rPr>
              <a:t>, </a:t>
            </a:r>
            <a:r>
              <a:rPr lang="en-GB" dirty="0" err="1">
                <a:latin typeface="Lucida Console" pitchFamily="49" charset="0"/>
              </a:rPr>
              <a:t>TValue</a:t>
            </a:r>
            <a:r>
              <a:rPr lang="en-GB" dirty="0">
                <a:latin typeface="Lucida Console" pitchFamily="49" charset="0"/>
              </a:rPr>
              <a:t>&gt;</a:t>
            </a:r>
            <a:r>
              <a:rPr lang="en-GB" dirty="0"/>
              <a:t> widely used</a:t>
            </a:r>
          </a:p>
          <a:p>
            <a:pPr marL="342000" indent="-342900">
              <a:buFont typeface="Arial" panose="020B0604020202020204" pitchFamily="34" charset="0"/>
              <a:buChar char="•"/>
            </a:pPr>
            <a:r>
              <a:rPr lang="en-GB" dirty="0"/>
              <a:t>Stack and Queue behaviour exhibited by </a:t>
            </a:r>
            <a:r>
              <a:rPr lang="en-GB" dirty="0" err="1">
                <a:latin typeface="Lucida Console" pitchFamily="49" charset="0"/>
              </a:rPr>
              <a:t>ArrayDeque</a:t>
            </a:r>
            <a:r>
              <a:rPr lang="en-GB" dirty="0">
                <a:latin typeface="Lucida Console" pitchFamily="49" charset="0"/>
              </a:rPr>
              <a:t>&lt;E&gt;</a:t>
            </a:r>
          </a:p>
          <a:p>
            <a:pPr marL="342000" indent="-342900">
              <a:buFont typeface="Arial" panose="020B0604020202020204" pitchFamily="34" charset="0"/>
              <a:buChar char="•"/>
            </a:pPr>
            <a:r>
              <a:rPr lang="en-GB" dirty="0" err="1">
                <a:latin typeface="Lucida Console" pitchFamily="49" charset="0"/>
              </a:rPr>
              <a:t>java.util</a:t>
            </a:r>
            <a:r>
              <a:rPr lang="en-GB" dirty="0">
                <a:latin typeface="Lucida Console" pitchFamily="49" charset="0"/>
              </a:rPr>
              <a:t> package</a:t>
            </a:r>
          </a:p>
          <a:p>
            <a:pPr marL="342000"/>
            <a:endParaRPr lang="en-GB" dirty="0">
              <a:latin typeface="Lucida Console" pitchFamily="49" charset="0"/>
            </a:endParaRPr>
          </a:p>
          <a:p>
            <a:pPr marL="342000" indent="-342900">
              <a:buFont typeface="Arial" panose="020B0604020202020204" pitchFamily="34" charset="0"/>
              <a:buChar char="•"/>
            </a:pPr>
            <a:r>
              <a:rPr lang="en-GB" dirty="0">
                <a:latin typeface="+mn-lt"/>
              </a:rPr>
              <a:t>Map’s are key value pairs (like a Dictionary)</a:t>
            </a:r>
          </a:p>
          <a:p>
            <a:pPr marL="684000" indent="-342900">
              <a:buFont typeface="Arial" panose="020B0604020202020204" pitchFamily="34" charset="0"/>
              <a:buChar char="•"/>
            </a:pPr>
            <a:r>
              <a:rPr lang="en-GB" dirty="0">
                <a:latin typeface="+mn-lt"/>
              </a:rPr>
              <a:t>Implemented by </a:t>
            </a:r>
            <a:r>
              <a:rPr lang="en-GB" dirty="0">
                <a:latin typeface="Lucida Console" pitchFamily="49" charset="0"/>
              </a:rPr>
              <a:t>HashMap </a:t>
            </a:r>
            <a:r>
              <a:rPr lang="en-GB" dirty="0">
                <a:latin typeface="+mn-lt"/>
              </a:rPr>
              <a:t>and </a:t>
            </a:r>
            <a:r>
              <a:rPr lang="en-GB" dirty="0" err="1">
                <a:latin typeface="Lucida Console" pitchFamily="49" charset="0"/>
              </a:rPr>
              <a:t>TreeMap</a:t>
            </a:r>
            <a:r>
              <a:rPr lang="en-GB" dirty="0">
                <a:latin typeface="+mn-lt"/>
              </a:rPr>
              <a:t>(sorted)</a:t>
            </a:r>
          </a:p>
          <a:p>
            <a:pPr marL="342000"/>
            <a:endParaRPr lang="en-GB" dirty="0">
              <a:latin typeface="Lucida Console" pitchFamily="49" charset="0"/>
              <a:cs typeface="Arial" charset="0"/>
            </a:endParaRPr>
          </a:p>
          <a:p>
            <a:pPr marL="342000" indent="-342900">
              <a:buFont typeface="Arial" panose="020B0604020202020204" pitchFamily="34" charset="0"/>
              <a:buChar char="•"/>
            </a:pPr>
            <a:r>
              <a:rPr lang="en-GB" dirty="0">
                <a:latin typeface="Lucida Console" pitchFamily="49" charset="0"/>
                <a:cs typeface="Arial" charset="0"/>
              </a:rPr>
              <a:t>Collections </a:t>
            </a:r>
            <a:r>
              <a:rPr lang="en-GB" dirty="0">
                <a:latin typeface="+mn-lt"/>
                <a:cs typeface="Arial" charset="0"/>
              </a:rPr>
              <a:t>utility class</a:t>
            </a:r>
          </a:p>
          <a:p>
            <a:endParaRPr lang="en-GB" dirty="0"/>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Collections class</a:t>
            </a:r>
          </a:p>
        </p:txBody>
      </p:sp>
      <p:sp>
        <p:nvSpPr>
          <p:cNvPr id="3" name="Content Placeholder 2"/>
          <p:cNvSpPr>
            <a:spLocks noGrp="1"/>
          </p:cNvSpPr>
          <p:nvPr>
            <p:ph idx="1"/>
          </p:nvPr>
        </p:nvSpPr>
        <p:spPr>
          <a:xfrm>
            <a:off x="341272" y="1368256"/>
            <a:ext cx="11516239" cy="4955354"/>
          </a:xfrm>
        </p:spPr>
        <p:txBody>
          <a:bodyPr/>
          <a:lstStyle/>
          <a:p>
            <a:pPr marL="457200" lvl="1" indent="0">
              <a:buNone/>
            </a:pPr>
            <a:endParaRPr lang="en-GB" dirty="0">
              <a:latin typeface="Lucida Console" pitchFamily="49" charset="0"/>
            </a:endParaRPr>
          </a:p>
          <a:p>
            <a:pPr lvl="1"/>
            <a:endParaRPr lang="en-GB" dirty="0">
              <a:latin typeface="Lucida Console" pitchFamily="49" charset="0"/>
            </a:endParaRPr>
          </a:p>
          <a:p>
            <a:pPr lvl="1"/>
            <a:endParaRPr lang="en-GB" dirty="0">
              <a:latin typeface="Lucida Console" pitchFamily="49" charset="0"/>
            </a:endParaRPr>
          </a:p>
          <a:p>
            <a:pPr lvl="1"/>
            <a:endParaRPr lang="en-GB" dirty="0">
              <a:latin typeface="+mn-lt"/>
            </a:endParaRPr>
          </a:p>
          <a:p>
            <a:pPr lvl="1"/>
            <a:endParaRPr lang="en-GB" dirty="0">
              <a:latin typeface="+mn-lt"/>
            </a:endParaRPr>
          </a:p>
          <a:p>
            <a:pPr lvl="1"/>
            <a:endParaRPr lang="en-GB" dirty="0">
              <a:latin typeface="Lucida Console" pitchFamily="49" charset="0"/>
            </a:endParaRPr>
          </a:p>
        </p:txBody>
      </p:sp>
      <p:sp>
        <p:nvSpPr>
          <p:cNvPr id="4" name="Rectangle 5"/>
          <p:cNvSpPr>
            <a:spLocks noChangeArrowheads="1"/>
          </p:cNvSpPr>
          <p:nvPr/>
        </p:nvSpPr>
        <p:spPr bwMode="auto">
          <a:xfrm>
            <a:off x="1843995" y="1520855"/>
            <a:ext cx="7062113"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&lt;String&gt; flavours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p>
          <a:p>
            <a:pPr defTabSz="739775" eaLnBrk="0" hangingPunct="0">
              <a:defRPr/>
            </a:pPr>
            <a:r>
              <a:rPr lang="en-GB" dirty="0">
                <a:solidFill>
                  <a:schemeClr val="accent6">
                    <a:lumMod val="50000"/>
                  </a:schemeClr>
                </a:solidFill>
                <a:latin typeface="Lucida Console" pitchFamily="49" charset="0"/>
              </a:rPr>
              <a:t>..add </a:t>
            </a:r>
            <a:r>
              <a:rPr lang="en-GB" dirty="0" err="1">
                <a:solidFill>
                  <a:schemeClr val="accent6">
                    <a:lumMod val="50000"/>
                  </a:schemeClr>
                </a:solidFill>
                <a:latin typeface="Lucida Console" pitchFamily="49" charset="0"/>
              </a:rPr>
              <a:t>add</a:t>
            </a:r>
            <a:r>
              <a:rPr lang="en-GB" dirty="0">
                <a:solidFill>
                  <a:schemeClr val="accent6">
                    <a:lumMod val="50000"/>
                  </a:schemeClr>
                </a:solidFill>
                <a:latin typeface="Lucida Console" pitchFamily="49" charset="0"/>
              </a:rPr>
              <a:t> </a:t>
            </a:r>
            <a:r>
              <a:rPr lang="en-GB" dirty="0" err="1">
                <a:solidFill>
                  <a:schemeClr val="accent6">
                    <a:lumMod val="50000"/>
                  </a:schemeClr>
                </a:solidFill>
                <a:latin typeface="Lucida Console" pitchFamily="49" charset="0"/>
              </a:rPr>
              <a:t>add</a:t>
            </a:r>
            <a:endParaRPr lang="en-GB" dirty="0">
              <a:solidFill>
                <a:schemeClr val="accent6">
                  <a:lumMod val="50000"/>
                </a:schemeClr>
              </a:solidFill>
              <a:latin typeface="Lucida Console" pitchFamily="49" charset="0"/>
            </a:endParaRPr>
          </a:p>
          <a:p>
            <a:pPr defTabSz="739775" eaLnBrk="0" hangingPunct="0">
              <a:defRPr/>
            </a:pPr>
            <a:r>
              <a:rPr lang="en-GB" dirty="0" err="1">
                <a:latin typeface="Lucida Console" pitchFamily="49" charset="0"/>
              </a:rPr>
              <a:t>flavours.sort</a:t>
            </a:r>
            <a:r>
              <a:rPr lang="en-GB" dirty="0">
                <a:latin typeface="Lucida Console" pitchFamily="49" charset="0"/>
              </a:rPr>
              <a:t>();</a:t>
            </a:r>
            <a:br>
              <a:rPr lang="en-GB" dirty="0">
                <a:latin typeface="Lucida Console" pitchFamily="49" charset="0"/>
              </a:rPr>
            </a:br>
            <a:r>
              <a:rPr lang="en-GB" dirty="0" err="1">
                <a:latin typeface="Lucida Console" pitchFamily="49" charset="0"/>
              </a:rPr>
              <a:t>Collections.sort</a:t>
            </a:r>
            <a:r>
              <a:rPr lang="en-GB" dirty="0">
                <a:latin typeface="Lucida Console" pitchFamily="49" charset="0"/>
              </a:rPr>
              <a:t>(flavours);</a:t>
            </a:r>
            <a:br>
              <a:rPr lang="en-GB" dirty="0">
                <a:latin typeface="Lucida Console" pitchFamily="49" charset="0"/>
              </a:rPr>
            </a:br>
            <a:r>
              <a:rPr lang="en-GB" dirty="0" err="1">
                <a:latin typeface="Lucida Console" pitchFamily="49" charset="0"/>
              </a:rPr>
              <a:t>Collections.reverse</a:t>
            </a:r>
            <a:r>
              <a:rPr lang="en-GB" dirty="0">
                <a:latin typeface="Lucida Console" pitchFamily="49" charset="0"/>
              </a:rPr>
              <a:t>(flavours);</a:t>
            </a:r>
            <a:endParaRPr lang="en-GB" dirty="0">
              <a:solidFill>
                <a:srgbClr val="000000"/>
              </a:solidFill>
              <a:latin typeface="Lucida Console" pitchFamily="49" charset="0"/>
            </a:endParaRPr>
          </a:p>
        </p:txBody>
      </p:sp>
      <p:sp>
        <p:nvSpPr>
          <p:cNvPr id="5" name="Rectangle 10"/>
          <p:cNvSpPr>
            <a:spLocks noChangeArrowheads="1"/>
          </p:cNvSpPr>
          <p:nvPr/>
        </p:nvSpPr>
        <p:spPr bwMode="auto">
          <a:xfrm>
            <a:off x="6075789" y="2204739"/>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6" name="Rectangle 9"/>
          <p:cNvSpPr>
            <a:spLocks noChangeArrowheads="1"/>
          </p:cNvSpPr>
          <p:nvPr/>
        </p:nvSpPr>
        <p:spPr bwMode="auto">
          <a:xfrm>
            <a:off x="6106577" y="1825576"/>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5"/>
          <p:cNvSpPr>
            <a:spLocks noChangeArrowheads="1"/>
          </p:cNvSpPr>
          <p:nvPr/>
        </p:nvSpPr>
        <p:spPr bwMode="auto">
          <a:xfrm>
            <a:off x="1858371" y="4839002"/>
            <a:ext cx="780972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&lt;Double&gt; </a:t>
            </a:r>
            <a:r>
              <a:rPr lang="en-GB" sz="1600" dirty="0">
                <a:solidFill>
                  <a:srgbClr val="6A3E3E"/>
                </a:solidFill>
                <a:latin typeface="Consolas" panose="020B0609020204030204" pitchFamily="49" charset="0"/>
              </a:rPr>
              <a:t>numbers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&lt;&gt;(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Arrays.</a:t>
            </a:r>
            <a:r>
              <a:rPr lang="en-GB" sz="1600" i="1" dirty="0" err="1">
                <a:solidFill>
                  <a:srgbClr val="000000"/>
                </a:solidFill>
                <a:latin typeface="Consolas" panose="020B0609020204030204" pitchFamily="49" charset="0"/>
              </a:rPr>
              <a:t>asList</a:t>
            </a:r>
            <a:r>
              <a:rPr lang="en-GB" sz="1600"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Double[]{1.2, 4.8, 8.9, 3.7, 1.5}));</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max</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max</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min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min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endParaRPr lang="en-GB" sz="1600" dirty="0"/>
          </a:p>
          <a:p>
            <a:pPr defTabSz="739775" eaLnBrk="0" hangingPunct="0">
              <a:defRPr/>
            </a:pPr>
            <a:r>
              <a:rPr lang="en-GB" sz="1600" dirty="0" err="1">
                <a:latin typeface="Lucida Console" pitchFamily="49" charset="0"/>
              </a:rPr>
              <a:t>Collections.swap</a:t>
            </a:r>
            <a:r>
              <a:rPr lang="en-GB" sz="1600" dirty="0">
                <a:latin typeface="Lucida Console" pitchFamily="49" charset="0"/>
              </a:rPr>
              <a:t>(names, 3,5);           </a:t>
            </a:r>
            <a:r>
              <a:rPr lang="en-GB" sz="1600" dirty="0">
                <a:solidFill>
                  <a:schemeClr val="accent6">
                    <a:lumMod val="50000"/>
                  </a:schemeClr>
                </a:solidFill>
                <a:latin typeface="Lucida Console" pitchFamily="49" charset="0"/>
              </a:rPr>
              <a:t>// swap 2 elements</a:t>
            </a:r>
          </a:p>
        </p:txBody>
      </p:sp>
      <p:sp>
        <p:nvSpPr>
          <p:cNvPr id="8" name="Rectangle 5"/>
          <p:cNvSpPr>
            <a:spLocks noChangeArrowheads="1"/>
          </p:cNvSpPr>
          <p:nvPr/>
        </p:nvSpPr>
        <p:spPr bwMode="auto">
          <a:xfrm>
            <a:off x="1859502" y="3125508"/>
            <a:ext cx="7808596" cy="156709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names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 []{</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Dave"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"Linda</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 </a:t>
            </a:r>
            <a:r>
              <a:rPr lang="en-GB" sz="1600" b="1" i="1" dirty="0">
                <a:solidFill>
                  <a:srgbClr val="2A00FF"/>
                </a:solidFill>
                <a:latin typeface="Consolas" panose="020B0609020204030204" pitchFamily="49" charset="0"/>
              </a:rPr>
              <a:t>"Joe"</a:t>
            </a:r>
            <a:r>
              <a:rPr lang="en-GB" sz="1600" b="1" i="1"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"Joe</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names</a:t>
            </a:r>
            <a:r>
              <a:rPr lang="en-GB" sz="1600" dirty="0" err="1">
                <a:solidFill>
                  <a:srgbClr val="000000"/>
                </a:solidFill>
                <a:latin typeface="Consolas" panose="020B0609020204030204" pitchFamily="49" charset="0"/>
              </a:rPr>
              <a:t>.removeAll</a:t>
            </a:r>
            <a:r>
              <a:rPr lang="en-GB" sz="1600" dirty="0">
                <a:solidFill>
                  <a:srgbClr val="000000"/>
                </a:solidFill>
                <a:latin typeface="Consolas" panose="020B0609020204030204" pitchFamily="49" charset="0"/>
              </a:rPr>
              <a:t>(</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names</a:t>
            </a:r>
            <a:r>
              <a:rPr lang="en-GB" sz="1600" b="1" i="1" dirty="0">
                <a:solidFill>
                  <a:srgbClr val="000000"/>
                </a:solidFill>
                <a:latin typeface="Consolas" panose="020B0609020204030204" pitchFamily="49" charset="0"/>
              </a:rPr>
              <a:t>);</a:t>
            </a:r>
          </a:p>
        </p:txBody>
      </p:sp>
      <p:sp>
        <p:nvSpPr>
          <p:cNvPr id="10" name="Rectangle 9"/>
          <p:cNvSpPr/>
          <p:nvPr/>
        </p:nvSpPr>
        <p:spPr>
          <a:xfrm>
            <a:off x="5229816" y="4371259"/>
            <a:ext cx="1088760" cy="288000"/>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GB" sz="1000" dirty="0">
                <a:solidFill>
                  <a:srgbClr val="004050"/>
                </a:solidFill>
                <a:cs typeface="Arial" pitchFamily="34" charset="0"/>
              </a:rPr>
              <a:t>[Dave, Linda]</a:t>
            </a:r>
          </a:p>
        </p:txBody>
      </p:sp>
      <p:sp>
        <p:nvSpPr>
          <p:cNvPr id="11" name="Rectangle 10"/>
          <p:cNvSpPr/>
          <p:nvPr/>
        </p:nvSpPr>
        <p:spPr>
          <a:xfrm>
            <a:off x="6274069" y="5413277"/>
            <a:ext cx="617517" cy="463138"/>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00" dirty="0">
                <a:solidFill>
                  <a:srgbClr val="004050"/>
                </a:solidFill>
                <a:cs typeface="Arial" pitchFamily="34" charset="0"/>
              </a:rPr>
              <a:t>8.9</a:t>
            </a:r>
          </a:p>
          <a:p>
            <a:pPr algn="ctr"/>
            <a:r>
              <a:rPr lang="en-GB" sz="1000" dirty="0">
                <a:solidFill>
                  <a:srgbClr val="004050"/>
                </a:solidFill>
                <a:cs typeface="Arial" pitchFamily="34" charset="0"/>
              </a:rPr>
              <a:t>1.2</a:t>
            </a:r>
          </a:p>
        </p:txBody>
      </p:sp>
      <p:sp>
        <p:nvSpPr>
          <p:cNvPr id="12" name="Rectangle 11"/>
          <p:cNvSpPr/>
          <p:nvPr/>
        </p:nvSpPr>
        <p:spPr>
          <a:xfrm>
            <a:off x="4743229" y="4050473"/>
            <a:ext cx="4616970" cy="369332"/>
          </a:xfrm>
          <a:prstGeom prst="rect">
            <a:avLst/>
          </a:prstGeom>
        </p:spPr>
        <p:txBody>
          <a:bodyPr wrap="none">
            <a:spAutoFit/>
          </a:bodyPr>
          <a:lstStyle/>
          <a:p>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a:t>
            </a:r>
            <a:r>
              <a:rPr lang="en-GB" b="1" i="1" dirty="0" err="1">
                <a:solidFill>
                  <a:srgbClr val="2A00FF"/>
                </a:solidFill>
                <a:latin typeface="Consolas" panose="020B0609020204030204" pitchFamily="49" charset="0"/>
              </a:rPr>
              <a:t>Dave"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"Mike"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"Linda</a:t>
            </a:r>
            <a:r>
              <a:rPr lang="en-GB" b="1" i="1" dirty="0">
                <a:solidFill>
                  <a:srgbClr val="2A00FF"/>
                </a:solidFill>
                <a:latin typeface="Consolas" panose="020B0609020204030204" pitchFamily="49" charset="0"/>
              </a:rPr>
              <a:t>"</a:t>
            </a:r>
            <a:r>
              <a:rPr lang="en-GB" b="1" i="1" dirty="0">
                <a:solidFill>
                  <a:srgbClr val="000000"/>
                </a:solidFill>
                <a:latin typeface="Consolas" panose="020B0609020204030204" pitchFamily="49" charset="0"/>
              </a:rPr>
              <a:t>, </a:t>
            </a:r>
            <a:r>
              <a:rPr lang="en-GB" b="1" i="1" dirty="0">
                <a:solidFill>
                  <a:srgbClr val="2A00FF"/>
                </a:solidFill>
                <a:latin typeface="Consolas" panose="020B0609020204030204" pitchFamily="49" charset="0"/>
              </a:rPr>
              <a:t>"Joe"</a:t>
            </a:r>
            <a:r>
              <a:rPr lang="en-GB" b="1" i="1"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73382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4CEE614-F3AF-46F3-B9A7-97CFC7B058A3}"/>
              </a:ext>
            </a:extLst>
          </p:cNvPr>
          <p:cNvSpPr>
            <a:spLocks noGrp="1"/>
          </p:cNvSpPr>
          <p:nvPr>
            <p:ph type="body" sz="quarter" idx="15"/>
          </p:nvPr>
        </p:nvSpPr>
        <p:spPr>
          <a:xfrm>
            <a:off x="5037137" y="1349985"/>
            <a:ext cx="6360536" cy="3850088"/>
          </a:xfrm>
        </p:spPr>
        <p:txBody>
          <a:bodyPr vert="horz" lIns="0" tIns="0" rIns="0" bIns="0" rtlCol="0" anchor="t" anchorCtr="0">
            <a:noAutofit/>
          </a:bodyPr>
          <a:lstStyle/>
          <a:p>
            <a:pPr marL="342900" indent="-342900">
              <a:spcAft>
                <a:spcPts val="400"/>
              </a:spcAft>
              <a:buChar char="•"/>
            </a:pPr>
            <a:r>
              <a:rPr lang="en-GB" b="1" dirty="0"/>
              <a:t>Objectives</a:t>
            </a:r>
          </a:p>
          <a:p>
            <a:pPr marL="684000" lvl="1" indent="-342900">
              <a:spcAft>
                <a:spcPts val="400"/>
              </a:spcAft>
              <a:buSzPct val="115000"/>
            </a:pPr>
            <a:r>
              <a:rPr lang="en-IN" dirty="0"/>
              <a:t>Compare functionality offered by arrays &amp; collections </a:t>
            </a:r>
          </a:p>
          <a:p>
            <a:pPr marL="684000" lvl="1" indent="-342900">
              <a:spcAft>
                <a:spcPts val="400"/>
              </a:spcAft>
              <a:buSzPct val="115000"/>
            </a:pPr>
            <a:r>
              <a:rPr lang="en-IN" dirty="0"/>
              <a:t>Understand generic concepts, use generic types &amp; syntax</a:t>
            </a:r>
            <a:endParaRPr lang="en-GB" dirty="0"/>
          </a:p>
          <a:p>
            <a:pPr marL="342900" indent="-342900">
              <a:spcAft>
                <a:spcPts val="400"/>
              </a:spcAft>
              <a:buChar char="•"/>
            </a:pPr>
            <a:r>
              <a:rPr lang="en-GB" b="1" dirty="0"/>
              <a:t>Contents</a:t>
            </a:r>
          </a:p>
          <a:p>
            <a:pPr marL="684000" lvl="1" indent="-342900">
              <a:spcAft>
                <a:spcPts val="400"/>
              </a:spcAft>
              <a:buSzPct val="115000"/>
            </a:pPr>
            <a:r>
              <a:rPr lang="en-GB" dirty="0"/>
              <a:t>Recap arrays, introduce collection classes</a:t>
            </a:r>
          </a:p>
          <a:p>
            <a:pPr marL="684000" lvl="1" indent="-342900">
              <a:spcAft>
                <a:spcPts val="400"/>
              </a:spcAft>
              <a:buSzPct val="115000"/>
            </a:pPr>
            <a:r>
              <a:rPr lang="en-GB" dirty="0"/>
              <a:t>Generic concepts</a:t>
            </a:r>
          </a:p>
          <a:p>
            <a:pPr marL="1026000" lvl="1" indent="-342900">
              <a:spcAft>
                <a:spcPts val="400"/>
              </a:spcAft>
              <a:buSzPct val="115000"/>
            </a:pPr>
            <a:r>
              <a:rPr lang="en-GB" dirty="0"/>
              <a:t>Collections Framework  Generic classes</a:t>
            </a:r>
          </a:p>
          <a:p>
            <a:pPr marL="684000" lvl="1" indent="-342900">
              <a:spcAft>
                <a:spcPts val="400"/>
              </a:spcAft>
              <a:buSzPct val="115000"/>
            </a:pPr>
            <a:endParaRPr lang="en-GB" dirty="0"/>
          </a:p>
          <a:p>
            <a:pPr marL="342900" indent="-342900">
              <a:spcAft>
                <a:spcPts val="400"/>
              </a:spcAft>
              <a:buChar char="•"/>
            </a:pPr>
            <a:r>
              <a:rPr lang="en-GB" b="1" dirty="0"/>
              <a:t>Two hands on Labs</a:t>
            </a:r>
          </a:p>
          <a:p>
            <a:pPr marL="342900" indent="-342900">
              <a:spcAft>
                <a:spcPts val="400"/>
              </a:spcAft>
              <a:buChar char="•"/>
            </a:pPr>
            <a:endParaRPr lang="en-IN" b="1" dirty="0"/>
          </a:p>
        </p:txBody>
      </p:sp>
      <p:sp>
        <p:nvSpPr>
          <p:cNvPr id="5" name="Text Placeholder 4">
            <a:extLst>
              <a:ext uri="{FF2B5EF4-FFF2-40B4-BE49-F238E27FC236}">
                <a16:creationId xmlns:a16="http://schemas.microsoft.com/office/drawing/2014/main" id="{56D6B1F2-5C62-4C24-8E05-47130583A814}"/>
              </a:ext>
            </a:extLst>
          </p:cNvPr>
          <p:cNvSpPr>
            <a:spLocks noGrp="1"/>
          </p:cNvSpPr>
          <p:nvPr>
            <p:ph type="body" sz="quarter" idx="16"/>
          </p:nvPr>
        </p:nvSpPr>
        <p:spPr/>
        <p:txBody>
          <a:bodyPr/>
          <a:lstStyle/>
          <a:p>
            <a:r>
              <a:rPr lang="en-GB"/>
              <a:t>Contents</a:t>
            </a:r>
          </a:p>
          <a:p>
            <a:endParaRPr lang="en-IN" dirty="0"/>
          </a:p>
        </p:txBody>
      </p:sp>
    </p:spTree>
    <p:extLst>
      <p:ext uri="{BB962C8B-B14F-4D97-AF65-F5344CB8AC3E}">
        <p14:creationId xmlns:p14="http://schemas.microsoft.com/office/powerpoint/2010/main" val="1554418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t>Arrays vs Collection classes</a:t>
            </a:r>
          </a:p>
        </p:txBody>
      </p:sp>
      <p:sp>
        <p:nvSpPr>
          <p:cNvPr id="9219" name="Content Placeholder 2"/>
          <p:cNvSpPr>
            <a:spLocks noGrp="1"/>
          </p:cNvSpPr>
          <p:nvPr>
            <p:ph idx="1"/>
          </p:nvPr>
        </p:nvSpPr>
        <p:spPr/>
        <p:txBody>
          <a:bodyPr/>
          <a:lstStyle/>
          <a:p>
            <a:pPr marL="342900" indent="-342900">
              <a:buFont typeface="Arial" panose="020B0604020202020204" pitchFamily="34" charset="0"/>
              <a:buChar char="•"/>
            </a:pPr>
            <a:r>
              <a:rPr lang="en-GB" b="1" dirty="0"/>
              <a:t>Limitations of Arrays</a:t>
            </a:r>
          </a:p>
          <a:p>
            <a:pPr marL="684000" indent="-342900">
              <a:buFont typeface="Arial" panose="020B0604020202020204" pitchFamily="34" charset="0"/>
              <a:buChar char="•"/>
            </a:pPr>
            <a:r>
              <a:rPr lang="en-GB" dirty="0"/>
              <a:t>Fixed size, (until resized), can’t append, insert or delete</a:t>
            </a:r>
          </a:p>
          <a:p>
            <a:pPr marL="684000" indent="-342900">
              <a:buFont typeface="Arial" panose="020B0604020202020204" pitchFamily="34" charset="0"/>
              <a:buChar char="•"/>
            </a:pPr>
            <a:r>
              <a:rPr lang="en-GB" dirty="0"/>
              <a:t>No built-in method to reject duplicates</a:t>
            </a:r>
          </a:p>
          <a:p>
            <a:pPr marL="684000" indent="-342900">
              <a:buFont typeface="Arial" panose="020B0604020202020204" pitchFamily="34" charset="0"/>
              <a:buChar char="•"/>
            </a:pPr>
            <a:r>
              <a:rPr lang="en-GB" dirty="0"/>
              <a:t>Must continually watch out for </a:t>
            </a:r>
            <a:r>
              <a:rPr lang="en-GB" dirty="0" err="1">
                <a:solidFill>
                  <a:srgbClr val="0000C8"/>
                </a:solidFill>
              </a:rPr>
              <a:t>ArrayIndexOutOfBoundsException</a:t>
            </a:r>
            <a:endParaRPr lang="en-GB" dirty="0">
              <a:solidFill>
                <a:srgbClr val="0000C8"/>
              </a:solidFill>
            </a:endParaRPr>
          </a:p>
          <a:p>
            <a:pPr marL="684000" indent="-342900">
              <a:buFont typeface="Arial" panose="020B0604020202020204" pitchFamily="34" charset="0"/>
              <a:buChar char="•"/>
            </a:pPr>
            <a:r>
              <a:rPr lang="en-GB" dirty="0"/>
              <a:t>But are type-safe!, a Car array can only contain Car references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dirty="0"/>
              <a:t>Java offers a collection classes</a:t>
            </a:r>
          </a:p>
          <a:p>
            <a:pPr marL="684000" indent="-342900">
              <a:buFont typeface="Arial" panose="020B0604020202020204" pitchFamily="34" charset="0"/>
              <a:buChar char="•"/>
            </a:pPr>
            <a:r>
              <a:rPr lang="en-GB" dirty="0"/>
              <a:t>Queue, Stack, List, Set, Map, Dictionary, </a:t>
            </a:r>
            <a:r>
              <a:rPr lang="en-GB" dirty="0" err="1"/>
              <a:t>SortedList</a:t>
            </a:r>
            <a:r>
              <a:rPr lang="en-GB" dirty="0"/>
              <a:t> ...</a:t>
            </a:r>
          </a:p>
          <a:p>
            <a:pPr marL="1026000" indent="-342900">
              <a:buFont typeface="Arial" panose="020B0604020202020204" pitchFamily="34" charset="0"/>
              <a:buChar char="•"/>
            </a:pPr>
            <a:r>
              <a:rPr lang="en-GB" dirty="0"/>
              <a:t>Know their Capacity  &amp; Count</a:t>
            </a:r>
          </a:p>
          <a:p>
            <a:pPr marL="1026000" indent="-342900">
              <a:buFont typeface="Arial" panose="020B0604020202020204" pitchFamily="34" charset="0"/>
              <a:buChar char="•"/>
            </a:pPr>
            <a:r>
              <a:rPr lang="en-GB" dirty="0"/>
              <a:t>Support append, insertions / deletions / searching</a:t>
            </a:r>
          </a:p>
          <a:p>
            <a:pPr marL="342900" indent="-342900">
              <a:buFont typeface="Arial" panose="020B0604020202020204" pitchFamily="34" charset="0"/>
              <a:buChar char="•"/>
            </a:pPr>
            <a:endParaRPr lang="en-GB" dirty="0"/>
          </a:p>
          <a:p>
            <a:pPr marL="684000" indent="-342900">
              <a:buFont typeface="Arial" panose="020B0604020202020204" pitchFamily="34" charset="0"/>
              <a:buChar char="•"/>
            </a:pPr>
            <a:r>
              <a:rPr lang="en-GB" dirty="0"/>
              <a:t>Generic version of these are type-safe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272" y="1368256"/>
            <a:ext cx="10816255" cy="773487"/>
          </a:xfrm>
        </p:spPr>
        <p:txBody>
          <a:bodyPr/>
          <a:lstStyle/>
          <a:p>
            <a:r>
              <a:rPr lang="en-GB" b="1" dirty="0"/>
              <a:t>Developers had to use the  </a:t>
            </a:r>
            <a:r>
              <a:rPr lang="en-GB" b="1" dirty="0" err="1">
                <a:latin typeface="Courier New" panose="02070309020205020404" pitchFamily="49" charset="0"/>
                <a:cs typeface="Courier New" panose="02070309020205020404" pitchFamily="49" charset="0"/>
              </a:rPr>
              <a:t>ArrayList</a:t>
            </a:r>
            <a:r>
              <a:rPr lang="en-GB" b="1" dirty="0">
                <a:latin typeface="Courier New" panose="02070309020205020404" pitchFamily="49" charset="0"/>
                <a:cs typeface="Courier New" panose="02070309020205020404" pitchFamily="49" charset="0"/>
              </a:rPr>
              <a:t> </a:t>
            </a:r>
            <a:r>
              <a:rPr lang="en-GB" b="1" dirty="0"/>
              <a:t>which could only hold a collection of Object type</a:t>
            </a:r>
          </a:p>
        </p:txBody>
      </p:sp>
      <p:sp>
        <p:nvSpPr>
          <p:cNvPr id="10242" name="Title 1"/>
          <p:cNvSpPr>
            <a:spLocks noGrp="1"/>
          </p:cNvSpPr>
          <p:nvPr>
            <p:ph type="title"/>
          </p:nvPr>
        </p:nvSpPr>
        <p:spPr/>
        <p:txBody>
          <a:bodyPr/>
          <a:lstStyle/>
          <a:p>
            <a:pPr eaLnBrk="1" hangingPunct="1"/>
            <a:r>
              <a:rPr lang="en-GB" dirty="0"/>
              <a:t>Collection classes in Java 5</a:t>
            </a:r>
          </a:p>
        </p:txBody>
      </p:sp>
      <p:sp>
        <p:nvSpPr>
          <p:cNvPr id="2" name="Rectangle 1"/>
          <p:cNvSpPr/>
          <p:nvPr/>
        </p:nvSpPr>
        <p:spPr>
          <a:xfrm>
            <a:off x="1650607" y="2202920"/>
            <a:ext cx="4190123" cy="1077218"/>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myList</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a:t>
            </a:r>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(123);</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p>
        </p:txBody>
      </p:sp>
      <p:sp>
        <p:nvSpPr>
          <p:cNvPr id="7" name="Rectangle 6"/>
          <p:cNvSpPr/>
          <p:nvPr/>
        </p:nvSpPr>
        <p:spPr>
          <a:xfrm>
            <a:off x="1653539" y="3942756"/>
            <a:ext cx="8459584" cy="83099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600" b="1" dirty="0">
                <a:solidFill>
                  <a:srgbClr val="C00000"/>
                </a:solidFill>
                <a:latin typeface="Consolas" panose="020B0609020204030204" pitchFamily="49" charset="0"/>
                <a:sym typeface="Wingdings" panose="05000000000000000000" pitchFamily="2" charset="2"/>
              </a:rPr>
              <a:t>needs casting. get( ) returns an Object</a:t>
            </a:r>
            <a:endParaRPr lang="en-GB" sz="1600" b="1" dirty="0">
              <a:solidFill>
                <a:srgbClr val="000000"/>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Cast is valid. It takes time to cast Object</a:t>
            </a:r>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(1);	</a:t>
            </a:r>
            <a:r>
              <a:rPr lang="en-GB" sz="1600" b="1" dirty="0">
                <a:solidFill>
                  <a:srgbClr val="C00000"/>
                </a:solidFill>
                <a:latin typeface="Consolas" panose="020B0609020204030204" pitchFamily="49" charset="0"/>
                <a:sym typeface="Wingdings" panose="05000000000000000000" pitchFamily="2" charset="2"/>
              </a:rPr>
              <a:t>Compiles but crashes during runtime</a:t>
            </a:r>
            <a:endParaRPr lang="en-GB" sz="1600" b="1" dirty="0">
              <a:solidFill>
                <a:srgbClr val="000000"/>
              </a:solidFill>
              <a:latin typeface="Consolas" panose="020B0609020204030204" pitchFamily="49" charset="0"/>
            </a:endParaRPr>
          </a:p>
        </p:txBody>
      </p:sp>
      <p:sp>
        <p:nvSpPr>
          <p:cNvPr id="4" name="Rectangle 3"/>
          <p:cNvSpPr/>
          <p:nvPr/>
        </p:nvSpPr>
        <p:spPr>
          <a:xfrm>
            <a:off x="4801655" y="3860083"/>
            <a:ext cx="505267" cy="523220"/>
          </a:xfrm>
          <a:prstGeom prst="rect">
            <a:avLst/>
          </a:prstGeom>
        </p:spPr>
        <p:txBody>
          <a:bodyPr wrap="none">
            <a:spAutoFit/>
          </a:bodyPr>
          <a:lstStyle/>
          <a:p>
            <a:r>
              <a:rPr lang="en-GB" sz="2800" b="1" dirty="0">
                <a:solidFill>
                  <a:srgbClr val="C00000"/>
                </a:solidFill>
                <a:latin typeface="Consolas" panose="020B0609020204030204" pitchFamily="49" charset="0"/>
                <a:sym typeface="Wingdings" panose="05000000000000000000" pitchFamily="2" charset="2"/>
              </a:rPr>
              <a:t></a:t>
            </a:r>
            <a:endParaRPr lang="en-GB" sz="2800" dirty="0"/>
          </a:p>
        </p:txBody>
      </p:sp>
      <p:sp>
        <p:nvSpPr>
          <p:cNvPr id="5" name="Rectangle 4"/>
          <p:cNvSpPr/>
          <p:nvPr/>
        </p:nvSpPr>
        <p:spPr>
          <a:xfrm>
            <a:off x="4835110" y="4172319"/>
            <a:ext cx="458780" cy="461665"/>
          </a:xfrm>
          <a:prstGeom prst="rect">
            <a:avLst/>
          </a:prstGeom>
        </p:spPr>
        <p:txBody>
          <a:bodyPr wrap="none">
            <a:spAutoFit/>
          </a:bodyPr>
          <a:lstStyle/>
          <a:p>
            <a:r>
              <a:rPr lang="en-GB" sz="2400" b="1" dirty="0">
                <a:solidFill>
                  <a:srgbClr val="00B050"/>
                </a:solidFill>
                <a:latin typeface="Consolas" panose="020B0609020204030204" pitchFamily="49" charset="0"/>
                <a:sym typeface="Wingdings" panose="05000000000000000000" pitchFamily="2" charset="2"/>
              </a:rPr>
              <a:t></a:t>
            </a:r>
            <a:endParaRPr lang="en-GB" sz="2400" dirty="0"/>
          </a:p>
        </p:txBody>
      </p:sp>
      <p:sp>
        <p:nvSpPr>
          <p:cNvPr id="12" name="Rectangle 11"/>
          <p:cNvSpPr/>
          <p:nvPr/>
        </p:nvSpPr>
        <p:spPr>
          <a:xfrm>
            <a:off x="1653539" y="3462733"/>
            <a:ext cx="8459584" cy="338554"/>
          </a:xfrm>
          <a:prstGeom prst="rect">
            <a:avLst/>
          </a:prstGeom>
          <a:solidFill>
            <a:schemeClr val="accent2">
              <a:lumMod val="20000"/>
              <a:lumOff val="80000"/>
              <a:alpha val="5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1600" b="1" dirty="0">
                <a:solidFill>
                  <a:schemeClr val="tx1"/>
                </a:solidFill>
              </a:rPr>
              <a:t>Java</a:t>
            </a:r>
            <a:r>
              <a:rPr lang="en-GB" sz="1600" dirty="0">
                <a:solidFill>
                  <a:schemeClr val="tx1"/>
                </a:solidFill>
              </a:rPr>
              <a:t>'s</a:t>
            </a:r>
            <a:r>
              <a:rPr lang="en-GB" sz="1600" b="1" dirty="0">
                <a:solidFill>
                  <a:schemeClr val="tx1"/>
                </a:solidFill>
              </a:rPr>
              <a:t> </a:t>
            </a:r>
            <a:r>
              <a:rPr lang="en-GB" sz="1600" b="1" dirty="0">
                <a:solidFill>
                  <a:schemeClr val="accent4">
                    <a:lumMod val="75000"/>
                  </a:schemeClr>
                </a:solidFill>
              </a:rPr>
              <a:t>get()</a:t>
            </a:r>
            <a:r>
              <a:rPr lang="en-GB" sz="1600" dirty="0">
                <a:solidFill>
                  <a:schemeClr val="tx1"/>
                </a:solidFill>
              </a:rPr>
              <a:t> method returns an </a:t>
            </a:r>
            <a:r>
              <a:rPr lang="en-GB" sz="1600" b="1" dirty="0">
                <a:solidFill>
                  <a:schemeClr val="accent4">
                    <a:lumMod val="75000"/>
                  </a:schemeClr>
                </a:solidFill>
              </a:rPr>
              <a:t>Object</a:t>
            </a:r>
            <a:r>
              <a:rPr lang="en-GB" sz="1600" dirty="0">
                <a:solidFill>
                  <a:schemeClr val="accent4">
                    <a:lumMod val="75000"/>
                  </a:schemeClr>
                </a:solidFill>
              </a:rPr>
              <a:t> </a:t>
            </a:r>
            <a:r>
              <a:rPr lang="en-GB" sz="1600" dirty="0">
                <a:solidFill>
                  <a:schemeClr val="tx1"/>
                </a:solidFill>
              </a:rPr>
              <a:t>at an index</a:t>
            </a:r>
          </a:p>
        </p:txBody>
      </p:sp>
      <p:sp>
        <p:nvSpPr>
          <p:cNvPr id="3" name="TextBox 2"/>
          <p:cNvSpPr txBox="1"/>
          <p:nvPr/>
        </p:nvSpPr>
        <p:spPr>
          <a:xfrm>
            <a:off x="548640" y="4470400"/>
            <a:ext cx="914400" cy="914400"/>
          </a:xfrm>
          <a:prstGeom prst="rect">
            <a:avLst/>
          </a:prstGeom>
        </p:spPr>
        <p:txBody>
          <a:bodyPr vert="horz" wrap="none" lIns="0" tIns="0" rIns="0" bIns="0" rtlCol="0" anchor="t" anchorCtr="0">
            <a:normAutofit/>
          </a:bodyPr>
          <a:lstStyle/>
          <a:p>
            <a:pPr algn="l"/>
            <a:endParaRPr lang="en-GB" dirty="0"/>
          </a:p>
        </p:txBody>
      </p:sp>
      <p:sp>
        <p:nvSpPr>
          <p:cNvPr id="10" name="TextBox 9"/>
          <p:cNvSpPr txBox="1"/>
          <p:nvPr/>
        </p:nvSpPr>
        <p:spPr>
          <a:xfrm>
            <a:off x="1099624" y="4207325"/>
            <a:ext cx="914400" cy="914400"/>
          </a:xfrm>
          <a:prstGeom prst="rect">
            <a:avLst/>
          </a:prstGeom>
        </p:spPr>
        <p:txBody>
          <a:bodyPr vert="horz" wrap="none" lIns="0" tIns="0" rIns="0" bIns="0" rtlCol="0" anchor="t" anchorCtr="0">
            <a:normAutofit/>
          </a:bodyPr>
          <a:lstStyle/>
          <a:p>
            <a:pPr algn="l"/>
            <a:endParaRPr lang="en-GB" dirty="0"/>
          </a:p>
        </p:txBody>
      </p:sp>
      <p:sp>
        <p:nvSpPr>
          <p:cNvPr id="14" name="TextBox 13"/>
          <p:cNvSpPr txBox="1"/>
          <p:nvPr/>
        </p:nvSpPr>
        <p:spPr>
          <a:xfrm>
            <a:off x="1099624" y="5312206"/>
            <a:ext cx="914400" cy="914400"/>
          </a:xfrm>
          <a:prstGeom prst="rect">
            <a:avLst/>
          </a:prstGeom>
        </p:spPr>
        <p:txBody>
          <a:bodyPr vert="horz" wrap="none" lIns="0" tIns="0" rIns="0" bIns="0" rtlCol="0" anchor="t" anchorCtr="0">
            <a:normAutofit/>
          </a:bodyPr>
          <a:lstStyle/>
          <a:p>
            <a:pPr algn="l"/>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999" y="1368000"/>
            <a:ext cx="11414571" cy="5216400"/>
          </a:xfrm>
        </p:spPr>
        <p:txBody>
          <a:bodyPr/>
          <a:lstStyle/>
          <a:p>
            <a:pPr marL="342900" indent="-342900">
              <a:buFont typeface="Arial" panose="020B0604020202020204" pitchFamily="34" charset="0"/>
              <a:buChar char="•"/>
            </a:pPr>
            <a:r>
              <a:rPr lang="en-GB" dirty="0"/>
              <a:t>Can hold a collection of a specific type and always returns the expected type</a:t>
            </a:r>
          </a:p>
        </p:txBody>
      </p:sp>
      <p:sp>
        <p:nvSpPr>
          <p:cNvPr id="10242" name="Title 1"/>
          <p:cNvSpPr>
            <a:spLocks noGrp="1"/>
          </p:cNvSpPr>
          <p:nvPr>
            <p:ph type="title"/>
          </p:nvPr>
        </p:nvSpPr>
        <p:spPr/>
        <p:txBody>
          <a:bodyPr/>
          <a:lstStyle/>
          <a:p>
            <a:pPr eaLnBrk="1" hangingPunct="1"/>
            <a:r>
              <a:rPr lang="en-GB" dirty="0"/>
              <a:t>Generic collection classes</a:t>
            </a:r>
          </a:p>
        </p:txBody>
      </p:sp>
      <p:sp>
        <p:nvSpPr>
          <p:cNvPr id="4" name="Rectangle 3"/>
          <p:cNvSpPr/>
          <p:nvPr/>
        </p:nvSpPr>
        <p:spPr>
          <a:xfrm>
            <a:off x="795932" y="1896916"/>
            <a:ext cx="6712307" cy="203132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numbers</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 	</a:t>
            </a:r>
            <a:r>
              <a:rPr lang="en-GB" sz="1400" b="1" dirty="0">
                <a:solidFill>
                  <a:srgbClr val="00B050"/>
                </a:solidFill>
                <a:latin typeface="Consolas" panose="020B0609020204030204" pitchFamily="49" charset="0"/>
                <a:sym typeface="Wingdings" panose="05000000000000000000" pitchFamily="2" charset="2"/>
              </a:rPr>
              <a:t>  can add an integer</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(123.5); 	</a:t>
            </a:r>
            <a:r>
              <a:rPr lang="en-GB" sz="1400" b="1" dirty="0">
                <a:solidFill>
                  <a:srgbClr val="C00000"/>
                </a:solidFill>
                <a:latin typeface="Consolas" panose="020B0609020204030204" pitchFamily="49" charset="0"/>
                <a:sym typeface="Wingdings" panose="05000000000000000000" pitchFamily="2" charset="2"/>
              </a:rPr>
              <a:t>  double is not allowed</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dirty="0">
                <a:solidFill>
                  <a:srgbClr val="2A00FF"/>
                </a:solidFill>
                <a:latin typeface="Consolas" panose="020B0609020204030204" pitchFamily="49" charset="0"/>
              </a:rPr>
              <a:t>"Bob"</a:t>
            </a:r>
            <a:r>
              <a:rPr lang="en-GB" sz="1400" dirty="0">
                <a:solidFill>
                  <a:srgbClr val="000000"/>
                </a:solidFill>
                <a:latin typeface="Consolas" panose="020B0609020204030204" pitchFamily="49" charset="0"/>
              </a:rPr>
              <a:t>); 	</a:t>
            </a:r>
            <a:r>
              <a:rPr lang="en-GB" sz="1400" b="1" dirty="0">
                <a:solidFill>
                  <a:srgbClr val="C00000"/>
                </a:solidFill>
                <a:latin typeface="Consolas" panose="020B0609020204030204" pitchFamily="49" charset="0"/>
                <a:sym typeface="Wingdings" panose="05000000000000000000" pitchFamily="2" charset="2"/>
              </a:rPr>
              <a:t>  Only integers</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r>
              <a:rPr lang="en-GB" sz="1400" b="1" dirty="0">
                <a:solidFill>
                  <a:srgbClr val="C00000"/>
                </a:solidFill>
                <a:latin typeface="Consolas" panose="020B0609020204030204" pitchFamily="49" charset="0"/>
                <a:sym typeface="Wingdings" panose="05000000000000000000" pitchFamily="2" charset="2"/>
              </a:rPr>
              <a:t> 	  no cars!</a:t>
            </a:r>
            <a:endParaRPr lang="en-GB" sz="1400" b="1"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k = </a:t>
            </a:r>
            <a:r>
              <a:rPr lang="en-GB" sz="1400" b="1" dirty="0" err="1">
                <a:solidFill>
                  <a:srgbClr val="000000"/>
                </a:solidFill>
                <a:latin typeface="Consolas" panose="020B0609020204030204" pitchFamily="49" charset="0"/>
              </a:rPr>
              <a:t>myList.get</a:t>
            </a:r>
            <a:r>
              <a:rPr lang="en-GB" sz="14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   no casting is required</a:t>
            </a:r>
            <a:endParaRPr lang="en-GB" sz="1400" b="1" dirty="0">
              <a:solidFill>
                <a:srgbClr val="000000"/>
              </a:solidFill>
              <a:latin typeface="Consolas" panose="020B0609020204030204" pitchFamily="49" charset="0"/>
            </a:endParaRPr>
          </a:p>
        </p:txBody>
      </p:sp>
      <p:sp>
        <p:nvSpPr>
          <p:cNvPr id="8" name="Rectangle 7"/>
          <p:cNvSpPr/>
          <p:nvPr/>
        </p:nvSpPr>
        <p:spPr>
          <a:xfrm>
            <a:off x="810308" y="4112505"/>
            <a:ext cx="6697932" cy="1600438"/>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people</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(new Person("Bob"); 	</a:t>
            </a:r>
            <a:r>
              <a:rPr lang="en-GB" sz="1400" b="1" dirty="0">
                <a:solidFill>
                  <a:srgbClr val="00B050"/>
                </a:solidFill>
                <a:latin typeface="Consolas" panose="020B0609020204030204" pitchFamily="49" charset="0"/>
                <a:sym typeface="Wingdings" panose="05000000000000000000" pitchFamily="2" charset="2"/>
              </a:rPr>
              <a:t>  can add a Person type </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Persop</a:t>
            </a:r>
            <a:r>
              <a:rPr lang="en-GB" sz="1400" dirty="0">
                <a:solidFill>
                  <a:srgbClr val="000000"/>
                </a:solidFill>
                <a:latin typeface="Consolas" panose="020B0609020204030204" pitchFamily="49" charset="0"/>
              </a:rPr>
              <a:t> person = new Person("Linda");</a:t>
            </a: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(person); 		</a:t>
            </a:r>
            <a:r>
              <a:rPr lang="en-GB" sz="1400" b="1" dirty="0">
                <a:solidFill>
                  <a:srgbClr val="00B050"/>
                </a:solidFill>
                <a:latin typeface="Consolas" panose="020B0609020204030204" pitchFamily="49" charset="0"/>
                <a:sym typeface="Wingdings" panose="05000000000000000000" pitchFamily="2" charset="2"/>
              </a:rPr>
              <a:t></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 p = </a:t>
            </a:r>
            <a:r>
              <a:rPr lang="en-GB" sz="1400" b="1" dirty="0" err="1">
                <a:solidFill>
                  <a:srgbClr val="000000"/>
                </a:solidFill>
                <a:latin typeface="Consolas" panose="020B0609020204030204" pitchFamily="49" charset="0"/>
              </a:rPr>
              <a:t>people.get</a:t>
            </a:r>
            <a:r>
              <a:rPr lang="en-GB" sz="14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   no casting is required</a:t>
            </a:r>
            <a:endParaRPr lang="en-GB" sz="1400" b="1" dirty="0">
              <a:solidFill>
                <a:srgbClr val="000000"/>
              </a:solidFill>
              <a:latin typeface="Consolas" panose="020B0609020204030204" pitchFamily="49" charset="0"/>
            </a:endParaRPr>
          </a:p>
        </p:txBody>
      </p:sp>
      <p:sp>
        <p:nvSpPr>
          <p:cNvPr id="2" name="Rounded Rectangular Callout 1"/>
          <p:cNvSpPr/>
          <p:nvPr/>
        </p:nvSpPr>
        <p:spPr>
          <a:xfrm>
            <a:off x="7754255" y="2407920"/>
            <a:ext cx="2941454" cy="446116"/>
          </a:xfrm>
          <a:prstGeom prst="wedgeRoundRectCallout">
            <a:avLst>
              <a:gd name="adj1" fmla="val -54500"/>
              <a:gd name="adj2" fmla="val -1916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java.util.ArrayList</a:t>
            </a:r>
            <a:endParaRPr lang="en-GB" sz="1400" dirty="0">
              <a:solidFill>
                <a:schemeClr val="tx1"/>
              </a:solidFill>
            </a:endParaRPr>
          </a:p>
        </p:txBody>
      </p:sp>
    </p:spTree>
    <p:extLst>
      <p:ext uri="{BB962C8B-B14F-4D97-AF65-F5344CB8AC3E}">
        <p14:creationId xmlns:p14="http://schemas.microsoft.com/office/powerpoint/2010/main" val="396826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365" y="562058"/>
            <a:ext cx="11852029" cy="805001"/>
          </a:xfrm>
        </p:spPr>
        <p:txBody>
          <a:bodyPr/>
          <a:lstStyle/>
          <a:p>
            <a:pPr eaLnBrk="1" hangingPunct="1"/>
            <a:r>
              <a:rPr lang="en-GB" sz="3200" dirty="0"/>
              <a:t>Iterating through an generic </a:t>
            </a:r>
            <a:r>
              <a:rPr lang="en-GB" sz="3200" dirty="0" err="1"/>
              <a:t>ArrayList</a:t>
            </a:r>
            <a:endParaRPr lang="en-GB" sz="3200" dirty="0"/>
          </a:p>
        </p:txBody>
      </p:sp>
      <p:sp>
        <p:nvSpPr>
          <p:cNvPr id="822277" name="Rectangle 5"/>
          <p:cNvSpPr>
            <a:spLocks noChangeArrowheads="1"/>
          </p:cNvSpPr>
          <p:nvPr/>
        </p:nvSpPr>
        <p:spPr bwMode="auto">
          <a:xfrm>
            <a:off x="1920816" y="1492916"/>
            <a:ext cx="8532903" cy="1197764"/>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a:t>
            </a:r>
            <a:r>
              <a:rPr lang="en-GB" dirty="0">
                <a:latin typeface="Lucida Console" pitchFamily="49" charset="0"/>
              </a:rPr>
              <a:t>String</a:t>
            </a:r>
            <a:r>
              <a:rPr lang="en-GB" dirty="0">
                <a:solidFill>
                  <a:srgbClr val="000000"/>
                </a:solidFill>
                <a:latin typeface="Lucida Console" pitchFamily="49" charset="0"/>
              </a:rPr>
              <a:t>&gt; friends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("Tom"); 			</a:t>
            </a:r>
            <a:endParaRPr lang="en-GB" dirty="0">
              <a:solidFill>
                <a:schemeClr val="accent6">
                  <a:lumMod val="50000"/>
                </a:schemeClr>
              </a:solidFill>
              <a:latin typeface="Lucida Console" pitchFamily="49" charset="0"/>
            </a:endParaRPr>
          </a:p>
          <a:p>
            <a:pPr defTabSz="739775" eaLnBrk="0" hangingPunct="0">
              <a:defRPr/>
            </a:pPr>
            <a:r>
              <a:rPr lang="en-GB" dirty="0" err="1">
                <a:solidFill>
                  <a:srgbClr val="000000"/>
                </a:solidFill>
                <a:latin typeface="Lucida Console" pitchFamily="49" charset="0"/>
              </a:rPr>
              <a:t>friends.add</a:t>
            </a:r>
            <a:r>
              <a:rPr lang="en-GB" dirty="0">
                <a:solidFill>
                  <a:srgbClr val="000000"/>
                </a:solidFill>
                <a:latin typeface="Lucida Console" pitchFamily="49" charset="0"/>
              </a:rPr>
              <a:t>("Sue");</a:t>
            </a:r>
            <a:r>
              <a:rPr lang="en-GB" dirty="0">
                <a:solidFill>
                  <a:schemeClr val="accent6">
                    <a:lumMod val="50000"/>
                  </a:schemeClr>
                </a:solidFill>
                <a:latin typeface="Lucida Console" pitchFamily="49" charset="0"/>
              </a:rPr>
              <a:t> </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("Sanjeev");</a:t>
            </a:r>
            <a:endParaRPr lang="en-GB" dirty="0">
              <a:solidFill>
                <a:schemeClr val="accent6">
                  <a:lumMod val="50000"/>
                </a:schemeClr>
              </a:solidFill>
              <a:latin typeface="Lucida Console" pitchFamily="49" charset="0"/>
            </a:endParaRPr>
          </a:p>
        </p:txBody>
      </p:sp>
      <p:sp>
        <p:nvSpPr>
          <p:cNvPr id="5" name="Rectangle 5"/>
          <p:cNvSpPr>
            <a:spLocks noChangeArrowheads="1"/>
          </p:cNvSpPr>
          <p:nvPr/>
        </p:nvSpPr>
        <p:spPr bwMode="auto">
          <a:xfrm>
            <a:off x="1920816" y="3111821"/>
            <a:ext cx="853290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a:t>
            </a:r>
            <a:r>
              <a:rPr lang="en-GB" dirty="0">
                <a:latin typeface="Lucida Console" pitchFamily="49" charset="0"/>
              </a:rPr>
              <a:t>String </a:t>
            </a:r>
            <a:r>
              <a:rPr lang="en-GB" dirty="0">
                <a:solidFill>
                  <a:srgbClr val="000000"/>
                </a:solidFill>
                <a:latin typeface="Lucida Console" pitchFamily="49" charset="0"/>
              </a:rPr>
              <a:t>name : friends)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System.out.printf</a:t>
            </a:r>
            <a:r>
              <a:rPr lang="en-GB" dirty="0">
                <a:solidFill>
                  <a:srgbClr val="000000"/>
                </a:solidFill>
                <a:latin typeface="Lucida Console" pitchFamily="49" charset="0"/>
              </a:rPr>
              <a:t>(</a:t>
            </a:r>
            <a:r>
              <a:rPr lang="en-GB" b="1" dirty="0">
                <a:solidFill>
                  <a:srgbClr val="000000"/>
                </a:solidFill>
                <a:latin typeface="Lucida Console" pitchFamily="49" charset="0"/>
              </a:rPr>
              <a:t>name</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p:txBody>
      </p:sp>
      <p:sp>
        <p:nvSpPr>
          <p:cNvPr id="6" name="Rectangle 5"/>
          <p:cNvSpPr>
            <a:spLocks noChangeArrowheads="1"/>
          </p:cNvSpPr>
          <p:nvPr/>
        </p:nvSpPr>
        <p:spPr bwMode="auto">
          <a:xfrm>
            <a:off x="1943144" y="4176728"/>
            <a:ext cx="850932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solidFill>
                  <a:srgbClr val="000000"/>
                </a:solidFill>
                <a:latin typeface="Lucida Console" pitchFamily="49" charset="0"/>
              </a:rPr>
              <a:t>friends.size</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System.out.printf</a:t>
            </a:r>
            <a:r>
              <a:rPr lang="en-GB" dirty="0">
                <a:solidFill>
                  <a:srgbClr val="000000"/>
                </a:solidFill>
                <a:latin typeface="Lucida Console" pitchFamily="49" charset="0"/>
              </a:rPr>
              <a:t>( </a:t>
            </a:r>
            <a:r>
              <a:rPr lang="en-GB" b="1" dirty="0" err="1">
                <a:latin typeface="Lucida Console" pitchFamily="49" charset="0"/>
              </a:rPr>
              <a:t>friends.get</a:t>
            </a:r>
            <a:r>
              <a:rPr lang="en-GB" b="1" dirty="0">
                <a:latin typeface="Lucida Console" pitchFamily="49" charset="0"/>
              </a:rPr>
              <a:t>(</a:t>
            </a:r>
            <a:r>
              <a:rPr lang="en-GB" b="1" dirty="0" err="1">
                <a:latin typeface="Lucida Console" pitchFamily="49" charset="0"/>
              </a:rPr>
              <a:t>i</a:t>
            </a:r>
            <a:r>
              <a:rPr lang="en-GB" b="1" dirty="0">
                <a:latin typeface="Lucida Console" pitchFamily="49" charset="0"/>
              </a:rPr>
              <a:t>)</a:t>
            </a:r>
            <a:r>
              <a:rPr lang="en-GB" dirty="0">
                <a:latin typeface="Lucida Console" pitchFamily="49" charset="0"/>
              </a:rPr>
              <a:t> );</a:t>
            </a:r>
            <a:endParaRPr lang="en-GB" dirty="0">
              <a:solidFill>
                <a:schemeClr val="accent6">
                  <a:lumMod val="50000"/>
                </a:schemeClr>
              </a:solidFill>
              <a:latin typeface="Lucida Console" pitchFamily="49" charset="0"/>
            </a:endParaRPr>
          </a:p>
        </p:txBody>
      </p:sp>
      <p:sp>
        <p:nvSpPr>
          <p:cNvPr id="7" name="Rectangle 6"/>
          <p:cNvSpPr>
            <a:spLocks noChangeArrowheads="1"/>
          </p:cNvSpPr>
          <p:nvPr/>
        </p:nvSpPr>
        <p:spPr bwMode="auto">
          <a:xfrm>
            <a:off x="1944396" y="5147037"/>
            <a:ext cx="8509323" cy="366767"/>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friends.set</a:t>
            </a:r>
            <a:r>
              <a:rPr lang="en-GB" dirty="0">
                <a:solidFill>
                  <a:srgbClr val="000000"/>
                </a:solidFill>
                <a:latin typeface="Lucida Console" pitchFamily="49" charset="0"/>
              </a:rPr>
              <a:t>(1, "Susan"); 			</a:t>
            </a:r>
            <a:r>
              <a:rPr lang="en-GB" dirty="0">
                <a:solidFill>
                  <a:schemeClr val="accent6">
                    <a:lumMod val="50000"/>
                  </a:schemeClr>
                </a:solidFill>
                <a:latin typeface="Lucida Console" pitchFamily="49" charset="0"/>
              </a:rPr>
              <a:t>// Susan replaces Sue  </a:t>
            </a:r>
          </a:p>
        </p:txBody>
      </p:sp>
      <p:sp>
        <p:nvSpPr>
          <p:cNvPr id="2" name="TextBox 1"/>
          <p:cNvSpPr txBox="1"/>
          <p:nvPr/>
        </p:nvSpPr>
        <p:spPr>
          <a:xfrm>
            <a:off x="7377265" y="2147919"/>
            <a:ext cx="3023585"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effectLst/>
                <a:latin typeface="Lucida Console" pitchFamily="49" charset="0"/>
              </a:rPr>
              <a:t>add( ) expects a String</a:t>
            </a:r>
          </a:p>
        </p:txBody>
      </p:sp>
      <p:sp>
        <p:nvSpPr>
          <p:cNvPr id="9" name="TextBox 8"/>
          <p:cNvSpPr txBox="1"/>
          <p:nvPr/>
        </p:nvSpPr>
        <p:spPr>
          <a:xfrm>
            <a:off x="8987048" y="3162959"/>
            <a:ext cx="1418978"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enumerable</a:t>
            </a:r>
            <a:endParaRPr lang="en-GB" dirty="0">
              <a:solidFill>
                <a:srgbClr val="004050"/>
              </a:solidFill>
              <a:latin typeface="Lucida Console" pitchFamily="49" charset="0"/>
            </a:endParaRPr>
          </a:p>
        </p:txBody>
      </p:sp>
      <p:sp>
        <p:nvSpPr>
          <p:cNvPr id="10" name="TextBox 9"/>
          <p:cNvSpPr txBox="1"/>
          <p:nvPr/>
        </p:nvSpPr>
        <p:spPr>
          <a:xfrm>
            <a:off x="8239644" y="4231166"/>
            <a:ext cx="2159566"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Note the size(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Collections framework Generic Types</a:t>
            </a:r>
          </a:p>
        </p:txBody>
      </p:sp>
      <p:sp>
        <p:nvSpPr>
          <p:cNvPr id="13315"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dirty="0">
                <a:latin typeface="+mn-lt"/>
              </a:rPr>
              <a:t>In package </a:t>
            </a:r>
            <a:r>
              <a:rPr lang="en-GB" b="1" dirty="0" err="1">
                <a:latin typeface="Lucida Console" pitchFamily="49" charset="0"/>
              </a:rPr>
              <a:t>java.util</a:t>
            </a:r>
            <a:endParaRPr lang="en-GB" b="1" dirty="0"/>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p>
          <a:p>
            <a:endParaRPr lang="en-GB" dirty="0"/>
          </a:p>
          <a:p>
            <a:endParaRPr lang="en-GB" dirty="0"/>
          </a:p>
          <a:p>
            <a:endParaRPr lang="en-GB" dirty="0"/>
          </a:p>
          <a:p>
            <a:pPr>
              <a:buNone/>
            </a:pPr>
            <a:endParaRPr lang="en-GB" dirty="0"/>
          </a:p>
        </p:txBody>
      </p:sp>
      <p:sp>
        <p:nvSpPr>
          <p:cNvPr id="855045" name="Rectangle 5"/>
          <p:cNvSpPr>
            <a:spLocks noChangeArrowheads="1"/>
          </p:cNvSpPr>
          <p:nvPr/>
        </p:nvSpPr>
        <p:spPr bwMode="auto">
          <a:xfrm>
            <a:off x="2103438" y="1976995"/>
            <a:ext cx="7954962" cy="2582758"/>
          </a:xfrm>
          <a:prstGeom prst="rect">
            <a:avLst/>
          </a:prstGeom>
          <a:solidFill>
            <a:schemeClr val="accent5">
              <a:lumMod val="20000"/>
              <a:lumOff val="80000"/>
            </a:schemeClr>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LinkedList</a:t>
            </a:r>
            <a:r>
              <a:rPr lang="en-GB" dirty="0">
                <a:solidFill>
                  <a:srgbClr val="000000"/>
                </a:solidFill>
                <a:latin typeface="Lucida Console" pitchFamily="49" charset="0"/>
              </a:rPr>
              <a:t>&lt;T&gt;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ArrayDeque</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Stacks and Queues</a:t>
            </a:r>
            <a:br>
              <a:rPr lang="en-GB" dirty="0">
                <a:solidFill>
                  <a:srgbClr val="000000"/>
                </a:solidFill>
                <a:latin typeface="Lucida Console" pitchFamily="49" charset="0"/>
              </a:rPr>
            </a:br>
            <a:endParaRPr lang="en-GB" dirty="0">
              <a:solidFill>
                <a:srgbClr val="000000"/>
              </a:solidFill>
              <a:latin typeface="Lucida Console" pitchFamily="49" charset="0"/>
            </a:endParaRP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HashSet</a:t>
            </a:r>
            <a:r>
              <a:rPr lang="en-GB" dirty="0">
                <a:solidFill>
                  <a:srgbClr val="000000"/>
                </a:solidFill>
                <a:latin typeface="Lucida Console" pitchFamily="49" charset="0"/>
              </a:rPr>
              <a:t>&lt;T&gt; {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TreeSet</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 Sorted</a:t>
            </a:r>
            <a:br>
              <a:rPr lang="en-GB" dirty="0">
                <a:solidFill>
                  <a:srgbClr val="000000"/>
                </a:solidFill>
                <a:latin typeface="Lucida Console" pitchFamily="49" charset="0"/>
              </a:rPr>
            </a:b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HashMap</a:t>
            </a:r>
            <a:r>
              <a:rPr lang="en-GB" dirty="0">
                <a:solidFill>
                  <a:srgbClr val="000000"/>
                </a:solidFill>
                <a:latin typeface="Lucida Console" pitchFamily="49" charset="0"/>
              </a:rPr>
              <a:t> &lt;</a:t>
            </a:r>
            <a:r>
              <a:rPr lang="en-GB" dirty="0">
                <a:solidFill>
                  <a:srgbClr val="FF0000"/>
                </a:solidFill>
                <a:latin typeface="Lucida Console" pitchFamily="49" charset="0"/>
              </a:rPr>
              <a:t>K</a:t>
            </a:r>
            <a:r>
              <a:rPr lang="en-GB" dirty="0">
                <a:solidFill>
                  <a:srgbClr val="000000"/>
                </a:solidFill>
                <a:latin typeface="Lucida Console" pitchFamily="49" charset="0"/>
              </a:rPr>
              <a:t>,</a:t>
            </a:r>
            <a:r>
              <a:rPr lang="en-GB" dirty="0">
                <a:solidFill>
                  <a:srgbClr val="FF0000"/>
                </a:solidFill>
                <a:latin typeface="Lucida Console" pitchFamily="49" charset="0"/>
              </a:rPr>
              <a:t>V</a:t>
            </a:r>
            <a:r>
              <a:rPr lang="en-GB" dirty="0">
                <a:solidFill>
                  <a:srgbClr val="000000"/>
                </a:solidFill>
                <a:latin typeface="Lucida Console" pitchFamily="49" charset="0"/>
              </a:rPr>
              <a: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TreeMap</a:t>
            </a:r>
            <a:r>
              <a:rPr lang="en-GB" dirty="0">
                <a:solidFill>
                  <a:srgbClr val="000000"/>
                </a:solidFill>
                <a:latin typeface="Lucida Console" pitchFamily="49" charset="0"/>
              </a:rPr>
              <a:t> &lt;K,V&gt; { ... }</a:t>
            </a:r>
          </a:p>
        </p:txBody>
      </p:sp>
      <p:sp>
        <p:nvSpPr>
          <p:cNvPr id="13318" name="Rectangle 12"/>
          <p:cNvSpPr>
            <a:spLocks noChangeArrowheads="1"/>
          </p:cNvSpPr>
          <p:nvPr/>
        </p:nvSpPr>
        <p:spPr bwMode="auto">
          <a:xfrm>
            <a:off x="7667779" y="3938218"/>
            <a:ext cx="2351087" cy="584775"/>
          </a:xfrm>
          <a:prstGeom prst="rect">
            <a:avLst/>
          </a:prstGeom>
          <a:solidFill>
            <a:schemeClr val="bg1"/>
          </a:solidFill>
          <a:ln w="19050">
            <a:solidFill>
              <a:schemeClr val="tx1"/>
            </a:solidFill>
            <a:miter lim="800000"/>
            <a:headEnd/>
            <a:tailEnd/>
          </a:ln>
        </p:spPr>
        <p:txBody>
          <a:bodyPr anchor="ctr">
            <a:spAutoFit/>
          </a:bodyPr>
          <a:lstStyle/>
          <a:p>
            <a:pPr algn="ctr" eaLnBrk="0" hangingPunct="0">
              <a:spcBef>
                <a:spcPct val="50000"/>
              </a:spcBef>
            </a:pPr>
            <a:r>
              <a:rPr lang="en-GB" sz="1600" dirty="0"/>
              <a:t>Multiple type </a:t>
            </a:r>
            <a:br>
              <a:rPr lang="en-GB" sz="1600" dirty="0"/>
            </a:br>
            <a:r>
              <a:rPr lang="en-GB" sz="1600" dirty="0"/>
              <a:t>parameters allowed</a:t>
            </a:r>
          </a:p>
        </p:txBody>
      </p:sp>
      <p:cxnSp>
        <p:nvCxnSpPr>
          <p:cNvPr id="13319" name="Straight Arrow Connector 9"/>
          <p:cNvCxnSpPr>
            <a:cxnSpLocks noChangeShapeType="1"/>
          </p:cNvCxnSpPr>
          <p:nvPr/>
        </p:nvCxnSpPr>
        <p:spPr bwMode="auto">
          <a:xfrm rot="10800000">
            <a:off x="6909873" y="4132421"/>
            <a:ext cx="757907" cy="210"/>
          </a:xfrm>
          <a:prstGeom prst="straightConnector1">
            <a:avLst/>
          </a:prstGeom>
          <a:noFill/>
          <a:ln w="9525" algn="ctr">
            <a:solidFill>
              <a:schemeClr val="tx1"/>
            </a:solidFill>
            <a:round/>
            <a:headEnd type="none" w="med" len="med"/>
            <a:tailEnd type="triangle" w="med" len="med"/>
          </a:ln>
        </p:spPr>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7323" y="4973334"/>
            <a:ext cx="2024332" cy="1012166"/>
          </a:xfrm>
          <a:prstGeom prst="rect">
            <a:avLst/>
          </a:prstGeom>
        </p:spPr>
      </p:pic>
      <p:sp>
        <p:nvSpPr>
          <p:cNvPr id="5" name="Rectangle 4"/>
          <p:cNvSpPr/>
          <p:nvPr/>
        </p:nvSpPr>
        <p:spPr>
          <a:xfrm>
            <a:off x="4784785" y="5071101"/>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517872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2" name="Rectangle 11"/>
          <p:cNvSpPr/>
          <p:nvPr/>
        </p:nvSpPr>
        <p:spPr>
          <a:xfrm>
            <a:off x="557841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3" name="Rectangle 12"/>
          <p:cNvSpPr/>
          <p:nvPr/>
        </p:nvSpPr>
        <p:spPr>
          <a:xfrm>
            <a:off x="5972355"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6367732"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676311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6" name="Rectangle 15"/>
          <p:cNvSpPr/>
          <p:nvPr/>
        </p:nvSpPr>
        <p:spPr>
          <a:xfrm>
            <a:off x="716280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7" name="Rectangle 16"/>
          <p:cNvSpPr/>
          <p:nvPr/>
        </p:nvSpPr>
        <p:spPr>
          <a:xfrm>
            <a:off x="7556740" y="5062470"/>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Arc 5"/>
          <p:cNvSpPr/>
          <p:nvPr/>
        </p:nvSpPr>
        <p:spPr>
          <a:xfrm>
            <a:off x="7090916" y="5364399"/>
            <a:ext cx="1541253" cy="1055615"/>
          </a:xfrm>
          <a:prstGeom prst="arc">
            <a:avLst/>
          </a:prstGeom>
          <a:ln>
            <a:prstDash val="sysDot"/>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Flowchart: Magnetic Disk 6"/>
          <p:cNvSpPr/>
          <p:nvPr/>
        </p:nvSpPr>
        <p:spPr>
          <a:xfrm>
            <a:off x="7924798" y="5968246"/>
            <a:ext cx="1449238" cy="70736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8" name="TextBox 7"/>
          <p:cNvSpPr txBox="1"/>
          <p:nvPr/>
        </p:nvSpPr>
        <p:spPr>
          <a:xfrm>
            <a:off x="5647428" y="6057703"/>
            <a:ext cx="899605" cy="338554"/>
          </a:xfrm>
          <a:prstGeom prst="rect">
            <a:avLst/>
          </a:prstGeom>
          <a:solidFill>
            <a:schemeClr val="bg1">
              <a:alpha val="46000"/>
            </a:schemeClr>
          </a:solidFill>
          <a:ln w="19050">
            <a:solidFill>
              <a:schemeClr val="accent1"/>
            </a:solidFill>
          </a:ln>
        </p:spPr>
        <p:txBody>
          <a:bodyPr wrap="none" rtlCol="0">
            <a:spAutoFit/>
          </a:bodyPr>
          <a:lstStyle/>
          <a:p>
            <a:r>
              <a:rPr lang="en-GB" sz="1600" dirty="0">
                <a:solidFill>
                  <a:srgbClr val="004050"/>
                </a:solidFill>
                <a:cs typeface="Courier New" pitchFamily="49" charset="0"/>
              </a:rPr>
              <a:t>Queue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Java: Queue – </a:t>
            </a:r>
            <a:r>
              <a:rPr lang="en-GB" dirty="0" err="1"/>
              <a:t>ArrayDeque</a:t>
            </a:r>
            <a:r>
              <a:rPr lang="en-GB" dirty="0"/>
              <a:t>&lt;T&gt;  FIFO</a:t>
            </a:r>
          </a:p>
        </p:txBody>
      </p:sp>
      <p:sp>
        <p:nvSpPr>
          <p:cNvPr id="13315" name="Rectangle 3"/>
          <p:cNvSpPr>
            <a:spLocks noGrp="1" noChangeArrowheads="1"/>
          </p:cNvSpPr>
          <p:nvPr>
            <p:ph type="body" idx="1"/>
          </p:nvPr>
        </p:nvSpPr>
        <p:spPr>
          <a:xfrm>
            <a:off x="342000" y="1368000"/>
            <a:ext cx="9001156" cy="5216400"/>
          </a:xfrm>
        </p:spPr>
        <p:txBody>
          <a:bodyPr/>
          <a:lstStyle/>
          <a:p>
            <a:pPr marL="342900" indent="-342900">
              <a:buFont typeface="Arial" panose="020B0604020202020204" pitchFamily="34" charset="0"/>
              <a:buChar char="•"/>
            </a:pPr>
            <a:r>
              <a:rPr lang="en-GB" b="1" dirty="0"/>
              <a:t>Provide both FIFO (Queue) &amp; LIFO (Stack) behaviour</a:t>
            </a: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p:txBody>
      </p:sp>
      <p:sp>
        <p:nvSpPr>
          <p:cNvPr id="3" name="Rectangle 2"/>
          <p:cNvSpPr/>
          <p:nvPr/>
        </p:nvSpPr>
        <p:spPr>
          <a:xfrm>
            <a:off x="2119222" y="1820506"/>
            <a:ext cx="7151297" cy="2554545"/>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&lt;String&gt;();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"Dave"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"Mike"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queue</a:t>
            </a:r>
            <a:r>
              <a:rPr lang="en-GB" sz="1600" b="1" dirty="0" err="1">
                <a:solidFill>
                  <a:srgbClr val="000000"/>
                </a:solidFill>
                <a:latin typeface="Consolas" panose="020B0609020204030204" pitchFamily="49" charset="0"/>
              </a:rPr>
              <a:t>.isEmpty</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item</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.pop</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item</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7053528" y="2912774"/>
            <a:ext cx="888526" cy="954107"/>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Dave</a:t>
            </a:r>
          </a:p>
          <a:p>
            <a:r>
              <a:rPr lang="en-GB" sz="1400" b="1" dirty="0">
                <a:solidFill>
                  <a:srgbClr val="004050"/>
                </a:solidFill>
                <a:latin typeface="Consolas" panose="020B0609020204030204" pitchFamily="49" charset="0"/>
              </a:rPr>
              <a:t>Mike</a:t>
            </a:r>
          </a:p>
          <a:p>
            <a:r>
              <a:rPr lang="en-GB" sz="1400" b="1" dirty="0">
                <a:solidFill>
                  <a:srgbClr val="004050"/>
                </a:solidFill>
                <a:latin typeface="Consolas" panose="020B0609020204030204" pitchFamily="49" charset="0"/>
              </a:rPr>
              <a:t>Linda</a:t>
            </a:r>
          </a:p>
          <a:p>
            <a:r>
              <a:rPr lang="en-GB" sz="1400" b="1" dirty="0">
                <a:solidFill>
                  <a:srgbClr val="004050"/>
                </a:solidFill>
                <a:latin typeface="Consolas" panose="020B0609020204030204" pitchFamily="49" charset="0"/>
              </a:rPr>
              <a:t>Joe</a:t>
            </a:r>
          </a:p>
        </p:txBody>
      </p:sp>
      <p:sp>
        <p:nvSpPr>
          <p:cNvPr id="12" name="Rectangle 11"/>
          <p:cNvSpPr/>
          <p:nvPr/>
        </p:nvSpPr>
        <p:spPr>
          <a:xfrm>
            <a:off x="2119222" y="4455737"/>
            <a:ext cx="7151297" cy="2308324"/>
          </a:xfrm>
          <a:prstGeom prst="rect">
            <a:avLst/>
          </a:prstGeom>
          <a:solidFill>
            <a:schemeClr val="accent5">
              <a:lumMod val="20000"/>
              <a:lumOff val="80000"/>
            </a:schemeClr>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&lt;Car&gt;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"Honda"</a:t>
            </a:r>
            <a:r>
              <a:rPr lang="en-GB" sz="1600" b="1" dirty="0">
                <a:solidFill>
                  <a:srgbClr val="000000"/>
                </a:solidFill>
                <a:latin typeface="Consolas" panose="020B0609020204030204" pitchFamily="49" charset="0"/>
              </a:rPr>
              <a:t>));</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queue</a:t>
            </a:r>
            <a:r>
              <a:rPr lang="en-GB" sz="1600" b="1" dirty="0">
                <a:solidFill>
                  <a:srgbClr val="000000"/>
                </a:solidFill>
                <a:latin typeface="Consolas" panose="020B0609020204030204" pitchFamily="49" charset="0"/>
              </a:rPr>
              <a:t>) {</a:t>
            </a: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pPr lvl="1"/>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.remove</a:t>
            </a:r>
            <a:r>
              <a:rPr lang="en-GB" sz="1600" dirty="0">
                <a:solidFill>
                  <a:srgbClr val="000000"/>
                </a:solidFill>
                <a:latin typeface="Consolas" panose="020B0609020204030204" pitchFamily="49" charset="0"/>
              </a:rPr>
              <a:t>(</a:t>
            </a:r>
            <a:r>
              <a:rPr lang="en-GB" sz="1600" dirty="0">
                <a:solidFill>
                  <a:srgbClr val="6A3E3E"/>
                </a:solidFill>
                <a:latin typeface="Consolas" panose="020B0609020204030204" pitchFamily="49" charset="0"/>
              </a:rPr>
              <a:t>car</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5" name="Rectangle 14"/>
          <p:cNvSpPr/>
          <p:nvPr/>
        </p:nvSpPr>
        <p:spPr>
          <a:xfrm>
            <a:off x="7053528" y="5805473"/>
            <a:ext cx="888526" cy="523220"/>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Ford</a:t>
            </a:r>
          </a:p>
          <a:p>
            <a:r>
              <a:rPr lang="en-GB" sz="1400" b="1" dirty="0">
                <a:solidFill>
                  <a:srgbClr val="004050"/>
                </a:solidFill>
                <a:latin typeface="Consolas" panose="020B0609020204030204" pitchFamily="49" charset="0"/>
              </a:rPr>
              <a:t>Honda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a:t>Hands On Labs</a:t>
            </a:r>
          </a:p>
        </p:txBody>
      </p:sp>
      <p:sp>
        <p:nvSpPr>
          <p:cNvPr id="23555" name="Rectangle 3"/>
          <p:cNvSpPr>
            <a:spLocks noGrp="1" noChangeArrowheads="1"/>
          </p:cNvSpPr>
          <p:nvPr>
            <p:ph type="body" sz="quarter" idx="10"/>
          </p:nvPr>
        </p:nvSpPr>
        <p:spPr/>
        <p:txBody>
          <a:bodyPr/>
          <a:lstStyle/>
          <a:p>
            <a:pPr marL="341100"/>
            <a:r>
              <a:rPr lang="en-GB" b="1" dirty="0"/>
              <a:t>Stack and Queue behaviours</a:t>
            </a:r>
          </a:p>
          <a:p>
            <a:pPr marL="76200" indent="-342900">
              <a:buFont typeface="Arial" panose="020B0604020202020204" pitchFamily="34" charset="0"/>
              <a:buChar char="•"/>
            </a:pPr>
            <a:endParaRPr lang="en-GB" dirty="0"/>
          </a:p>
          <a:p>
            <a:pPr marL="76200" indent="-342900">
              <a:buFont typeface="Arial" panose="020B0604020202020204" pitchFamily="34" charset="0"/>
              <a:buChar char="•"/>
            </a:pPr>
            <a:r>
              <a:rPr lang="en-GB" dirty="0"/>
              <a:t>Part 1 – Using Lists </a:t>
            </a:r>
          </a:p>
          <a:p>
            <a:pPr marL="342900" indent="-342900">
              <a:buFont typeface="Arial" panose="020B0604020202020204" pitchFamily="34" charset="0"/>
              <a:buChar char="•"/>
            </a:pPr>
            <a:r>
              <a:rPr lang="en-GB" dirty="0"/>
              <a:t>Part 2 – Using Queues</a:t>
            </a:r>
          </a:p>
          <a:p>
            <a:pPr marL="342900" indent="-342900">
              <a:buFont typeface="Arial" panose="020B0604020202020204" pitchFamily="34" charset="0"/>
              <a:buChar char="•"/>
            </a:pPr>
            <a:endParaRPr lang="en-GB" dirty="0">
              <a:latin typeface="Lucida Console" pitchFamily="49" charset="0"/>
            </a:endParaRPr>
          </a:p>
          <a:p>
            <a:pPr marL="342900" indent="-342900">
              <a:buFont typeface="Arial" panose="020B0604020202020204" pitchFamily="34" charset="0"/>
              <a:buChar char="•"/>
            </a:pPr>
            <a:r>
              <a:rPr lang="en-GB">
                <a:latin typeface="Lucida Console" pitchFamily="49" charset="0"/>
              </a:rPr>
              <a:t>Please only do part 1 &amp; 2</a:t>
            </a:r>
            <a:endParaRPr lang="en-GB" dirty="0">
              <a:latin typeface="Lucida Console" pitchFamily="49" charset="0"/>
            </a:endParaRPr>
          </a:p>
          <a:p>
            <a:endParaRPr lang="en-GB" dirty="0"/>
          </a:p>
          <a:p>
            <a:pPr>
              <a:buNone/>
            </a:pPr>
            <a:endParaRPr lang="en-GB"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4C91E7-BCBE-4A78-B356-5B7CBEC3A857}">
  <ds:schemaRefs>
    <ds:schemaRef ds:uri="http://schemas.microsoft.com/office/2006/documentManagement/types"/>
    <ds:schemaRef ds:uri="http://schemas.microsoft.com/office/2006/metadata/properties"/>
    <ds:schemaRef ds:uri="http://purl.org/dc/dcmitype/"/>
    <ds:schemaRef ds:uri="http://www.w3.org/XML/1998/namespace"/>
    <ds:schemaRef ds:uri="http://schemas.microsoft.com/office/infopath/2007/PartnerControls"/>
    <ds:schemaRef ds:uri="http://purl.org/dc/terms/"/>
    <ds:schemaRef ds:uri="http://schemas.openxmlformats.org/package/2006/metadata/core-properties"/>
    <ds:schemaRef ds:uri="6794D9DE-4FDF-4DC0-8B2C-5438320C69D5"/>
    <ds:schemaRef ds:uri="http://purl.org/dc/elements/1.1/"/>
    <ds:schemaRef ds:uri="E64DA411-94AE-4202-97C9-83273A834252"/>
  </ds:schemaRefs>
</ds:datastoreItem>
</file>

<file path=customXml/itemProps2.xml><?xml version="1.0" encoding="utf-8"?>
<ds:datastoreItem xmlns:ds="http://schemas.openxmlformats.org/officeDocument/2006/customXml" ds:itemID="{EDE63DF3-EF27-402C-AA18-99F27D143772}"/>
</file>

<file path=customXml/itemProps3.xml><?xml version="1.0" encoding="utf-8"?>
<ds:datastoreItem xmlns:ds="http://schemas.openxmlformats.org/officeDocument/2006/customXml" ds:itemID="{CF004844-36BD-44EF-80B0-D60F4D27F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12646</TotalTime>
  <Words>2154</Words>
  <Application>Microsoft Office PowerPoint</Application>
  <PresentationFormat>Widescreen</PresentationFormat>
  <Paragraphs>215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Courier New</vt:lpstr>
      <vt:lpstr>Krana Fat B</vt:lpstr>
      <vt:lpstr>Lucida Console</vt:lpstr>
      <vt:lpstr>Montserrat</vt:lpstr>
      <vt:lpstr>Wingdings</vt:lpstr>
      <vt:lpstr>Master</vt:lpstr>
      <vt:lpstr>Collections  &amp; Generics</vt:lpstr>
      <vt:lpstr>PowerPoint Presentation</vt:lpstr>
      <vt:lpstr>Arrays vs Collection classes</vt:lpstr>
      <vt:lpstr>Collection classes in Java 5</vt:lpstr>
      <vt:lpstr>Generic collection classes</vt:lpstr>
      <vt:lpstr>Iterating through an generic ArrayList</vt:lpstr>
      <vt:lpstr>Collections framework Generic Types</vt:lpstr>
      <vt:lpstr>Java: Queue – ArrayDeque&lt;T&gt;  FIFO</vt:lpstr>
      <vt:lpstr>Hands On Labs</vt:lpstr>
      <vt:lpstr>Usage of HashMap of key/value pairs </vt:lpstr>
      <vt:lpstr>Usage of HashMap of key/value pairs </vt:lpstr>
      <vt:lpstr>Hands On Labs (Part 2)</vt:lpstr>
      <vt:lpstr>PowerPoint Presentation</vt:lpstr>
      <vt:lpstr>Java Collections class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1009</cp:revision>
  <cp:lastPrinted>2019-07-03T09:46:41Z</cp:lastPrinted>
  <dcterms:created xsi:type="dcterms:W3CDTF">2019-09-05T08:17:12Z</dcterms:created>
  <dcterms:modified xsi:type="dcterms:W3CDTF">2023-01-04T10:05:33Z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1500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