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A8024-0D3B-4143-AB28-826088AC0E29}" v="2" dt="2023-11-23T16:01:03.9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9" autoAdjust="0"/>
  </p:normalViewPr>
  <p:slideViewPr>
    <p:cSldViewPr>
      <p:cViewPr varScale="1">
        <p:scale>
          <a:sx n="131" d="100"/>
          <a:sy n="131" d="100"/>
        </p:scale>
        <p:origin x="141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Lowton" userId="305f5d7aeb1a8c17" providerId="Windows Live" clId="Web-{F2BA8024-0D3B-4143-AB28-826088AC0E29}"/>
    <pc:docChg chg="sldOrd">
      <pc:chgData name="A Lowton" userId="305f5d7aeb1a8c17" providerId="Windows Live" clId="Web-{F2BA8024-0D3B-4143-AB28-826088AC0E29}" dt="2023-11-23T16:01:03.985" v="1"/>
      <pc:docMkLst>
        <pc:docMk/>
      </pc:docMkLst>
      <pc:sldChg chg="ord">
        <pc:chgData name="A Lowton" userId="305f5d7aeb1a8c17" providerId="Windows Live" clId="Web-{F2BA8024-0D3B-4143-AB28-826088AC0E29}" dt="2023-11-23T16:01:03.985" v="1"/>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F826D7-1DE1-47C6-9C98-83590DC6D657}" type="datetimeFigureOut">
              <a:rPr lang="en-GB" smtClean="0"/>
              <a:t>23/11/2023</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08B0A2-A68F-44B4-9980-0EF0909DA735}" type="slidenum">
              <a:rPr lang="en-GB" smtClean="0"/>
              <a:t>‹#›</a:t>
            </a:fld>
            <a:endParaRPr lang="en-GB"/>
          </a:p>
        </p:txBody>
      </p:sp>
    </p:spTree>
    <p:extLst>
      <p:ext uri="{BB962C8B-B14F-4D97-AF65-F5344CB8AC3E}">
        <p14:creationId xmlns:p14="http://schemas.microsoft.com/office/powerpoint/2010/main" val="317011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3</a:t>
            </a:fld>
            <a:endParaRPr lang="en-GB"/>
          </a:p>
        </p:txBody>
      </p:sp>
    </p:spTree>
    <p:extLst>
      <p:ext uri="{BB962C8B-B14F-4D97-AF65-F5344CB8AC3E}">
        <p14:creationId xmlns:p14="http://schemas.microsoft.com/office/powerpoint/2010/main" val="137863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12529"/>
                </a:solidFill>
                <a:effectLst/>
                <a:latin typeface="Montserrat" panose="00000500000000000000" pitchFamily="2" charset="0"/>
              </a:rPr>
              <a:t>In the above method, we are using a try-with-resources statement and passing it a connection as we have done previously.</a:t>
            </a:r>
          </a:p>
          <a:p>
            <a:pPr algn="l"/>
            <a:br>
              <a:rPr lang="en-GB" dirty="0"/>
            </a:br>
            <a:r>
              <a:rPr lang="en-GB" b="0" i="0" dirty="0">
                <a:solidFill>
                  <a:srgbClr val="212529"/>
                </a:solidFill>
                <a:effectLst/>
                <a:latin typeface="Montserrat" panose="00000500000000000000" pitchFamily="2" charset="0"/>
              </a:rPr>
              <a:t>We are also passing it a variable called </a:t>
            </a:r>
            <a:r>
              <a:rPr lang="en-GB" dirty="0"/>
              <a:t>statement</a:t>
            </a:r>
            <a:r>
              <a:rPr lang="en-GB" b="0" i="0" dirty="0">
                <a:solidFill>
                  <a:srgbClr val="212529"/>
                </a:solidFill>
                <a:effectLst/>
                <a:latin typeface="Montserrat" panose="00000500000000000000" pitchFamily="2" charset="0"/>
              </a:rPr>
              <a:t> of type </a:t>
            </a:r>
            <a:r>
              <a:rPr lang="en-GB" dirty="0" err="1"/>
              <a:t>PreparedStatement</a:t>
            </a:r>
            <a:r>
              <a:rPr lang="en-GB" b="0" i="0" dirty="0">
                <a:solidFill>
                  <a:srgbClr val="212529"/>
                </a:solidFill>
                <a:effectLst/>
                <a:latin typeface="Montserrat" panose="00000500000000000000" pitchFamily="2" charset="0"/>
              </a:rPr>
              <a:t> which is being instantiated with </a:t>
            </a:r>
            <a:r>
              <a:rPr lang="en-GB" dirty="0" err="1"/>
              <a:t>conn.prepareStatement</a:t>
            </a:r>
            <a:r>
              <a:rPr lang="en-GB" b="0" i="0" dirty="0">
                <a:solidFill>
                  <a:srgbClr val="212529"/>
                </a:solidFill>
                <a:effectLst/>
                <a:latin typeface="Montserrat" panose="00000500000000000000" pitchFamily="2" charset="0"/>
              </a:rPr>
              <a:t>.</a:t>
            </a:r>
          </a:p>
          <a:p>
            <a:pPr algn="l"/>
            <a:br>
              <a:rPr lang="en-GB" dirty="0"/>
            </a:br>
            <a:r>
              <a:rPr lang="en-GB" b="0" i="0" dirty="0">
                <a:solidFill>
                  <a:srgbClr val="212529"/>
                </a:solidFill>
                <a:effectLst/>
                <a:latin typeface="Montserrat" panose="00000500000000000000" pitchFamily="2" charset="0"/>
              </a:rPr>
              <a:t>In the </a:t>
            </a:r>
            <a:r>
              <a:rPr lang="en-GB" dirty="0" err="1"/>
              <a:t>prepareStatement</a:t>
            </a:r>
            <a:r>
              <a:rPr lang="en-GB" b="0" i="0" dirty="0">
                <a:solidFill>
                  <a:srgbClr val="212529"/>
                </a:solidFill>
                <a:effectLst/>
                <a:latin typeface="Montserrat" panose="00000500000000000000" pitchFamily="2" charset="0"/>
              </a:rPr>
              <a:t> method call we are passing it our SQL query, however instead of hard coding the values we are setting the values as "?".</a:t>
            </a:r>
          </a:p>
          <a:p>
            <a:pPr algn="l"/>
            <a:br>
              <a:rPr lang="en-GB" dirty="0"/>
            </a:br>
            <a:r>
              <a:rPr lang="en-GB" b="0" i="0" dirty="0">
                <a:solidFill>
                  <a:srgbClr val="212529"/>
                </a:solidFill>
                <a:effectLst/>
                <a:latin typeface="Montserrat" panose="00000500000000000000" pitchFamily="2" charset="0"/>
              </a:rPr>
              <a:t>Inside the try block we are then setting each of the two values we want in the SQL statement, giving it a number, which is the place of the variable in the order (1 is the first variable and so on), and a value (in this case it is a String as we used the </a:t>
            </a:r>
            <a:r>
              <a:rPr lang="en-GB" dirty="0" err="1"/>
              <a:t>setString</a:t>
            </a:r>
            <a:r>
              <a:rPr lang="en-GB" b="0" i="0" dirty="0">
                <a:solidFill>
                  <a:srgbClr val="212529"/>
                </a:solidFill>
                <a:effectLst/>
                <a:latin typeface="Montserrat" panose="00000500000000000000" pitchFamily="2" charset="0"/>
              </a:rPr>
              <a:t> method, there are other set methods for different types).</a:t>
            </a:r>
          </a:p>
          <a:p>
            <a:pPr algn="l"/>
            <a:br>
              <a:rPr lang="en-GB" dirty="0"/>
            </a:br>
            <a:r>
              <a:rPr lang="en-GB" b="0" i="0" dirty="0">
                <a:solidFill>
                  <a:srgbClr val="212529"/>
                </a:solidFill>
                <a:effectLst/>
                <a:latin typeface="Montserrat" panose="00000500000000000000" pitchFamily="2" charset="0"/>
              </a:rPr>
              <a:t>If an </a:t>
            </a:r>
            <a:r>
              <a:rPr lang="en-GB" dirty="0"/>
              <a:t>SQLException</a:t>
            </a:r>
            <a:r>
              <a:rPr lang="en-GB" b="0" i="0" dirty="0">
                <a:solidFill>
                  <a:srgbClr val="212529"/>
                </a:solidFill>
                <a:effectLst/>
                <a:latin typeface="Montserrat" panose="00000500000000000000" pitchFamily="2" charset="0"/>
              </a:rPr>
              <a:t> is thrown from within the try block then we are catching it and printing it.</a:t>
            </a:r>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12</a:t>
            </a:fld>
            <a:endParaRPr lang="en-GB"/>
          </a:p>
        </p:txBody>
      </p:sp>
    </p:spTree>
    <p:extLst>
      <p:ext uri="{BB962C8B-B14F-4D97-AF65-F5344CB8AC3E}">
        <p14:creationId xmlns:p14="http://schemas.microsoft.com/office/powerpoint/2010/main" val="395848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Treat the following slides as an interactive demo. Encourage the class to follow along while you work through the examples in Eclipse.</a:t>
            </a:r>
          </a:p>
        </p:txBody>
      </p:sp>
      <p:sp>
        <p:nvSpPr>
          <p:cNvPr id="4" name="Slide Number Placeholder 3"/>
          <p:cNvSpPr>
            <a:spLocks noGrp="1"/>
          </p:cNvSpPr>
          <p:nvPr>
            <p:ph type="sldNum" sz="quarter" idx="5"/>
          </p:nvPr>
        </p:nvSpPr>
        <p:spPr/>
        <p:txBody>
          <a:bodyPr/>
          <a:lstStyle/>
          <a:p>
            <a:fld id="{C008B0A2-A68F-44B4-9980-0EF0909DA735}" type="slidenum">
              <a:rPr lang="en-GB" smtClean="0"/>
              <a:t>4</a:t>
            </a:fld>
            <a:endParaRPr lang="en-GB"/>
          </a:p>
        </p:txBody>
      </p:sp>
    </p:spTree>
    <p:extLst>
      <p:ext uri="{BB962C8B-B14F-4D97-AF65-F5344CB8AC3E}">
        <p14:creationId xmlns:p14="http://schemas.microsoft.com/office/powerpoint/2010/main" val="315995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latin typeface="Montserrat" panose="00000500000000000000" pitchFamily="2" charset="0"/>
              </a:rPr>
              <a:t>In the above example, we have a class called LearningJDBC that has two constructors and four class level variables.</a:t>
            </a:r>
          </a:p>
          <a:p>
            <a:br>
              <a:rPr lang="en-GB" dirty="0"/>
            </a:br>
            <a:r>
              <a:rPr lang="en-GB" b="0" i="0" dirty="0">
                <a:solidFill>
                  <a:srgbClr val="212529"/>
                </a:solidFill>
                <a:effectLst/>
                <a:latin typeface="Montserrat" panose="00000500000000000000" pitchFamily="2" charset="0"/>
              </a:rPr>
              <a:t>In the testConnection() method, we are using a try-catch block to open a connection.</a:t>
            </a:r>
          </a:p>
          <a:p>
            <a:br>
              <a:rPr lang="en-GB" dirty="0"/>
            </a:br>
            <a:r>
              <a:rPr lang="en-GB" b="0" i="0" dirty="0">
                <a:solidFill>
                  <a:srgbClr val="212529"/>
                </a:solidFill>
                <a:effectLst/>
                <a:latin typeface="Montserrat" panose="00000500000000000000" pitchFamily="2" charset="0"/>
              </a:rPr>
              <a:t>To open the connection, we declare a variable of type </a:t>
            </a:r>
            <a:r>
              <a:rPr lang="en-GB" dirty="0"/>
              <a:t>Connection</a:t>
            </a:r>
            <a:r>
              <a:rPr lang="en-GB" b="0" i="0" dirty="0">
                <a:solidFill>
                  <a:srgbClr val="212529"/>
                </a:solidFill>
                <a:effectLst/>
                <a:latin typeface="Montserrat" panose="00000500000000000000" pitchFamily="2" charset="0"/>
              </a:rPr>
              <a:t>, and assign it the value of </a:t>
            </a:r>
            <a:r>
              <a:rPr lang="en-GB" dirty="0"/>
              <a:t>DriverManager.getConnection</a:t>
            </a:r>
            <a:r>
              <a:rPr lang="en-GB" b="0" i="0" dirty="0">
                <a:solidFill>
                  <a:srgbClr val="212529"/>
                </a:solidFill>
                <a:effectLst/>
                <a:latin typeface="Montserrat" panose="00000500000000000000" pitchFamily="2" charset="0"/>
              </a:rPr>
              <a:t>, passing in the URL, username, and password as parameters.</a:t>
            </a:r>
          </a:p>
          <a:p>
            <a:br>
              <a:rPr lang="en-GB" dirty="0"/>
            </a:br>
            <a:r>
              <a:rPr lang="en-GB" b="0" i="0" dirty="0">
                <a:solidFill>
                  <a:srgbClr val="212529"/>
                </a:solidFill>
                <a:effectLst/>
                <a:latin typeface="Montserrat" panose="00000500000000000000" pitchFamily="2" charset="0"/>
              </a:rPr>
              <a:t>Within the try block, we would be able to then run whatever code we want to run against the database.</a:t>
            </a:r>
          </a:p>
          <a:p>
            <a:br>
              <a:rPr lang="en-GB" dirty="0"/>
            </a:br>
            <a:r>
              <a:rPr lang="en-GB" b="0" i="0" dirty="0">
                <a:solidFill>
                  <a:srgbClr val="212529"/>
                </a:solidFill>
                <a:effectLst/>
                <a:latin typeface="Montserrat" panose="00000500000000000000" pitchFamily="2" charset="0"/>
              </a:rPr>
              <a:t>If the code within the try block throws an </a:t>
            </a:r>
            <a:r>
              <a:rPr lang="en-GB" dirty="0"/>
              <a:t>SQLException</a:t>
            </a:r>
            <a:r>
              <a:rPr lang="en-GB" b="0" i="0" dirty="0">
                <a:solidFill>
                  <a:srgbClr val="212529"/>
                </a:solidFill>
                <a:effectLst/>
                <a:latin typeface="Montserrat" panose="00000500000000000000" pitchFamily="2" charset="0"/>
              </a:rPr>
              <a:t> we will catch it and print it.</a:t>
            </a:r>
          </a:p>
          <a:p>
            <a:br>
              <a:rPr lang="en-GB" dirty="0"/>
            </a:br>
            <a:r>
              <a:rPr lang="en-GB" b="0" i="0" dirty="0">
                <a:solidFill>
                  <a:srgbClr val="212529"/>
                </a:solidFill>
                <a:effectLst/>
                <a:latin typeface="Montserrat" panose="00000500000000000000" pitchFamily="2" charset="0"/>
              </a:rPr>
              <a:t>Then we use a try block within the finally block to check if conn is not null, if it is not then we close the connection.</a:t>
            </a:r>
            <a:endParaRPr lang="en-GB" dirty="0"/>
          </a:p>
          <a:p>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5</a:t>
            </a:fld>
            <a:endParaRPr lang="en-GB"/>
          </a:p>
        </p:txBody>
      </p:sp>
    </p:spTree>
    <p:extLst>
      <p:ext uri="{BB962C8B-B14F-4D97-AF65-F5344CB8AC3E}">
        <p14:creationId xmlns:p14="http://schemas.microsoft.com/office/powerpoint/2010/main" val="141410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latin typeface="Montserrat" panose="00000500000000000000" pitchFamily="2" charset="0"/>
              </a:rPr>
              <a:t>In the above method, we are using a try-with-resources block and passing it a connection, which is being instantiated in the same way as the previous section, and a variable called </a:t>
            </a:r>
            <a:r>
              <a:rPr lang="en-GB" dirty="0"/>
              <a:t>statement</a:t>
            </a:r>
            <a:r>
              <a:rPr lang="en-GB" b="0" i="0" dirty="0">
                <a:solidFill>
                  <a:srgbClr val="212529"/>
                </a:solidFill>
                <a:effectLst/>
                <a:latin typeface="Montserrat" panose="00000500000000000000" pitchFamily="2" charset="0"/>
              </a:rPr>
              <a:t> of type </a:t>
            </a:r>
            <a:r>
              <a:rPr lang="en-GB" dirty="0"/>
              <a:t>Statement</a:t>
            </a:r>
            <a:r>
              <a:rPr lang="en-GB" b="0" i="0" dirty="0">
                <a:solidFill>
                  <a:srgbClr val="212529"/>
                </a:solidFill>
                <a:effectLst/>
                <a:latin typeface="Montserrat" panose="00000500000000000000" pitchFamily="2" charset="0"/>
              </a:rPr>
              <a:t> which we are giving the value of </a:t>
            </a:r>
            <a:r>
              <a:rPr lang="en-GB" dirty="0" err="1"/>
              <a:t>conn.createStatement</a:t>
            </a:r>
            <a:r>
              <a:rPr lang="en-GB" b="0" i="0" dirty="0">
                <a:solidFill>
                  <a:srgbClr val="212529"/>
                </a:solidFill>
                <a:effectLst/>
                <a:latin typeface="Montserrat" panose="00000500000000000000" pitchFamily="2" charset="0"/>
              </a:rPr>
              <a:t>.</a:t>
            </a:r>
          </a:p>
          <a:p>
            <a:br>
              <a:rPr lang="en-GB" dirty="0"/>
            </a:br>
            <a:r>
              <a:rPr lang="en-GB" b="0" i="0" dirty="0">
                <a:solidFill>
                  <a:srgbClr val="212529"/>
                </a:solidFill>
                <a:effectLst/>
                <a:latin typeface="Montserrat" panose="00000500000000000000" pitchFamily="2" charset="0"/>
              </a:rPr>
              <a:t>Inside the try block, we are calling the </a:t>
            </a:r>
            <a:r>
              <a:rPr lang="en-GB" dirty="0"/>
              <a:t>executeUpdate</a:t>
            </a:r>
            <a:r>
              <a:rPr lang="en-GB" b="0" i="0" dirty="0">
                <a:solidFill>
                  <a:srgbClr val="212529"/>
                </a:solidFill>
                <a:effectLst/>
                <a:latin typeface="Montserrat" panose="00000500000000000000" pitchFamily="2" charset="0"/>
              </a:rPr>
              <a:t> method against the statement and passing in an SQL query to insert a new customer into the database.</a:t>
            </a:r>
          </a:p>
          <a:p>
            <a:br>
              <a:rPr lang="en-GB" dirty="0"/>
            </a:br>
            <a:r>
              <a:rPr lang="en-GB" b="0" i="0" dirty="0">
                <a:solidFill>
                  <a:srgbClr val="212529"/>
                </a:solidFill>
                <a:effectLst/>
                <a:latin typeface="Montserrat" panose="00000500000000000000" pitchFamily="2" charset="0"/>
              </a:rPr>
              <a:t>Finally, if any of the code in the try block throws an </a:t>
            </a:r>
            <a:r>
              <a:rPr lang="en-GB" dirty="0"/>
              <a:t>SQLException</a:t>
            </a:r>
            <a:r>
              <a:rPr lang="en-GB" b="0" i="0" dirty="0">
                <a:solidFill>
                  <a:srgbClr val="212529"/>
                </a:solidFill>
                <a:effectLst/>
                <a:latin typeface="Montserrat" panose="00000500000000000000" pitchFamily="2" charset="0"/>
              </a:rPr>
              <a:t>, we will catch it and print it.</a:t>
            </a:r>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6</a:t>
            </a:fld>
            <a:endParaRPr lang="en-GB"/>
          </a:p>
        </p:txBody>
      </p:sp>
    </p:spTree>
    <p:extLst>
      <p:ext uri="{BB962C8B-B14F-4D97-AF65-F5344CB8AC3E}">
        <p14:creationId xmlns:p14="http://schemas.microsoft.com/office/powerpoint/2010/main" val="5546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12529"/>
                </a:solidFill>
                <a:effectLst/>
                <a:latin typeface="Montserrat" panose="00000500000000000000" pitchFamily="2" charset="0"/>
              </a:rPr>
              <a:t>In the example above, the readCustomer method is using a try-with-resources block with a connection, and statement as in the previous example; however, this also has the variable resultSet of type ResultSet and a value of </a:t>
            </a:r>
            <a:r>
              <a:rPr lang="en-GB" b="0" i="0" dirty="0" err="1">
                <a:solidFill>
                  <a:srgbClr val="212529"/>
                </a:solidFill>
                <a:effectLst/>
                <a:latin typeface="Montserrat" panose="00000500000000000000" pitchFamily="2" charset="0"/>
              </a:rPr>
              <a:t>statement.executeQuery</a:t>
            </a:r>
            <a:r>
              <a:rPr lang="en-GB" b="0" i="0" dirty="0">
                <a:solidFill>
                  <a:srgbClr val="212529"/>
                </a:solidFill>
                <a:effectLst/>
                <a:latin typeface="Montserrat" panose="00000500000000000000" pitchFamily="2" charset="0"/>
              </a:rPr>
              <a:t>.</a:t>
            </a:r>
          </a:p>
          <a:p>
            <a:pPr algn="l"/>
            <a:endParaRPr lang="en-GB" b="0" i="0" dirty="0">
              <a:solidFill>
                <a:srgbClr val="212529"/>
              </a:solidFill>
              <a:effectLst/>
              <a:latin typeface="Montserrat" panose="00000500000000000000" pitchFamily="2" charset="0"/>
            </a:endParaRPr>
          </a:p>
          <a:p>
            <a:pPr algn="l"/>
            <a:r>
              <a:rPr lang="en-GB" b="0" i="0" dirty="0">
                <a:solidFill>
                  <a:srgbClr val="212529"/>
                </a:solidFill>
                <a:effectLst/>
                <a:latin typeface="Montserrat" panose="00000500000000000000" pitchFamily="2" charset="0"/>
              </a:rPr>
              <a:t>Here we have passed our SQL query into the </a:t>
            </a:r>
            <a:r>
              <a:rPr lang="en-GB" b="0" i="0" dirty="0" err="1">
                <a:solidFill>
                  <a:srgbClr val="212529"/>
                </a:solidFill>
                <a:effectLst/>
                <a:latin typeface="Montserrat" panose="00000500000000000000" pitchFamily="2" charset="0"/>
              </a:rPr>
              <a:t>statement.executeQuery</a:t>
            </a:r>
            <a:r>
              <a:rPr lang="en-GB" b="0" i="0" dirty="0">
                <a:solidFill>
                  <a:srgbClr val="212529"/>
                </a:solidFill>
                <a:effectLst/>
                <a:latin typeface="Montserrat" panose="00000500000000000000" pitchFamily="2" charset="0"/>
              </a:rPr>
              <a:t> method call, which runs it from within the try-with-resources block.</a:t>
            </a:r>
          </a:p>
          <a:p>
            <a:pPr algn="l"/>
            <a:endParaRPr lang="en-GB" b="0" i="0" dirty="0">
              <a:solidFill>
                <a:srgbClr val="212529"/>
              </a:solidFill>
              <a:effectLst/>
              <a:latin typeface="Montserrat" panose="00000500000000000000" pitchFamily="2" charset="0"/>
            </a:endParaRPr>
          </a:p>
          <a:p>
            <a:pPr algn="l"/>
            <a:r>
              <a:rPr lang="en-GB" b="0" i="0" dirty="0">
                <a:solidFill>
                  <a:srgbClr val="212529"/>
                </a:solidFill>
                <a:effectLst/>
                <a:latin typeface="Montserrat" panose="00000500000000000000" pitchFamily="2" charset="0"/>
              </a:rPr>
              <a:t>Then inside the try block, we are getting the next item returned from the result set (in this case it would be the first and only item), we pass that item to another method which is building a Java object from the SQL column values and returning it.</a:t>
            </a:r>
          </a:p>
          <a:p>
            <a:pPr algn="l"/>
            <a:endParaRPr lang="en-GB" b="0" i="0" dirty="0">
              <a:solidFill>
                <a:srgbClr val="212529"/>
              </a:solidFill>
              <a:effectLst/>
              <a:latin typeface="Montserrat" panose="00000500000000000000" pitchFamily="2" charset="0"/>
            </a:endParaRPr>
          </a:p>
          <a:p>
            <a:pPr algn="l"/>
            <a:r>
              <a:rPr lang="en-GB" b="0" i="0" dirty="0">
                <a:solidFill>
                  <a:srgbClr val="212529"/>
                </a:solidFill>
                <a:effectLst/>
                <a:latin typeface="Montserrat" panose="00000500000000000000" pitchFamily="2" charset="0"/>
              </a:rPr>
              <a:t>If the code in the try block throws an SQLException, we catch it and print it using the LOGGER, and if an exception is caught then we return null.</a:t>
            </a:r>
          </a:p>
          <a:p>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7</a:t>
            </a:fld>
            <a:endParaRPr lang="en-GB"/>
          </a:p>
        </p:txBody>
      </p:sp>
    </p:spTree>
    <p:extLst>
      <p:ext uri="{BB962C8B-B14F-4D97-AF65-F5344CB8AC3E}">
        <p14:creationId xmlns:p14="http://schemas.microsoft.com/office/powerpoint/2010/main" val="30239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12529"/>
                </a:solidFill>
                <a:effectLst/>
                <a:latin typeface="Montserrat" panose="00000500000000000000" pitchFamily="2" charset="0"/>
              </a:rPr>
              <a:t>In the above method, we are using a try-with-resources block and passing it a connection and statement, as seen previously.</a:t>
            </a:r>
          </a:p>
          <a:p>
            <a:pPr algn="l"/>
            <a:br>
              <a:rPr lang="en-GB" dirty="0"/>
            </a:br>
            <a:r>
              <a:rPr lang="en-GB" b="0" i="0" dirty="0">
                <a:solidFill>
                  <a:srgbClr val="212529"/>
                </a:solidFill>
                <a:effectLst/>
                <a:latin typeface="Montserrat" panose="00000500000000000000" pitchFamily="2" charset="0"/>
              </a:rPr>
              <a:t>Then inside the try block, we are calling </a:t>
            </a:r>
            <a:r>
              <a:rPr lang="en-GB" dirty="0"/>
              <a:t>executeUpdate</a:t>
            </a:r>
            <a:r>
              <a:rPr lang="en-GB" b="0" i="0" dirty="0">
                <a:solidFill>
                  <a:srgbClr val="212529"/>
                </a:solidFill>
                <a:effectLst/>
                <a:latin typeface="Montserrat" panose="00000500000000000000" pitchFamily="2" charset="0"/>
              </a:rPr>
              <a:t> against the statement variable and passing it the SQL update statement that we want it to run.</a:t>
            </a:r>
          </a:p>
          <a:p>
            <a:pPr algn="l"/>
            <a:br>
              <a:rPr lang="en-GB" dirty="0"/>
            </a:br>
            <a:r>
              <a:rPr lang="en-GB" b="0" i="0" dirty="0">
                <a:solidFill>
                  <a:srgbClr val="212529"/>
                </a:solidFill>
                <a:effectLst/>
                <a:latin typeface="Montserrat" panose="00000500000000000000" pitchFamily="2" charset="0"/>
              </a:rPr>
              <a:t>Then we are calling the </a:t>
            </a:r>
            <a:r>
              <a:rPr lang="en-GB" dirty="0"/>
              <a:t>readCustomer</a:t>
            </a:r>
            <a:r>
              <a:rPr lang="en-GB" b="0" i="0" dirty="0">
                <a:solidFill>
                  <a:srgbClr val="212529"/>
                </a:solidFill>
                <a:effectLst/>
                <a:latin typeface="Montserrat" panose="00000500000000000000" pitchFamily="2" charset="0"/>
              </a:rPr>
              <a:t> method from the previous section and passing it the customer ID, then returning this.</a:t>
            </a:r>
          </a:p>
          <a:p>
            <a:pPr algn="l"/>
            <a:br>
              <a:rPr lang="en-GB" dirty="0"/>
            </a:br>
            <a:r>
              <a:rPr lang="en-GB" b="0" i="0" dirty="0">
                <a:solidFill>
                  <a:srgbClr val="212529"/>
                </a:solidFill>
                <a:effectLst/>
                <a:latin typeface="Montserrat" panose="00000500000000000000" pitchFamily="2" charset="0"/>
              </a:rPr>
              <a:t>We are returning the result of this method call so that the user can verify that the update statement worked.</a:t>
            </a:r>
          </a:p>
          <a:p>
            <a:pPr algn="l"/>
            <a:br>
              <a:rPr lang="en-GB" dirty="0"/>
            </a:br>
            <a:r>
              <a:rPr lang="en-GB" b="0" i="0" dirty="0">
                <a:solidFill>
                  <a:srgbClr val="212529"/>
                </a:solidFill>
                <a:effectLst/>
                <a:latin typeface="Montserrat" panose="00000500000000000000" pitchFamily="2" charset="0"/>
              </a:rPr>
              <a:t>If a </a:t>
            </a:r>
            <a:r>
              <a:rPr lang="en-GB" dirty="0"/>
              <a:t>SQLException</a:t>
            </a:r>
            <a:r>
              <a:rPr lang="en-GB" b="0" i="0" dirty="0">
                <a:solidFill>
                  <a:srgbClr val="212529"/>
                </a:solidFill>
                <a:effectLst/>
                <a:latin typeface="Montserrat" panose="00000500000000000000" pitchFamily="2" charset="0"/>
              </a:rPr>
              <a:t> is thrown from within the try block, we are catching it and printing it.</a:t>
            </a:r>
          </a:p>
          <a:p>
            <a:pPr algn="l"/>
            <a:br>
              <a:rPr lang="en-GB" dirty="0"/>
            </a:br>
            <a:r>
              <a:rPr lang="en-GB" b="0" i="0" dirty="0">
                <a:solidFill>
                  <a:srgbClr val="212529"/>
                </a:solidFill>
                <a:effectLst/>
                <a:latin typeface="Montserrat" panose="00000500000000000000" pitchFamily="2" charset="0"/>
              </a:rPr>
              <a:t>Finally, if an exception is thrown we are returning null.</a:t>
            </a:r>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8</a:t>
            </a:fld>
            <a:endParaRPr lang="en-GB"/>
          </a:p>
        </p:txBody>
      </p:sp>
    </p:spTree>
    <p:extLst>
      <p:ext uri="{BB962C8B-B14F-4D97-AF65-F5344CB8AC3E}">
        <p14:creationId xmlns:p14="http://schemas.microsoft.com/office/powerpoint/2010/main" val="128928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12529"/>
                </a:solidFill>
                <a:effectLst/>
                <a:latin typeface="Montserrat" panose="00000500000000000000" pitchFamily="2" charset="0"/>
              </a:rPr>
              <a:t>In the above method, we are using a try-with-resources block and passing it a connection and statement, as seen previously.</a:t>
            </a:r>
          </a:p>
          <a:p>
            <a:pPr algn="l"/>
            <a:br>
              <a:rPr lang="en-GB" dirty="0"/>
            </a:br>
            <a:r>
              <a:rPr lang="en-GB" b="0" i="0" dirty="0">
                <a:solidFill>
                  <a:srgbClr val="212529"/>
                </a:solidFill>
                <a:effectLst/>
                <a:latin typeface="Montserrat" panose="00000500000000000000" pitchFamily="2" charset="0"/>
              </a:rPr>
              <a:t>Then inside the try block, we are calling </a:t>
            </a:r>
            <a:r>
              <a:rPr lang="en-GB" dirty="0"/>
              <a:t>executeUpdate</a:t>
            </a:r>
            <a:r>
              <a:rPr lang="en-GB" b="0" i="0" dirty="0">
                <a:solidFill>
                  <a:srgbClr val="212529"/>
                </a:solidFill>
                <a:effectLst/>
                <a:latin typeface="Montserrat" panose="00000500000000000000" pitchFamily="2" charset="0"/>
              </a:rPr>
              <a:t> against the statement variable and passing it the SQL delete statement that we want it to run.</a:t>
            </a:r>
          </a:p>
          <a:p>
            <a:pPr algn="l"/>
            <a:br>
              <a:rPr lang="en-GB" dirty="0"/>
            </a:br>
            <a:r>
              <a:rPr lang="en-GB" b="0" i="0" dirty="0">
                <a:solidFill>
                  <a:srgbClr val="212529"/>
                </a:solidFill>
                <a:effectLst/>
                <a:latin typeface="Montserrat" panose="00000500000000000000" pitchFamily="2" charset="0"/>
              </a:rPr>
              <a:t>If a </a:t>
            </a:r>
            <a:r>
              <a:rPr lang="en-GB" dirty="0"/>
              <a:t>SQLException</a:t>
            </a:r>
            <a:r>
              <a:rPr lang="en-GB" b="0" i="0" dirty="0">
                <a:solidFill>
                  <a:srgbClr val="212529"/>
                </a:solidFill>
                <a:effectLst/>
                <a:latin typeface="Montserrat" panose="00000500000000000000" pitchFamily="2" charset="0"/>
              </a:rPr>
              <a:t> is thrown from within the try block then we are catching it and printing it.</a:t>
            </a:r>
            <a:endParaRPr lang="en-GB" dirty="0"/>
          </a:p>
        </p:txBody>
      </p:sp>
      <p:sp>
        <p:nvSpPr>
          <p:cNvPr id="4" name="Slide Number Placeholder 3"/>
          <p:cNvSpPr>
            <a:spLocks noGrp="1"/>
          </p:cNvSpPr>
          <p:nvPr>
            <p:ph type="sldNum" sz="quarter" idx="5"/>
          </p:nvPr>
        </p:nvSpPr>
        <p:spPr/>
        <p:txBody>
          <a:bodyPr/>
          <a:lstStyle/>
          <a:p>
            <a:fld id="{C008B0A2-A68F-44B4-9980-0EF0909DA735}" type="slidenum">
              <a:rPr lang="en-GB" smtClean="0"/>
              <a:t>9</a:t>
            </a:fld>
            <a:endParaRPr lang="en-GB"/>
          </a:p>
        </p:txBody>
      </p:sp>
    </p:spTree>
    <p:extLst>
      <p:ext uri="{BB962C8B-B14F-4D97-AF65-F5344CB8AC3E}">
        <p14:creationId xmlns:p14="http://schemas.microsoft.com/office/powerpoint/2010/main" val="25129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Treat the following slides as an interactive demo. Encourage the class to follow along while you work through the examples in Eclipse.</a:t>
            </a:r>
          </a:p>
        </p:txBody>
      </p:sp>
      <p:sp>
        <p:nvSpPr>
          <p:cNvPr id="4" name="Slide Number Placeholder 3"/>
          <p:cNvSpPr>
            <a:spLocks noGrp="1"/>
          </p:cNvSpPr>
          <p:nvPr>
            <p:ph type="sldNum" sz="quarter" idx="5"/>
          </p:nvPr>
        </p:nvSpPr>
        <p:spPr/>
        <p:txBody>
          <a:bodyPr/>
          <a:lstStyle/>
          <a:p>
            <a:fld id="{C008B0A2-A68F-44B4-9980-0EF0909DA735}" type="slidenum">
              <a:rPr lang="en-GB" smtClean="0"/>
              <a:t>10</a:t>
            </a:fld>
            <a:endParaRPr lang="en-GB"/>
          </a:p>
        </p:txBody>
      </p:sp>
    </p:spTree>
    <p:extLst>
      <p:ext uri="{BB962C8B-B14F-4D97-AF65-F5344CB8AC3E}">
        <p14:creationId xmlns:p14="http://schemas.microsoft.com/office/powerpoint/2010/main" val="368530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Treat the following slides as an interactive demo. Encourage the class to follow along while you work through the examples in Eclipse.</a:t>
            </a:r>
          </a:p>
        </p:txBody>
      </p:sp>
      <p:sp>
        <p:nvSpPr>
          <p:cNvPr id="4" name="Slide Number Placeholder 3"/>
          <p:cNvSpPr>
            <a:spLocks noGrp="1"/>
          </p:cNvSpPr>
          <p:nvPr>
            <p:ph type="sldNum" sz="quarter" idx="5"/>
          </p:nvPr>
        </p:nvSpPr>
        <p:spPr/>
        <p:txBody>
          <a:bodyPr/>
          <a:lstStyle/>
          <a:p>
            <a:fld id="{C008B0A2-A68F-44B4-9980-0EF0909DA735}" type="slidenum">
              <a:rPr lang="en-GB" smtClean="0"/>
              <a:t>11</a:t>
            </a:fld>
            <a:endParaRPr lang="en-GB"/>
          </a:p>
        </p:txBody>
      </p:sp>
    </p:spTree>
    <p:extLst>
      <p:ext uri="{BB962C8B-B14F-4D97-AF65-F5344CB8AC3E}">
        <p14:creationId xmlns:p14="http://schemas.microsoft.com/office/powerpoint/2010/main" val="245612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070985" cy="6858000"/>
          </a:xfrm>
          <a:custGeom>
            <a:avLst/>
            <a:gdLst/>
            <a:ahLst/>
            <a:cxnLst/>
            <a:rect l="l" t="t" r="r" b="b"/>
            <a:pathLst>
              <a:path w="4070985" h="6858000">
                <a:moveTo>
                  <a:pt x="4070604" y="0"/>
                </a:moveTo>
                <a:lnTo>
                  <a:pt x="0" y="0"/>
                </a:lnTo>
                <a:lnTo>
                  <a:pt x="0" y="6858000"/>
                </a:lnTo>
                <a:lnTo>
                  <a:pt x="4070604" y="6858000"/>
                </a:lnTo>
                <a:lnTo>
                  <a:pt x="4070604" y="0"/>
                </a:lnTo>
                <a:close/>
              </a:path>
            </a:pathLst>
          </a:custGeom>
          <a:solidFill>
            <a:srgbClr val="7D007B"/>
          </a:solidFill>
        </p:spPr>
        <p:txBody>
          <a:bodyPr wrap="square" lIns="0" tIns="0" rIns="0" bIns="0" rtlCol="0"/>
          <a:lstStyle/>
          <a:p>
            <a:endParaRPr/>
          </a:p>
        </p:txBody>
      </p:sp>
      <p:sp>
        <p:nvSpPr>
          <p:cNvPr id="17" name="bg object 17"/>
          <p:cNvSpPr/>
          <p:nvPr/>
        </p:nvSpPr>
        <p:spPr>
          <a:xfrm>
            <a:off x="-1524" y="4568951"/>
            <a:ext cx="4629150" cy="1406525"/>
          </a:xfrm>
          <a:custGeom>
            <a:avLst/>
            <a:gdLst/>
            <a:ahLst/>
            <a:cxnLst/>
            <a:rect l="l" t="t" r="r" b="b"/>
            <a:pathLst>
              <a:path w="4629150" h="1406525">
                <a:moveTo>
                  <a:pt x="4003548" y="810768"/>
                </a:moveTo>
                <a:lnTo>
                  <a:pt x="800" y="810768"/>
                </a:lnTo>
                <a:lnTo>
                  <a:pt x="381" y="844194"/>
                </a:lnTo>
                <a:lnTo>
                  <a:pt x="431" y="911059"/>
                </a:lnTo>
                <a:lnTo>
                  <a:pt x="0" y="944473"/>
                </a:lnTo>
                <a:lnTo>
                  <a:pt x="3653345" y="944473"/>
                </a:lnTo>
                <a:lnTo>
                  <a:pt x="3618890" y="979576"/>
                </a:lnTo>
                <a:lnTo>
                  <a:pt x="3585006" y="1014895"/>
                </a:lnTo>
                <a:lnTo>
                  <a:pt x="3551796" y="1050556"/>
                </a:lnTo>
                <a:lnTo>
                  <a:pt x="3519386" y="1086662"/>
                </a:lnTo>
                <a:lnTo>
                  <a:pt x="3487851" y="1123353"/>
                </a:lnTo>
                <a:lnTo>
                  <a:pt x="3457333" y="1160729"/>
                </a:lnTo>
                <a:lnTo>
                  <a:pt x="3427933" y="1198918"/>
                </a:lnTo>
                <a:lnTo>
                  <a:pt x="3399752" y="1238034"/>
                </a:lnTo>
                <a:lnTo>
                  <a:pt x="3372904" y="1278191"/>
                </a:lnTo>
                <a:lnTo>
                  <a:pt x="3347491" y="1319517"/>
                </a:lnTo>
                <a:lnTo>
                  <a:pt x="3323640" y="1362125"/>
                </a:lnTo>
                <a:lnTo>
                  <a:pt x="3301454" y="1406131"/>
                </a:lnTo>
                <a:lnTo>
                  <a:pt x="3372497" y="1405559"/>
                </a:lnTo>
                <a:lnTo>
                  <a:pt x="3406775" y="1405496"/>
                </a:lnTo>
                <a:lnTo>
                  <a:pt x="3440684" y="1406131"/>
                </a:lnTo>
                <a:lnTo>
                  <a:pt x="3456178" y="1405801"/>
                </a:lnTo>
                <a:lnTo>
                  <a:pt x="3470237" y="1400352"/>
                </a:lnTo>
                <a:lnTo>
                  <a:pt x="3481654" y="1390523"/>
                </a:lnTo>
                <a:lnTo>
                  <a:pt x="3515728" y="1329486"/>
                </a:lnTo>
                <a:lnTo>
                  <a:pt x="3544481" y="1283373"/>
                </a:lnTo>
                <a:lnTo>
                  <a:pt x="3575494" y="1238770"/>
                </a:lnTo>
                <a:lnTo>
                  <a:pt x="3608705" y="1195755"/>
                </a:lnTo>
                <a:lnTo>
                  <a:pt x="3644049" y="1154417"/>
                </a:lnTo>
                <a:lnTo>
                  <a:pt x="3679329" y="1114729"/>
                </a:lnTo>
                <a:lnTo>
                  <a:pt x="3715435" y="1075791"/>
                </a:lnTo>
                <a:lnTo>
                  <a:pt x="3752316" y="1037615"/>
                </a:lnTo>
                <a:lnTo>
                  <a:pt x="3789972" y="1000226"/>
                </a:lnTo>
                <a:lnTo>
                  <a:pt x="3828402" y="963625"/>
                </a:lnTo>
                <a:lnTo>
                  <a:pt x="3867594" y="927836"/>
                </a:lnTo>
                <a:lnTo>
                  <a:pt x="3907510" y="892860"/>
                </a:lnTo>
                <a:lnTo>
                  <a:pt x="3948163" y="858710"/>
                </a:lnTo>
                <a:lnTo>
                  <a:pt x="3998061" y="818388"/>
                </a:lnTo>
                <a:lnTo>
                  <a:pt x="4002024" y="814730"/>
                </a:lnTo>
                <a:lnTo>
                  <a:pt x="4002786" y="814578"/>
                </a:lnTo>
                <a:lnTo>
                  <a:pt x="4002786" y="813206"/>
                </a:lnTo>
                <a:lnTo>
                  <a:pt x="4003548" y="810768"/>
                </a:lnTo>
                <a:close/>
              </a:path>
              <a:path w="4629150" h="1406525">
                <a:moveTo>
                  <a:pt x="4003548" y="594360"/>
                </a:moveTo>
                <a:lnTo>
                  <a:pt x="4002786" y="591921"/>
                </a:lnTo>
                <a:lnTo>
                  <a:pt x="4002786" y="590562"/>
                </a:lnTo>
                <a:lnTo>
                  <a:pt x="4002024" y="590410"/>
                </a:lnTo>
                <a:lnTo>
                  <a:pt x="3998061" y="586752"/>
                </a:lnTo>
                <a:lnTo>
                  <a:pt x="3948163" y="546544"/>
                </a:lnTo>
                <a:lnTo>
                  <a:pt x="3907510" y="512483"/>
                </a:lnTo>
                <a:lnTo>
                  <a:pt x="3867594" y="477596"/>
                </a:lnTo>
                <a:lnTo>
                  <a:pt x="3828402" y="441896"/>
                </a:lnTo>
                <a:lnTo>
                  <a:pt x="3789972" y="405396"/>
                </a:lnTo>
                <a:lnTo>
                  <a:pt x="3752316" y="368109"/>
                </a:lnTo>
                <a:lnTo>
                  <a:pt x="3715435" y="330034"/>
                </a:lnTo>
                <a:lnTo>
                  <a:pt x="3679329" y="291185"/>
                </a:lnTo>
                <a:lnTo>
                  <a:pt x="3644049" y="251587"/>
                </a:lnTo>
                <a:lnTo>
                  <a:pt x="3608705" y="210362"/>
                </a:lnTo>
                <a:lnTo>
                  <a:pt x="3575494" y="167462"/>
                </a:lnTo>
                <a:lnTo>
                  <a:pt x="3544481" y="122974"/>
                </a:lnTo>
                <a:lnTo>
                  <a:pt x="3515728" y="76974"/>
                </a:lnTo>
                <a:lnTo>
                  <a:pt x="3481654" y="16103"/>
                </a:lnTo>
                <a:lnTo>
                  <a:pt x="3470237" y="6299"/>
                </a:lnTo>
                <a:lnTo>
                  <a:pt x="3456178" y="863"/>
                </a:lnTo>
                <a:lnTo>
                  <a:pt x="3440684" y="520"/>
                </a:lnTo>
                <a:lnTo>
                  <a:pt x="3406775" y="1168"/>
                </a:lnTo>
                <a:lnTo>
                  <a:pt x="3372497" y="1092"/>
                </a:lnTo>
                <a:lnTo>
                  <a:pt x="3301454" y="520"/>
                </a:lnTo>
                <a:lnTo>
                  <a:pt x="3323640" y="44424"/>
                </a:lnTo>
                <a:lnTo>
                  <a:pt x="3347491" y="86918"/>
                </a:lnTo>
                <a:lnTo>
                  <a:pt x="3372904" y="128143"/>
                </a:lnTo>
                <a:lnTo>
                  <a:pt x="3399752" y="168198"/>
                </a:lnTo>
                <a:lnTo>
                  <a:pt x="3427933" y="207225"/>
                </a:lnTo>
                <a:lnTo>
                  <a:pt x="3457333" y="245313"/>
                </a:lnTo>
                <a:lnTo>
                  <a:pt x="3487851" y="282587"/>
                </a:lnTo>
                <a:lnTo>
                  <a:pt x="3519386" y="319189"/>
                </a:lnTo>
                <a:lnTo>
                  <a:pt x="3551796" y="355206"/>
                </a:lnTo>
                <a:lnTo>
                  <a:pt x="3585006" y="390766"/>
                </a:lnTo>
                <a:lnTo>
                  <a:pt x="3618890" y="425996"/>
                </a:lnTo>
                <a:lnTo>
                  <a:pt x="3653345" y="460997"/>
                </a:lnTo>
                <a:lnTo>
                  <a:pt x="0" y="460997"/>
                </a:lnTo>
                <a:lnTo>
                  <a:pt x="431" y="494347"/>
                </a:lnTo>
                <a:lnTo>
                  <a:pt x="381" y="561022"/>
                </a:lnTo>
                <a:lnTo>
                  <a:pt x="800" y="594360"/>
                </a:lnTo>
                <a:lnTo>
                  <a:pt x="4003548" y="594360"/>
                </a:lnTo>
                <a:close/>
              </a:path>
              <a:path w="4629150" h="1406525">
                <a:moveTo>
                  <a:pt x="4629150" y="701192"/>
                </a:moveTo>
                <a:lnTo>
                  <a:pt x="4576165" y="670166"/>
                </a:lnTo>
                <a:lnTo>
                  <a:pt x="4531969" y="643115"/>
                </a:lnTo>
                <a:lnTo>
                  <a:pt x="4488358" y="615175"/>
                </a:lnTo>
                <a:lnTo>
                  <a:pt x="4445330" y="586346"/>
                </a:lnTo>
                <a:lnTo>
                  <a:pt x="4402912" y="556666"/>
                </a:lnTo>
                <a:lnTo>
                  <a:pt x="4361104" y="526110"/>
                </a:lnTo>
                <a:lnTo>
                  <a:pt x="4319917" y="494715"/>
                </a:lnTo>
                <a:lnTo>
                  <a:pt x="4279379" y="462470"/>
                </a:lnTo>
                <a:lnTo>
                  <a:pt x="4239501" y="429399"/>
                </a:lnTo>
                <a:lnTo>
                  <a:pt x="4200296" y="395503"/>
                </a:lnTo>
                <a:lnTo>
                  <a:pt x="4163568" y="361657"/>
                </a:lnTo>
                <a:lnTo>
                  <a:pt x="4127868" y="326910"/>
                </a:lnTo>
                <a:lnTo>
                  <a:pt x="4093286" y="291223"/>
                </a:lnTo>
                <a:lnTo>
                  <a:pt x="4059910" y="254520"/>
                </a:lnTo>
                <a:lnTo>
                  <a:pt x="4027817" y="216763"/>
                </a:lnTo>
                <a:lnTo>
                  <a:pt x="3997071" y="177888"/>
                </a:lnTo>
                <a:lnTo>
                  <a:pt x="3967784" y="137833"/>
                </a:lnTo>
                <a:lnTo>
                  <a:pt x="3940010" y="96558"/>
                </a:lnTo>
                <a:lnTo>
                  <a:pt x="3913860" y="53975"/>
                </a:lnTo>
                <a:lnTo>
                  <a:pt x="3889400" y="10045"/>
                </a:lnTo>
                <a:lnTo>
                  <a:pt x="3885171" y="4152"/>
                </a:lnTo>
                <a:lnTo>
                  <a:pt x="3878516" y="469"/>
                </a:lnTo>
                <a:lnTo>
                  <a:pt x="3871264" y="0"/>
                </a:lnTo>
                <a:lnTo>
                  <a:pt x="3727856" y="0"/>
                </a:lnTo>
                <a:lnTo>
                  <a:pt x="3723208" y="368"/>
                </a:lnTo>
                <a:lnTo>
                  <a:pt x="3713988" y="1828"/>
                </a:lnTo>
                <a:lnTo>
                  <a:pt x="3740353" y="46875"/>
                </a:lnTo>
                <a:lnTo>
                  <a:pt x="3767556" y="91071"/>
                </a:lnTo>
                <a:lnTo>
                  <a:pt x="3795598" y="134416"/>
                </a:lnTo>
                <a:lnTo>
                  <a:pt x="3824516" y="176898"/>
                </a:lnTo>
                <a:lnTo>
                  <a:pt x="3854310" y="218503"/>
                </a:lnTo>
                <a:lnTo>
                  <a:pt x="3885019" y="259219"/>
                </a:lnTo>
                <a:lnTo>
                  <a:pt x="3916654" y="299034"/>
                </a:lnTo>
                <a:lnTo>
                  <a:pt x="3949230" y="337947"/>
                </a:lnTo>
                <a:lnTo>
                  <a:pt x="3982783" y="375920"/>
                </a:lnTo>
                <a:lnTo>
                  <a:pt x="4017314" y="412965"/>
                </a:lnTo>
                <a:lnTo>
                  <a:pt x="4052849" y="449046"/>
                </a:lnTo>
                <a:lnTo>
                  <a:pt x="4089412" y="484174"/>
                </a:lnTo>
                <a:lnTo>
                  <a:pt x="4127017" y="518337"/>
                </a:lnTo>
                <a:lnTo>
                  <a:pt x="4165689" y="551497"/>
                </a:lnTo>
                <a:lnTo>
                  <a:pt x="4205440" y="583666"/>
                </a:lnTo>
                <a:lnTo>
                  <a:pt x="4246308" y="614832"/>
                </a:lnTo>
                <a:lnTo>
                  <a:pt x="4288282" y="644956"/>
                </a:lnTo>
                <a:lnTo>
                  <a:pt x="4331411" y="674065"/>
                </a:lnTo>
                <a:lnTo>
                  <a:pt x="4375709" y="702106"/>
                </a:lnTo>
                <a:lnTo>
                  <a:pt x="4331601" y="730288"/>
                </a:lnTo>
                <a:lnTo>
                  <a:pt x="4288637" y="759472"/>
                </a:lnTo>
                <a:lnTo>
                  <a:pt x="4246765" y="789673"/>
                </a:lnTo>
                <a:lnTo>
                  <a:pt x="4205986" y="820851"/>
                </a:lnTo>
                <a:lnTo>
                  <a:pt x="4166273" y="853033"/>
                </a:lnTo>
                <a:lnTo>
                  <a:pt x="4127627" y="886180"/>
                </a:lnTo>
                <a:lnTo>
                  <a:pt x="4090009" y="920292"/>
                </a:lnTo>
                <a:lnTo>
                  <a:pt x="4053433" y="955370"/>
                </a:lnTo>
                <a:lnTo>
                  <a:pt x="4017848" y="991400"/>
                </a:lnTo>
                <a:lnTo>
                  <a:pt x="3983266" y="1028357"/>
                </a:lnTo>
                <a:lnTo>
                  <a:pt x="3949662" y="1066253"/>
                </a:lnTo>
                <a:lnTo>
                  <a:pt x="3917010" y="1105065"/>
                </a:lnTo>
                <a:lnTo>
                  <a:pt x="3885298" y="1144790"/>
                </a:lnTo>
                <a:lnTo>
                  <a:pt x="3854526" y="1185418"/>
                </a:lnTo>
                <a:lnTo>
                  <a:pt x="3824655" y="1226934"/>
                </a:lnTo>
                <a:lnTo>
                  <a:pt x="3795687" y="1269352"/>
                </a:lnTo>
                <a:lnTo>
                  <a:pt x="3767594" y="1312633"/>
                </a:lnTo>
                <a:lnTo>
                  <a:pt x="3740366" y="1356779"/>
                </a:lnTo>
                <a:lnTo>
                  <a:pt x="3713988" y="1401775"/>
                </a:lnTo>
                <a:lnTo>
                  <a:pt x="3831920" y="1401457"/>
                </a:lnTo>
                <a:lnTo>
                  <a:pt x="3870045" y="1401775"/>
                </a:lnTo>
                <a:lnTo>
                  <a:pt x="3877145" y="1401533"/>
                </a:lnTo>
                <a:lnTo>
                  <a:pt x="3883596" y="1399006"/>
                </a:lnTo>
                <a:lnTo>
                  <a:pt x="3888867" y="1394523"/>
                </a:lnTo>
                <a:lnTo>
                  <a:pt x="3919944" y="1339049"/>
                </a:lnTo>
                <a:lnTo>
                  <a:pt x="3949916" y="1291209"/>
                </a:lnTo>
                <a:lnTo>
                  <a:pt x="3982262" y="1244955"/>
                </a:lnTo>
                <a:lnTo>
                  <a:pt x="4016959" y="1200365"/>
                </a:lnTo>
                <a:lnTo>
                  <a:pt x="4050779" y="1160056"/>
                </a:lnTo>
                <a:lnTo>
                  <a:pt x="4085729" y="1121054"/>
                </a:lnTo>
                <a:lnTo>
                  <a:pt x="4121772" y="1083310"/>
                </a:lnTo>
                <a:lnTo>
                  <a:pt x="4158843" y="1046772"/>
                </a:lnTo>
                <a:lnTo>
                  <a:pt x="4196892" y="1011377"/>
                </a:lnTo>
                <a:lnTo>
                  <a:pt x="4235869" y="977049"/>
                </a:lnTo>
                <a:lnTo>
                  <a:pt x="4275709" y="943749"/>
                </a:lnTo>
                <a:lnTo>
                  <a:pt x="4316374" y="911415"/>
                </a:lnTo>
                <a:lnTo>
                  <a:pt x="4357802" y="879983"/>
                </a:lnTo>
                <a:lnTo>
                  <a:pt x="4399940" y="849401"/>
                </a:lnTo>
                <a:lnTo>
                  <a:pt x="4442739" y="819594"/>
                </a:lnTo>
                <a:lnTo>
                  <a:pt x="4486135" y="790511"/>
                </a:lnTo>
                <a:lnTo>
                  <a:pt x="4530090" y="762088"/>
                </a:lnTo>
                <a:lnTo>
                  <a:pt x="4554499" y="746899"/>
                </a:lnTo>
                <a:lnTo>
                  <a:pt x="4629150" y="701192"/>
                </a:lnTo>
                <a:close/>
              </a:path>
            </a:pathLst>
          </a:custGeom>
          <a:solidFill>
            <a:srgbClr val="F81257"/>
          </a:solidFill>
        </p:spPr>
        <p:txBody>
          <a:bodyPr wrap="square" lIns="0" tIns="0" rIns="0" bIns="0" rtlCol="0"/>
          <a:lstStyle/>
          <a:p>
            <a:endParaRPr/>
          </a:p>
        </p:txBody>
      </p:sp>
      <p:sp>
        <p:nvSpPr>
          <p:cNvPr id="18" name="bg object 18"/>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372084" y="1261084"/>
            <a:ext cx="3179445" cy="574039"/>
          </a:xfrm>
          <a:prstGeom prst="rect">
            <a:avLst/>
          </a:prstGeom>
        </p:spPr>
        <p:txBody>
          <a:bodyPr wrap="square" lIns="0" tIns="0" rIns="0" bIns="0">
            <a:spAutoFit/>
          </a:bodyPr>
          <a:lstStyle>
            <a:lvl1pPr>
              <a:defRPr sz="3600" b="1" i="0">
                <a:solidFill>
                  <a:srgbClr val="00405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1" i="0">
                <a:solidFill>
                  <a:srgbClr val="3E7E7E"/>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p:txBody>
          <a:bodyPr lIns="0" tIns="0" rIns="0" bIns="0"/>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00405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1" i="0">
                <a:solidFill>
                  <a:srgbClr val="3E7E7E"/>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p:txBody>
          <a:bodyPr lIns="0" tIns="0" rIns="0" bIns="0"/>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405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7" name="Holder 7"/>
          <p:cNvSpPr>
            <a:spLocks noGrp="1"/>
          </p:cNvSpPr>
          <p:nvPr>
            <p:ph type="sldNum" sz="quarter" idx="7"/>
          </p:nvPr>
        </p:nvSpPr>
        <p:spPr/>
        <p:txBody>
          <a:bodyPr lIns="0" tIns="0" rIns="0" bIns="0"/>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405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5" name="Holder 5"/>
          <p:cNvSpPr>
            <a:spLocks noGrp="1"/>
          </p:cNvSpPr>
          <p:nvPr>
            <p:ph type="sldNum" sz="quarter" idx="7"/>
          </p:nvPr>
        </p:nvSpPr>
        <p:spPr/>
        <p:txBody>
          <a:bodyPr lIns="0" tIns="0" rIns="0" bIns="0"/>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4" name="Holder 4"/>
          <p:cNvSpPr>
            <a:spLocks noGrp="1"/>
          </p:cNvSpPr>
          <p:nvPr>
            <p:ph type="sldNum" sz="quarter" idx="7"/>
          </p:nvPr>
        </p:nvSpPr>
        <p:spPr/>
        <p:txBody>
          <a:bodyPr lIns="0" tIns="0" rIns="0" bIns="0"/>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76425" y="352338"/>
            <a:ext cx="10039149" cy="574040"/>
          </a:xfrm>
          <a:prstGeom prst="rect">
            <a:avLst/>
          </a:prstGeom>
        </p:spPr>
        <p:txBody>
          <a:bodyPr wrap="square" lIns="0" tIns="0" rIns="0" bIns="0">
            <a:spAutoFit/>
          </a:bodyPr>
          <a:lstStyle>
            <a:lvl1pPr>
              <a:defRPr sz="3600" b="1" i="0">
                <a:solidFill>
                  <a:srgbClr val="004050"/>
                </a:solidFill>
                <a:latin typeface="Verdana"/>
                <a:cs typeface="Verdana"/>
              </a:defRPr>
            </a:lvl1pPr>
          </a:lstStyle>
          <a:p>
            <a:endParaRPr/>
          </a:p>
        </p:txBody>
      </p:sp>
      <p:sp>
        <p:nvSpPr>
          <p:cNvPr id="3" name="Holder 3"/>
          <p:cNvSpPr>
            <a:spLocks noGrp="1"/>
          </p:cNvSpPr>
          <p:nvPr>
            <p:ph type="body" idx="1"/>
          </p:nvPr>
        </p:nvSpPr>
        <p:spPr>
          <a:xfrm>
            <a:off x="514482" y="2650657"/>
            <a:ext cx="5579110" cy="3865879"/>
          </a:xfrm>
          <a:prstGeom prst="rect">
            <a:avLst/>
          </a:prstGeom>
        </p:spPr>
        <p:txBody>
          <a:bodyPr wrap="square" lIns="0" tIns="0" rIns="0" bIns="0">
            <a:spAutoFit/>
          </a:bodyPr>
          <a:lstStyle>
            <a:lvl1pPr>
              <a:defRPr sz="1800" b="1" i="0">
                <a:solidFill>
                  <a:srgbClr val="3E7E7E"/>
                </a:solidFill>
                <a:latin typeface="Consolas"/>
                <a:cs typeface="Consola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a:xfrm>
            <a:off x="11908692" y="6561648"/>
            <a:ext cx="182879" cy="142875"/>
          </a:xfrm>
          <a:prstGeom prst="rect">
            <a:avLst/>
          </a:prstGeom>
        </p:spPr>
        <p:txBody>
          <a:bodyPr wrap="square" lIns="0" tIns="0" rIns="0" bIns="0">
            <a:spAutoFit/>
          </a:bodyPr>
          <a:lstStyle>
            <a:lvl1pPr>
              <a:defRPr sz="750" b="1" i="0">
                <a:solidFill>
                  <a:srgbClr val="004050"/>
                </a:solidFill>
                <a:latin typeface="Calibri"/>
                <a:cs typeface="Calibri"/>
              </a:defRPr>
            </a:lvl1pPr>
          </a:lstStyle>
          <a:p>
            <a:pPr marL="66675">
              <a:lnSpc>
                <a:spcPct val="100000"/>
              </a:lnSpc>
              <a:spcBef>
                <a:spcPts val="80"/>
              </a:spcBef>
            </a:pPr>
            <a:fld id="{81D60167-4931-47E6-BA6A-407CBD079E47}" type="slidenum">
              <a:rPr spc="140" dirty="0"/>
              <a:t>‹#›</a:t>
            </a:fld>
            <a:endParaRPr spc="14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8846" y="0"/>
            <a:ext cx="5023153" cy="5542662"/>
          </a:xfrm>
          <a:prstGeom prst="rect">
            <a:avLst/>
          </a:prstGeom>
        </p:spPr>
      </p:pic>
      <p:sp>
        <p:nvSpPr>
          <p:cNvPr id="3" name="object 3"/>
          <p:cNvSpPr/>
          <p:nvPr/>
        </p:nvSpPr>
        <p:spPr>
          <a:xfrm>
            <a:off x="400189" y="568845"/>
            <a:ext cx="1760855" cy="1137285"/>
          </a:xfrm>
          <a:custGeom>
            <a:avLst/>
            <a:gdLst/>
            <a:ahLst/>
            <a:cxnLst/>
            <a:rect l="l" t="t" r="r" b="b"/>
            <a:pathLst>
              <a:path w="1760855" h="1137285">
                <a:moveTo>
                  <a:pt x="989685" y="930871"/>
                </a:moveTo>
                <a:lnTo>
                  <a:pt x="987945" y="924394"/>
                </a:lnTo>
                <a:lnTo>
                  <a:pt x="981684" y="920800"/>
                </a:lnTo>
                <a:lnTo>
                  <a:pt x="980363" y="920356"/>
                </a:lnTo>
                <a:lnTo>
                  <a:pt x="979004" y="920165"/>
                </a:lnTo>
                <a:lnTo>
                  <a:pt x="951699" y="915136"/>
                </a:lnTo>
                <a:lnTo>
                  <a:pt x="912063" y="904354"/>
                </a:lnTo>
                <a:lnTo>
                  <a:pt x="860958" y="885621"/>
                </a:lnTo>
                <a:lnTo>
                  <a:pt x="799261" y="856754"/>
                </a:lnTo>
                <a:lnTo>
                  <a:pt x="727849" y="815543"/>
                </a:lnTo>
                <a:lnTo>
                  <a:pt x="707542" y="803071"/>
                </a:lnTo>
                <a:lnTo>
                  <a:pt x="686790" y="791362"/>
                </a:lnTo>
                <a:lnTo>
                  <a:pt x="665607" y="780415"/>
                </a:lnTo>
                <a:lnTo>
                  <a:pt x="644042" y="770255"/>
                </a:lnTo>
                <a:lnTo>
                  <a:pt x="643382" y="769988"/>
                </a:lnTo>
                <a:lnTo>
                  <a:pt x="643064" y="769226"/>
                </a:lnTo>
                <a:lnTo>
                  <a:pt x="643445" y="768299"/>
                </a:lnTo>
                <a:lnTo>
                  <a:pt x="643636" y="768070"/>
                </a:lnTo>
                <a:lnTo>
                  <a:pt x="643890" y="767930"/>
                </a:lnTo>
                <a:lnTo>
                  <a:pt x="681545" y="740587"/>
                </a:lnTo>
                <a:lnTo>
                  <a:pt x="715873" y="709307"/>
                </a:lnTo>
                <a:lnTo>
                  <a:pt x="746544" y="674420"/>
                </a:lnTo>
                <a:lnTo>
                  <a:pt x="773214" y="636257"/>
                </a:lnTo>
                <a:lnTo>
                  <a:pt x="795566" y="595147"/>
                </a:lnTo>
                <a:lnTo>
                  <a:pt x="800493" y="582955"/>
                </a:lnTo>
                <a:lnTo>
                  <a:pt x="813269" y="551408"/>
                </a:lnTo>
                <a:lnTo>
                  <a:pt x="826008" y="505371"/>
                </a:lnTo>
                <a:lnTo>
                  <a:pt x="833437" y="457377"/>
                </a:lnTo>
                <a:lnTo>
                  <a:pt x="835253" y="407733"/>
                </a:lnTo>
                <a:lnTo>
                  <a:pt x="831113" y="356781"/>
                </a:lnTo>
                <a:lnTo>
                  <a:pt x="820686" y="304838"/>
                </a:lnTo>
                <a:lnTo>
                  <a:pt x="805205" y="257848"/>
                </a:lnTo>
                <a:lnTo>
                  <a:pt x="802767" y="252666"/>
                </a:lnTo>
                <a:lnTo>
                  <a:pt x="784428" y="213639"/>
                </a:lnTo>
                <a:lnTo>
                  <a:pt x="758736" y="172567"/>
                </a:lnTo>
                <a:lnTo>
                  <a:pt x="728510" y="135001"/>
                </a:lnTo>
                <a:lnTo>
                  <a:pt x="694118" y="101307"/>
                </a:lnTo>
                <a:lnTo>
                  <a:pt x="655916" y="71856"/>
                </a:lnTo>
                <a:lnTo>
                  <a:pt x="614311" y="47015"/>
                </a:lnTo>
                <a:lnTo>
                  <a:pt x="583590" y="33350"/>
                </a:lnTo>
                <a:lnTo>
                  <a:pt x="583590" y="417156"/>
                </a:lnTo>
                <a:lnTo>
                  <a:pt x="577672" y="461225"/>
                </a:lnTo>
                <a:lnTo>
                  <a:pt x="560946" y="500824"/>
                </a:lnTo>
                <a:lnTo>
                  <a:pt x="535000" y="534377"/>
                </a:lnTo>
                <a:lnTo>
                  <a:pt x="501421" y="560298"/>
                </a:lnTo>
                <a:lnTo>
                  <a:pt x="461797" y="577024"/>
                </a:lnTo>
                <a:lnTo>
                  <a:pt x="417677" y="582955"/>
                </a:lnTo>
                <a:lnTo>
                  <a:pt x="371335" y="576402"/>
                </a:lnTo>
                <a:lnTo>
                  <a:pt x="330047" y="557987"/>
                </a:lnTo>
                <a:lnTo>
                  <a:pt x="295656" y="529539"/>
                </a:lnTo>
                <a:lnTo>
                  <a:pt x="270014" y="492912"/>
                </a:lnTo>
                <a:lnTo>
                  <a:pt x="254952" y="449948"/>
                </a:lnTo>
                <a:lnTo>
                  <a:pt x="252349" y="402488"/>
                </a:lnTo>
                <a:lnTo>
                  <a:pt x="264020" y="352399"/>
                </a:lnTo>
                <a:lnTo>
                  <a:pt x="298881" y="298678"/>
                </a:lnTo>
                <a:lnTo>
                  <a:pt x="352615" y="263766"/>
                </a:lnTo>
                <a:lnTo>
                  <a:pt x="396621" y="252666"/>
                </a:lnTo>
                <a:lnTo>
                  <a:pt x="438785" y="252691"/>
                </a:lnTo>
                <a:lnTo>
                  <a:pt x="477862" y="262610"/>
                </a:lnTo>
                <a:lnTo>
                  <a:pt x="512622" y="281178"/>
                </a:lnTo>
                <a:lnTo>
                  <a:pt x="541807" y="307149"/>
                </a:lnTo>
                <a:lnTo>
                  <a:pt x="564197" y="339305"/>
                </a:lnTo>
                <a:lnTo>
                  <a:pt x="578535" y="376389"/>
                </a:lnTo>
                <a:lnTo>
                  <a:pt x="583590" y="417156"/>
                </a:lnTo>
                <a:lnTo>
                  <a:pt x="583590" y="33350"/>
                </a:lnTo>
                <a:lnTo>
                  <a:pt x="569645" y="27139"/>
                </a:lnTo>
                <a:lnTo>
                  <a:pt x="522312" y="12598"/>
                </a:lnTo>
                <a:lnTo>
                  <a:pt x="473951" y="3581"/>
                </a:lnTo>
                <a:lnTo>
                  <a:pt x="426478" y="0"/>
                </a:lnTo>
                <a:lnTo>
                  <a:pt x="380149" y="1574"/>
                </a:lnTo>
                <a:lnTo>
                  <a:pt x="335229" y="8039"/>
                </a:lnTo>
                <a:lnTo>
                  <a:pt x="291985" y="19138"/>
                </a:lnTo>
                <a:lnTo>
                  <a:pt x="250672" y="34594"/>
                </a:lnTo>
                <a:lnTo>
                  <a:pt x="211582" y="54165"/>
                </a:lnTo>
                <a:lnTo>
                  <a:pt x="174942" y="77558"/>
                </a:lnTo>
                <a:lnTo>
                  <a:pt x="141046" y="104533"/>
                </a:lnTo>
                <a:lnTo>
                  <a:pt x="110147" y="134810"/>
                </a:lnTo>
                <a:lnTo>
                  <a:pt x="82511" y="168135"/>
                </a:lnTo>
                <a:lnTo>
                  <a:pt x="58394" y="204228"/>
                </a:lnTo>
                <a:lnTo>
                  <a:pt x="38074" y="242849"/>
                </a:lnTo>
                <a:lnTo>
                  <a:pt x="21818" y="283718"/>
                </a:lnTo>
                <a:lnTo>
                  <a:pt x="9867" y="326567"/>
                </a:lnTo>
                <a:lnTo>
                  <a:pt x="2501" y="371132"/>
                </a:lnTo>
                <a:lnTo>
                  <a:pt x="0" y="417156"/>
                </a:lnTo>
                <a:lnTo>
                  <a:pt x="2819" y="465861"/>
                </a:lnTo>
                <a:lnTo>
                  <a:pt x="11087" y="512991"/>
                </a:lnTo>
                <a:lnTo>
                  <a:pt x="24498" y="558215"/>
                </a:lnTo>
                <a:lnTo>
                  <a:pt x="42760" y="601205"/>
                </a:lnTo>
                <a:lnTo>
                  <a:pt x="65544" y="641629"/>
                </a:lnTo>
                <a:lnTo>
                  <a:pt x="92583" y="679145"/>
                </a:lnTo>
                <a:lnTo>
                  <a:pt x="123545" y="713422"/>
                </a:lnTo>
                <a:lnTo>
                  <a:pt x="158127" y="744118"/>
                </a:lnTo>
                <a:lnTo>
                  <a:pt x="196049" y="770902"/>
                </a:lnTo>
                <a:lnTo>
                  <a:pt x="236994" y="793445"/>
                </a:lnTo>
                <a:lnTo>
                  <a:pt x="280657" y="811403"/>
                </a:lnTo>
                <a:lnTo>
                  <a:pt x="326745" y="824445"/>
                </a:lnTo>
                <a:lnTo>
                  <a:pt x="374942" y="832231"/>
                </a:lnTo>
                <a:lnTo>
                  <a:pt x="375678" y="832307"/>
                </a:lnTo>
                <a:lnTo>
                  <a:pt x="376224" y="832967"/>
                </a:lnTo>
                <a:lnTo>
                  <a:pt x="376135" y="833894"/>
                </a:lnTo>
                <a:lnTo>
                  <a:pt x="376085" y="834072"/>
                </a:lnTo>
                <a:lnTo>
                  <a:pt x="317525" y="936091"/>
                </a:lnTo>
                <a:lnTo>
                  <a:pt x="319532" y="943521"/>
                </a:lnTo>
                <a:lnTo>
                  <a:pt x="327279" y="947966"/>
                </a:lnTo>
                <a:lnTo>
                  <a:pt x="329476" y="948524"/>
                </a:lnTo>
                <a:lnTo>
                  <a:pt x="331685" y="948474"/>
                </a:lnTo>
                <a:lnTo>
                  <a:pt x="360553" y="948131"/>
                </a:lnTo>
                <a:lnTo>
                  <a:pt x="437146" y="956792"/>
                </a:lnTo>
                <a:lnTo>
                  <a:pt x="485609" y="970711"/>
                </a:lnTo>
                <a:lnTo>
                  <a:pt x="541350" y="994308"/>
                </a:lnTo>
                <a:lnTo>
                  <a:pt x="604735" y="1030033"/>
                </a:lnTo>
                <a:lnTo>
                  <a:pt x="673544" y="1070178"/>
                </a:lnTo>
                <a:lnTo>
                  <a:pt x="732142" y="1098511"/>
                </a:lnTo>
                <a:lnTo>
                  <a:pt x="780262" y="1117104"/>
                </a:lnTo>
                <a:lnTo>
                  <a:pt x="817626" y="1128014"/>
                </a:lnTo>
                <a:lnTo>
                  <a:pt x="859028" y="1135062"/>
                </a:lnTo>
                <a:lnTo>
                  <a:pt x="864006" y="1135443"/>
                </a:lnTo>
                <a:lnTo>
                  <a:pt x="871867" y="1136688"/>
                </a:lnTo>
                <a:lnTo>
                  <a:pt x="877062" y="1126959"/>
                </a:lnTo>
                <a:lnTo>
                  <a:pt x="899909" y="1086967"/>
                </a:lnTo>
                <a:lnTo>
                  <a:pt x="979754" y="948131"/>
                </a:lnTo>
                <a:lnTo>
                  <a:pt x="989685" y="930871"/>
                </a:lnTo>
                <a:close/>
              </a:path>
              <a:path w="1760855" h="1137285">
                <a:moveTo>
                  <a:pt x="1300607" y="954493"/>
                </a:moveTo>
                <a:lnTo>
                  <a:pt x="1273848" y="921423"/>
                </a:lnTo>
                <a:lnTo>
                  <a:pt x="1273784" y="958202"/>
                </a:lnTo>
                <a:lnTo>
                  <a:pt x="1272273" y="961885"/>
                </a:lnTo>
                <a:lnTo>
                  <a:pt x="1269441" y="964438"/>
                </a:lnTo>
                <a:lnTo>
                  <a:pt x="1265923" y="967003"/>
                </a:lnTo>
                <a:lnTo>
                  <a:pt x="1261605" y="968248"/>
                </a:lnTo>
                <a:lnTo>
                  <a:pt x="1257249" y="967943"/>
                </a:lnTo>
                <a:lnTo>
                  <a:pt x="1242682" y="967943"/>
                </a:lnTo>
                <a:lnTo>
                  <a:pt x="1242682" y="940777"/>
                </a:lnTo>
                <a:lnTo>
                  <a:pt x="1257249" y="940777"/>
                </a:lnTo>
                <a:lnTo>
                  <a:pt x="1261618" y="940460"/>
                </a:lnTo>
                <a:lnTo>
                  <a:pt x="1265948" y="941743"/>
                </a:lnTo>
                <a:lnTo>
                  <a:pt x="1269441" y="944372"/>
                </a:lnTo>
                <a:lnTo>
                  <a:pt x="1272260" y="946924"/>
                </a:lnTo>
                <a:lnTo>
                  <a:pt x="1273771" y="950620"/>
                </a:lnTo>
                <a:lnTo>
                  <a:pt x="1273556" y="954417"/>
                </a:lnTo>
                <a:lnTo>
                  <a:pt x="1273784" y="958202"/>
                </a:lnTo>
                <a:lnTo>
                  <a:pt x="1273784" y="921423"/>
                </a:lnTo>
                <a:lnTo>
                  <a:pt x="1266444" y="919988"/>
                </a:lnTo>
                <a:lnTo>
                  <a:pt x="1258976" y="920140"/>
                </a:lnTo>
                <a:lnTo>
                  <a:pt x="1216558" y="920140"/>
                </a:lnTo>
                <a:lnTo>
                  <a:pt x="1216558" y="1012939"/>
                </a:lnTo>
                <a:lnTo>
                  <a:pt x="1242631" y="1012939"/>
                </a:lnTo>
                <a:lnTo>
                  <a:pt x="1242631" y="988631"/>
                </a:lnTo>
                <a:lnTo>
                  <a:pt x="1258849" y="988631"/>
                </a:lnTo>
                <a:lnTo>
                  <a:pt x="1266355" y="988796"/>
                </a:lnTo>
                <a:lnTo>
                  <a:pt x="1267231" y="988631"/>
                </a:lnTo>
                <a:lnTo>
                  <a:pt x="1273810" y="987374"/>
                </a:lnTo>
                <a:lnTo>
                  <a:pt x="1288478" y="981138"/>
                </a:lnTo>
                <a:lnTo>
                  <a:pt x="1294663" y="974953"/>
                </a:lnTo>
                <a:lnTo>
                  <a:pt x="1297533" y="968248"/>
                </a:lnTo>
                <a:lnTo>
                  <a:pt x="1297978" y="967206"/>
                </a:lnTo>
                <a:lnTo>
                  <a:pt x="1300607" y="954493"/>
                </a:lnTo>
                <a:close/>
              </a:path>
              <a:path w="1760855" h="1137285">
                <a:moveTo>
                  <a:pt x="1414106" y="970432"/>
                </a:moveTo>
                <a:lnTo>
                  <a:pt x="1388833" y="924521"/>
                </a:lnTo>
                <a:lnTo>
                  <a:pt x="1387424" y="924026"/>
                </a:lnTo>
                <a:lnTo>
                  <a:pt x="1387424" y="966393"/>
                </a:lnTo>
                <a:lnTo>
                  <a:pt x="1386598" y="973455"/>
                </a:lnTo>
                <a:lnTo>
                  <a:pt x="1362379" y="992873"/>
                </a:lnTo>
                <a:lnTo>
                  <a:pt x="1355852" y="992047"/>
                </a:lnTo>
                <a:lnTo>
                  <a:pt x="1337322" y="966393"/>
                </a:lnTo>
                <a:lnTo>
                  <a:pt x="1338148" y="959319"/>
                </a:lnTo>
                <a:lnTo>
                  <a:pt x="1362379" y="939914"/>
                </a:lnTo>
                <a:lnTo>
                  <a:pt x="1368894" y="940739"/>
                </a:lnTo>
                <a:lnTo>
                  <a:pt x="1387424" y="966393"/>
                </a:lnTo>
                <a:lnTo>
                  <a:pt x="1387424" y="924026"/>
                </a:lnTo>
                <a:lnTo>
                  <a:pt x="1375879" y="919861"/>
                </a:lnTo>
                <a:lnTo>
                  <a:pt x="1362379" y="918311"/>
                </a:lnTo>
                <a:lnTo>
                  <a:pt x="1348879" y="919861"/>
                </a:lnTo>
                <a:lnTo>
                  <a:pt x="1315974" y="944448"/>
                </a:lnTo>
                <a:lnTo>
                  <a:pt x="1310690" y="962520"/>
                </a:lnTo>
                <a:lnTo>
                  <a:pt x="1312672" y="980592"/>
                </a:lnTo>
                <a:lnTo>
                  <a:pt x="1321295" y="996594"/>
                </a:lnTo>
                <a:lnTo>
                  <a:pt x="1335925" y="1008481"/>
                </a:lnTo>
                <a:lnTo>
                  <a:pt x="1348879" y="1013155"/>
                </a:lnTo>
                <a:lnTo>
                  <a:pt x="1362379" y="1014717"/>
                </a:lnTo>
                <a:lnTo>
                  <a:pt x="1375879" y="1013155"/>
                </a:lnTo>
                <a:lnTo>
                  <a:pt x="1408836" y="988504"/>
                </a:lnTo>
                <a:lnTo>
                  <a:pt x="1414106" y="970432"/>
                </a:lnTo>
                <a:close/>
              </a:path>
              <a:path w="1760855" h="1137285">
                <a:moveTo>
                  <a:pt x="1571155" y="920140"/>
                </a:moveTo>
                <a:lnTo>
                  <a:pt x="1546123" y="920140"/>
                </a:lnTo>
                <a:lnTo>
                  <a:pt x="1526628" y="979881"/>
                </a:lnTo>
                <a:lnTo>
                  <a:pt x="1507921" y="920140"/>
                </a:lnTo>
                <a:lnTo>
                  <a:pt x="1483804" y="920140"/>
                </a:lnTo>
                <a:lnTo>
                  <a:pt x="1464170" y="979335"/>
                </a:lnTo>
                <a:lnTo>
                  <a:pt x="1445501" y="920140"/>
                </a:lnTo>
                <a:lnTo>
                  <a:pt x="1418463" y="920140"/>
                </a:lnTo>
                <a:lnTo>
                  <a:pt x="1448549" y="1012748"/>
                </a:lnTo>
                <a:lnTo>
                  <a:pt x="1476641" y="1012748"/>
                </a:lnTo>
                <a:lnTo>
                  <a:pt x="1495209" y="956335"/>
                </a:lnTo>
                <a:lnTo>
                  <a:pt x="1512976" y="1012850"/>
                </a:lnTo>
                <a:lnTo>
                  <a:pt x="1540979" y="1012850"/>
                </a:lnTo>
                <a:lnTo>
                  <a:pt x="1571155" y="920140"/>
                </a:lnTo>
                <a:close/>
              </a:path>
              <a:path w="1760855" h="1137285">
                <a:moveTo>
                  <a:pt x="1644700" y="751840"/>
                </a:moveTo>
                <a:lnTo>
                  <a:pt x="1235494" y="43789"/>
                </a:lnTo>
                <a:lnTo>
                  <a:pt x="1229677" y="37261"/>
                </a:lnTo>
                <a:lnTo>
                  <a:pt x="1222082" y="33591"/>
                </a:lnTo>
                <a:lnTo>
                  <a:pt x="1213675" y="33045"/>
                </a:lnTo>
                <a:lnTo>
                  <a:pt x="1205395" y="35852"/>
                </a:lnTo>
                <a:lnTo>
                  <a:pt x="1202105" y="37769"/>
                </a:lnTo>
                <a:lnTo>
                  <a:pt x="1199362" y="40500"/>
                </a:lnTo>
                <a:lnTo>
                  <a:pt x="790308" y="747318"/>
                </a:lnTo>
                <a:lnTo>
                  <a:pt x="787666" y="751954"/>
                </a:lnTo>
                <a:lnTo>
                  <a:pt x="789139" y="757847"/>
                </a:lnTo>
                <a:lnTo>
                  <a:pt x="854519" y="796074"/>
                </a:lnTo>
                <a:lnTo>
                  <a:pt x="908189" y="822401"/>
                </a:lnTo>
                <a:lnTo>
                  <a:pt x="954316" y="841006"/>
                </a:lnTo>
                <a:lnTo>
                  <a:pt x="992517" y="853300"/>
                </a:lnTo>
                <a:lnTo>
                  <a:pt x="1026604" y="861479"/>
                </a:lnTo>
                <a:lnTo>
                  <a:pt x="1030846" y="859561"/>
                </a:lnTo>
                <a:lnTo>
                  <a:pt x="1201991" y="562190"/>
                </a:lnTo>
                <a:lnTo>
                  <a:pt x="1206398" y="557225"/>
                </a:lnTo>
                <a:lnTo>
                  <a:pt x="1212164" y="554418"/>
                </a:lnTo>
                <a:lnTo>
                  <a:pt x="1218565" y="553986"/>
                </a:lnTo>
                <a:lnTo>
                  <a:pt x="1224864" y="556107"/>
                </a:lnTo>
                <a:lnTo>
                  <a:pt x="1227391" y="557580"/>
                </a:lnTo>
                <a:lnTo>
                  <a:pt x="1229487" y="559676"/>
                </a:lnTo>
                <a:lnTo>
                  <a:pt x="1402003" y="859434"/>
                </a:lnTo>
                <a:lnTo>
                  <a:pt x="1406245" y="861364"/>
                </a:lnTo>
                <a:lnTo>
                  <a:pt x="1478368" y="840955"/>
                </a:lnTo>
                <a:lnTo>
                  <a:pt x="1524342" y="822375"/>
                </a:lnTo>
                <a:lnTo>
                  <a:pt x="1577898" y="796048"/>
                </a:lnTo>
                <a:lnTo>
                  <a:pt x="1638719" y="760577"/>
                </a:lnTo>
                <a:lnTo>
                  <a:pt x="1643227" y="757745"/>
                </a:lnTo>
                <a:lnTo>
                  <a:pt x="1644700" y="751840"/>
                </a:lnTo>
                <a:close/>
              </a:path>
              <a:path w="1760855" h="1137285">
                <a:moveTo>
                  <a:pt x="1657578" y="992606"/>
                </a:moveTo>
                <a:lnTo>
                  <a:pt x="1609077" y="992606"/>
                </a:lnTo>
                <a:lnTo>
                  <a:pt x="1609077" y="976096"/>
                </a:lnTo>
                <a:lnTo>
                  <a:pt x="1650314" y="976096"/>
                </a:lnTo>
                <a:lnTo>
                  <a:pt x="1650314" y="955789"/>
                </a:lnTo>
                <a:lnTo>
                  <a:pt x="1609077" y="955789"/>
                </a:lnTo>
                <a:lnTo>
                  <a:pt x="1609077" y="940562"/>
                </a:lnTo>
                <a:lnTo>
                  <a:pt x="1655876" y="940562"/>
                </a:lnTo>
                <a:lnTo>
                  <a:pt x="1655876" y="920242"/>
                </a:lnTo>
                <a:lnTo>
                  <a:pt x="1583105" y="920242"/>
                </a:lnTo>
                <a:lnTo>
                  <a:pt x="1583105" y="940562"/>
                </a:lnTo>
                <a:lnTo>
                  <a:pt x="1583105" y="955789"/>
                </a:lnTo>
                <a:lnTo>
                  <a:pt x="1583105" y="976096"/>
                </a:lnTo>
                <a:lnTo>
                  <a:pt x="1583105" y="992606"/>
                </a:lnTo>
                <a:lnTo>
                  <a:pt x="1583105" y="1012913"/>
                </a:lnTo>
                <a:lnTo>
                  <a:pt x="1657578" y="1012913"/>
                </a:lnTo>
                <a:lnTo>
                  <a:pt x="1657578" y="992606"/>
                </a:lnTo>
                <a:close/>
              </a:path>
              <a:path w="1760855" h="1137285">
                <a:moveTo>
                  <a:pt x="1760804" y="1012850"/>
                </a:moveTo>
                <a:lnTo>
                  <a:pt x="1743887" y="988225"/>
                </a:lnTo>
                <a:lnTo>
                  <a:pt x="1740801" y="983716"/>
                </a:lnTo>
                <a:lnTo>
                  <a:pt x="1746338" y="981176"/>
                </a:lnTo>
                <a:lnTo>
                  <a:pt x="1751025" y="977112"/>
                </a:lnTo>
                <a:lnTo>
                  <a:pt x="1756029" y="968273"/>
                </a:lnTo>
                <a:lnTo>
                  <a:pt x="1759000" y="956183"/>
                </a:lnTo>
                <a:lnTo>
                  <a:pt x="1732749" y="921397"/>
                </a:lnTo>
                <a:lnTo>
                  <a:pt x="1732724" y="958227"/>
                </a:lnTo>
                <a:lnTo>
                  <a:pt x="1731213" y="961923"/>
                </a:lnTo>
                <a:lnTo>
                  <a:pt x="1728393" y="964463"/>
                </a:lnTo>
                <a:lnTo>
                  <a:pt x="1724863" y="967028"/>
                </a:lnTo>
                <a:lnTo>
                  <a:pt x="1720545" y="968273"/>
                </a:lnTo>
                <a:lnTo>
                  <a:pt x="1716201" y="967968"/>
                </a:lnTo>
                <a:lnTo>
                  <a:pt x="1701596" y="967968"/>
                </a:lnTo>
                <a:lnTo>
                  <a:pt x="1701596" y="940803"/>
                </a:lnTo>
                <a:lnTo>
                  <a:pt x="1716201" y="940803"/>
                </a:lnTo>
                <a:lnTo>
                  <a:pt x="1720557" y="940485"/>
                </a:lnTo>
                <a:lnTo>
                  <a:pt x="1724888" y="941768"/>
                </a:lnTo>
                <a:lnTo>
                  <a:pt x="1728393" y="944397"/>
                </a:lnTo>
                <a:lnTo>
                  <a:pt x="1731200" y="946950"/>
                </a:lnTo>
                <a:lnTo>
                  <a:pt x="1732711" y="950645"/>
                </a:lnTo>
                <a:lnTo>
                  <a:pt x="1732495" y="954443"/>
                </a:lnTo>
                <a:lnTo>
                  <a:pt x="1732724" y="958227"/>
                </a:lnTo>
                <a:lnTo>
                  <a:pt x="1732724" y="921397"/>
                </a:lnTo>
                <a:lnTo>
                  <a:pt x="1725295" y="919975"/>
                </a:lnTo>
                <a:lnTo>
                  <a:pt x="1717789" y="920140"/>
                </a:lnTo>
                <a:lnTo>
                  <a:pt x="1675371" y="920140"/>
                </a:lnTo>
                <a:lnTo>
                  <a:pt x="1675371" y="1012850"/>
                </a:lnTo>
                <a:lnTo>
                  <a:pt x="1701596" y="1012850"/>
                </a:lnTo>
                <a:lnTo>
                  <a:pt x="1701596" y="988225"/>
                </a:lnTo>
                <a:lnTo>
                  <a:pt x="1715922" y="988225"/>
                </a:lnTo>
                <a:lnTo>
                  <a:pt x="1732762" y="1012850"/>
                </a:lnTo>
                <a:lnTo>
                  <a:pt x="1760804" y="1012850"/>
                </a:lnTo>
                <a:close/>
              </a:path>
            </a:pathLst>
          </a:custGeom>
          <a:solidFill>
            <a:srgbClr val="004050"/>
          </a:solidFill>
        </p:spPr>
        <p:txBody>
          <a:bodyPr wrap="square" lIns="0" tIns="0" rIns="0" bIns="0" rtlCol="0"/>
          <a:lstStyle/>
          <a:p>
            <a:endParaRPr/>
          </a:p>
        </p:txBody>
      </p:sp>
      <p:sp>
        <p:nvSpPr>
          <p:cNvPr id="4" name="object 4"/>
          <p:cNvSpPr/>
          <p:nvPr/>
        </p:nvSpPr>
        <p:spPr>
          <a:xfrm>
            <a:off x="2176166" y="1488980"/>
            <a:ext cx="26670" cy="92710"/>
          </a:xfrm>
          <a:custGeom>
            <a:avLst/>
            <a:gdLst/>
            <a:ahLst/>
            <a:cxnLst/>
            <a:rect l="l" t="t" r="r" b="b"/>
            <a:pathLst>
              <a:path w="26669" h="92709">
                <a:moveTo>
                  <a:pt x="26250" y="92715"/>
                </a:moveTo>
                <a:lnTo>
                  <a:pt x="0" y="92715"/>
                </a:lnTo>
                <a:lnTo>
                  <a:pt x="0" y="0"/>
                </a:lnTo>
                <a:lnTo>
                  <a:pt x="26250" y="0"/>
                </a:lnTo>
                <a:lnTo>
                  <a:pt x="26250" y="92715"/>
                </a:lnTo>
                <a:close/>
              </a:path>
            </a:pathLst>
          </a:custGeom>
          <a:solidFill>
            <a:srgbClr val="004050"/>
          </a:solidFill>
        </p:spPr>
        <p:txBody>
          <a:bodyPr wrap="square" lIns="0" tIns="0" rIns="0" bIns="0" rtlCol="0"/>
          <a:lstStyle/>
          <a:p>
            <a:endParaRPr/>
          </a:p>
        </p:txBody>
      </p:sp>
      <p:pic>
        <p:nvPicPr>
          <p:cNvPr id="5" name="object 5"/>
          <p:cNvPicPr/>
          <p:nvPr/>
        </p:nvPicPr>
        <p:blipFill>
          <a:blip r:embed="rId3" cstate="print"/>
          <a:stretch>
            <a:fillRect/>
          </a:stretch>
        </p:blipFill>
        <p:spPr>
          <a:xfrm>
            <a:off x="2223666" y="1486941"/>
            <a:ext cx="196678" cy="96536"/>
          </a:xfrm>
          <a:prstGeom prst="rect">
            <a:avLst/>
          </a:prstGeom>
        </p:spPr>
      </p:pic>
      <p:sp>
        <p:nvSpPr>
          <p:cNvPr id="6" name="object 6"/>
          <p:cNvSpPr/>
          <p:nvPr/>
        </p:nvSpPr>
        <p:spPr>
          <a:xfrm>
            <a:off x="1616748" y="1609546"/>
            <a:ext cx="808355" cy="96520"/>
          </a:xfrm>
          <a:custGeom>
            <a:avLst/>
            <a:gdLst/>
            <a:ahLst/>
            <a:cxnLst/>
            <a:rect l="l" t="t" r="r" b="b"/>
            <a:pathLst>
              <a:path w="808355" h="96519">
                <a:moveTo>
                  <a:pt x="84048" y="36195"/>
                </a:moveTo>
                <a:lnTo>
                  <a:pt x="57289" y="3124"/>
                </a:lnTo>
                <a:lnTo>
                  <a:pt x="57213" y="32359"/>
                </a:lnTo>
                <a:lnTo>
                  <a:pt x="56997" y="36156"/>
                </a:lnTo>
                <a:lnTo>
                  <a:pt x="45046" y="49987"/>
                </a:lnTo>
                <a:lnTo>
                  <a:pt x="40690" y="49669"/>
                </a:lnTo>
                <a:lnTo>
                  <a:pt x="26123" y="49669"/>
                </a:lnTo>
                <a:lnTo>
                  <a:pt x="26123" y="22517"/>
                </a:lnTo>
                <a:lnTo>
                  <a:pt x="40690" y="22517"/>
                </a:lnTo>
                <a:lnTo>
                  <a:pt x="45059" y="22199"/>
                </a:lnTo>
                <a:lnTo>
                  <a:pt x="49390" y="23469"/>
                </a:lnTo>
                <a:lnTo>
                  <a:pt x="52882" y="26085"/>
                </a:lnTo>
                <a:lnTo>
                  <a:pt x="55702" y="28663"/>
                </a:lnTo>
                <a:lnTo>
                  <a:pt x="57213" y="32359"/>
                </a:lnTo>
                <a:lnTo>
                  <a:pt x="57213" y="3111"/>
                </a:lnTo>
                <a:lnTo>
                  <a:pt x="49885" y="1701"/>
                </a:lnTo>
                <a:lnTo>
                  <a:pt x="42418" y="1866"/>
                </a:lnTo>
                <a:lnTo>
                  <a:pt x="0" y="1866"/>
                </a:lnTo>
                <a:lnTo>
                  <a:pt x="0" y="94627"/>
                </a:lnTo>
                <a:lnTo>
                  <a:pt x="26073" y="94627"/>
                </a:lnTo>
                <a:lnTo>
                  <a:pt x="26073" y="70319"/>
                </a:lnTo>
                <a:lnTo>
                  <a:pt x="42291" y="70319"/>
                </a:lnTo>
                <a:lnTo>
                  <a:pt x="49796" y="70497"/>
                </a:lnTo>
                <a:lnTo>
                  <a:pt x="50685" y="70319"/>
                </a:lnTo>
                <a:lnTo>
                  <a:pt x="57251" y="69062"/>
                </a:lnTo>
                <a:lnTo>
                  <a:pt x="71920" y="62826"/>
                </a:lnTo>
                <a:lnTo>
                  <a:pt x="78105" y="56654"/>
                </a:lnTo>
                <a:lnTo>
                  <a:pt x="80949" y="49987"/>
                </a:lnTo>
                <a:lnTo>
                  <a:pt x="81419" y="48895"/>
                </a:lnTo>
                <a:lnTo>
                  <a:pt x="84048" y="36195"/>
                </a:lnTo>
                <a:close/>
              </a:path>
              <a:path w="808355" h="96519">
                <a:moveTo>
                  <a:pt x="197523" y="52158"/>
                </a:moveTo>
                <a:lnTo>
                  <a:pt x="195516" y="34099"/>
                </a:lnTo>
                <a:lnTo>
                  <a:pt x="188874" y="21793"/>
                </a:lnTo>
                <a:lnTo>
                  <a:pt x="186893" y="18110"/>
                </a:lnTo>
                <a:lnTo>
                  <a:pt x="172275" y="6235"/>
                </a:lnTo>
                <a:lnTo>
                  <a:pt x="170853" y="5727"/>
                </a:lnTo>
                <a:lnTo>
                  <a:pt x="170853" y="48196"/>
                </a:lnTo>
                <a:lnTo>
                  <a:pt x="170014" y="55206"/>
                </a:lnTo>
                <a:lnTo>
                  <a:pt x="167563" y="61925"/>
                </a:lnTo>
                <a:lnTo>
                  <a:pt x="165481" y="65811"/>
                </a:lnTo>
                <a:lnTo>
                  <a:pt x="162356" y="69049"/>
                </a:lnTo>
                <a:lnTo>
                  <a:pt x="158534" y="71272"/>
                </a:lnTo>
                <a:lnTo>
                  <a:pt x="158597" y="71462"/>
                </a:lnTo>
                <a:lnTo>
                  <a:pt x="152400" y="73952"/>
                </a:lnTo>
                <a:lnTo>
                  <a:pt x="145872" y="74777"/>
                </a:lnTo>
                <a:lnTo>
                  <a:pt x="139344" y="73952"/>
                </a:lnTo>
                <a:lnTo>
                  <a:pt x="120827" y="48285"/>
                </a:lnTo>
                <a:lnTo>
                  <a:pt x="121653" y="41224"/>
                </a:lnTo>
                <a:lnTo>
                  <a:pt x="145872" y="21793"/>
                </a:lnTo>
                <a:lnTo>
                  <a:pt x="152400" y="22618"/>
                </a:lnTo>
                <a:lnTo>
                  <a:pt x="170853" y="48196"/>
                </a:lnTo>
                <a:lnTo>
                  <a:pt x="170853" y="5727"/>
                </a:lnTo>
                <a:lnTo>
                  <a:pt x="159321" y="1562"/>
                </a:lnTo>
                <a:lnTo>
                  <a:pt x="145821" y="0"/>
                </a:lnTo>
                <a:lnTo>
                  <a:pt x="132321" y="1562"/>
                </a:lnTo>
                <a:lnTo>
                  <a:pt x="99402" y="26187"/>
                </a:lnTo>
                <a:lnTo>
                  <a:pt x="94119" y="44246"/>
                </a:lnTo>
                <a:lnTo>
                  <a:pt x="96113" y="62306"/>
                </a:lnTo>
                <a:lnTo>
                  <a:pt x="104749" y="78308"/>
                </a:lnTo>
                <a:lnTo>
                  <a:pt x="119367" y="90170"/>
                </a:lnTo>
                <a:lnTo>
                  <a:pt x="132321" y="94856"/>
                </a:lnTo>
                <a:lnTo>
                  <a:pt x="145821" y="96418"/>
                </a:lnTo>
                <a:lnTo>
                  <a:pt x="159321" y="94856"/>
                </a:lnTo>
                <a:lnTo>
                  <a:pt x="189382" y="74777"/>
                </a:lnTo>
                <a:lnTo>
                  <a:pt x="192239" y="70231"/>
                </a:lnTo>
                <a:lnTo>
                  <a:pt x="197523" y="52158"/>
                </a:lnTo>
                <a:close/>
              </a:path>
              <a:path w="808355" h="96519">
                <a:moveTo>
                  <a:pt x="286194" y="2349"/>
                </a:moveTo>
                <a:lnTo>
                  <a:pt x="203085" y="2349"/>
                </a:lnTo>
                <a:lnTo>
                  <a:pt x="203085" y="22656"/>
                </a:lnTo>
                <a:lnTo>
                  <a:pt x="231584" y="22656"/>
                </a:lnTo>
                <a:lnTo>
                  <a:pt x="231584" y="95008"/>
                </a:lnTo>
                <a:lnTo>
                  <a:pt x="257835" y="95008"/>
                </a:lnTo>
                <a:lnTo>
                  <a:pt x="257835" y="22656"/>
                </a:lnTo>
                <a:lnTo>
                  <a:pt x="286194" y="22656"/>
                </a:lnTo>
                <a:lnTo>
                  <a:pt x="286194" y="2349"/>
                </a:lnTo>
                <a:close/>
              </a:path>
              <a:path w="808355" h="96519">
                <a:moveTo>
                  <a:pt x="371983" y="74295"/>
                </a:moveTo>
                <a:lnTo>
                  <a:pt x="323456" y="74295"/>
                </a:lnTo>
                <a:lnTo>
                  <a:pt x="323456" y="57797"/>
                </a:lnTo>
                <a:lnTo>
                  <a:pt x="364680" y="57797"/>
                </a:lnTo>
                <a:lnTo>
                  <a:pt x="364680" y="37477"/>
                </a:lnTo>
                <a:lnTo>
                  <a:pt x="323456" y="37477"/>
                </a:lnTo>
                <a:lnTo>
                  <a:pt x="323456" y="22250"/>
                </a:lnTo>
                <a:lnTo>
                  <a:pt x="370382" y="22250"/>
                </a:lnTo>
                <a:lnTo>
                  <a:pt x="370382" y="1943"/>
                </a:lnTo>
                <a:lnTo>
                  <a:pt x="297383" y="1943"/>
                </a:lnTo>
                <a:lnTo>
                  <a:pt x="297383" y="22250"/>
                </a:lnTo>
                <a:lnTo>
                  <a:pt x="297383" y="37477"/>
                </a:lnTo>
                <a:lnTo>
                  <a:pt x="297383" y="57797"/>
                </a:lnTo>
                <a:lnTo>
                  <a:pt x="297383" y="74295"/>
                </a:lnTo>
                <a:lnTo>
                  <a:pt x="297383" y="94602"/>
                </a:lnTo>
                <a:lnTo>
                  <a:pt x="371983" y="94602"/>
                </a:lnTo>
                <a:lnTo>
                  <a:pt x="371983" y="74295"/>
                </a:lnTo>
                <a:close/>
              </a:path>
              <a:path w="808355" h="96519">
                <a:moveTo>
                  <a:pt x="478040" y="1866"/>
                </a:moveTo>
                <a:lnTo>
                  <a:pt x="452323" y="1866"/>
                </a:lnTo>
                <a:lnTo>
                  <a:pt x="452323" y="51257"/>
                </a:lnTo>
                <a:lnTo>
                  <a:pt x="411365" y="1866"/>
                </a:lnTo>
                <a:lnTo>
                  <a:pt x="389737" y="1866"/>
                </a:lnTo>
                <a:lnTo>
                  <a:pt x="389737" y="94653"/>
                </a:lnTo>
                <a:lnTo>
                  <a:pt x="415455" y="94653"/>
                </a:lnTo>
                <a:lnTo>
                  <a:pt x="415455" y="45262"/>
                </a:lnTo>
                <a:lnTo>
                  <a:pt x="456412" y="94551"/>
                </a:lnTo>
                <a:lnTo>
                  <a:pt x="478040" y="94551"/>
                </a:lnTo>
                <a:lnTo>
                  <a:pt x="478040" y="1866"/>
                </a:lnTo>
                <a:close/>
              </a:path>
              <a:path w="808355" h="96519">
                <a:moveTo>
                  <a:pt x="572274" y="2349"/>
                </a:moveTo>
                <a:lnTo>
                  <a:pt x="489153" y="2349"/>
                </a:lnTo>
                <a:lnTo>
                  <a:pt x="489153" y="22656"/>
                </a:lnTo>
                <a:lnTo>
                  <a:pt x="517664" y="22656"/>
                </a:lnTo>
                <a:lnTo>
                  <a:pt x="517664" y="95008"/>
                </a:lnTo>
                <a:lnTo>
                  <a:pt x="543915" y="95008"/>
                </a:lnTo>
                <a:lnTo>
                  <a:pt x="543915" y="22656"/>
                </a:lnTo>
                <a:lnTo>
                  <a:pt x="572274" y="22656"/>
                </a:lnTo>
                <a:lnTo>
                  <a:pt x="572274" y="2349"/>
                </a:lnTo>
                <a:close/>
              </a:path>
              <a:path w="808355" h="96519">
                <a:moveTo>
                  <a:pt x="609803" y="1866"/>
                </a:moveTo>
                <a:lnTo>
                  <a:pt x="583552" y="1866"/>
                </a:lnTo>
                <a:lnTo>
                  <a:pt x="583552" y="94551"/>
                </a:lnTo>
                <a:lnTo>
                  <a:pt x="609803" y="94551"/>
                </a:lnTo>
                <a:lnTo>
                  <a:pt x="609803" y="1866"/>
                </a:lnTo>
                <a:close/>
              </a:path>
              <a:path w="808355" h="96519">
                <a:moveTo>
                  <a:pt x="727786" y="94551"/>
                </a:moveTo>
                <a:lnTo>
                  <a:pt x="719797" y="76530"/>
                </a:lnTo>
                <a:lnTo>
                  <a:pt x="711225" y="57200"/>
                </a:lnTo>
                <a:lnTo>
                  <a:pt x="698055" y="27495"/>
                </a:lnTo>
                <a:lnTo>
                  <a:pt x="686689" y="1866"/>
                </a:lnTo>
                <a:lnTo>
                  <a:pt x="685507" y="1866"/>
                </a:lnTo>
                <a:lnTo>
                  <a:pt x="685507" y="57200"/>
                </a:lnTo>
                <a:lnTo>
                  <a:pt x="661631" y="57200"/>
                </a:lnTo>
                <a:lnTo>
                  <a:pt x="673557" y="27495"/>
                </a:lnTo>
                <a:lnTo>
                  <a:pt x="685507" y="57200"/>
                </a:lnTo>
                <a:lnTo>
                  <a:pt x="685507" y="1866"/>
                </a:lnTo>
                <a:lnTo>
                  <a:pt x="660819" y="1866"/>
                </a:lnTo>
                <a:lnTo>
                  <a:pt x="619861" y="94551"/>
                </a:lnTo>
                <a:lnTo>
                  <a:pt x="646658" y="94551"/>
                </a:lnTo>
                <a:lnTo>
                  <a:pt x="653923" y="76530"/>
                </a:lnTo>
                <a:lnTo>
                  <a:pt x="693178" y="76530"/>
                </a:lnTo>
                <a:lnTo>
                  <a:pt x="700481" y="94551"/>
                </a:lnTo>
                <a:lnTo>
                  <a:pt x="727786" y="94551"/>
                </a:lnTo>
                <a:close/>
              </a:path>
              <a:path w="808355" h="96519">
                <a:moveTo>
                  <a:pt x="808355" y="74218"/>
                </a:moveTo>
                <a:lnTo>
                  <a:pt x="764095" y="74218"/>
                </a:lnTo>
                <a:lnTo>
                  <a:pt x="764095" y="1866"/>
                </a:lnTo>
                <a:lnTo>
                  <a:pt x="737844" y="1866"/>
                </a:lnTo>
                <a:lnTo>
                  <a:pt x="737844" y="74218"/>
                </a:lnTo>
                <a:lnTo>
                  <a:pt x="737844" y="94526"/>
                </a:lnTo>
                <a:lnTo>
                  <a:pt x="808355" y="94526"/>
                </a:lnTo>
                <a:lnTo>
                  <a:pt x="808355" y="74218"/>
                </a:lnTo>
                <a:close/>
              </a:path>
            </a:pathLst>
          </a:custGeom>
          <a:solidFill>
            <a:srgbClr val="004050"/>
          </a:solidFill>
        </p:spPr>
        <p:txBody>
          <a:bodyPr wrap="square" lIns="0" tIns="0" rIns="0" bIns="0" rtlCol="0"/>
          <a:lstStyle/>
          <a:p>
            <a:endParaRPr/>
          </a:p>
        </p:txBody>
      </p:sp>
      <p:sp>
        <p:nvSpPr>
          <p:cNvPr id="7" name="object 7"/>
          <p:cNvSpPr txBox="1">
            <a:spLocks noGrp="1"/>
          </p:cNvSpPr>
          <p:nvPr>
            <p:ph type="title"/>
          </p:nvPr>
        </p:nvSpPr>
        <p:spPr>
          <a:xfrm>
            <a:off x="372084" y="3854542"/>
            <a:ext cx="7247916" cy="2598147"/>
          </a:xfrm>
          <a:prstGeom prst="rect">
            <a:avLst/>
          </a:prstGeom>
        </p:spPr>
        <p:txBody>
          <a:bodyPr vert="horz" wrap="square" lIns="0" tIns="12700" rIns="0" bIns="0" rtlCol="0">
            <a:spAutoFit/>
          </a:bodyPr>
          <a:lstStyle/>
          <a:p>
            <a:pPr marL="12700">
              <a:lnSpc>
                <a:spcPct val="100000"/>
              </a:lnSpc>
              <a:spcBef>
                <a:spcPts val="100"/>
              </a:spcBef>
            </a:pPr>
            <a:r>
              <a:rPr lang="en-GB" sz="5600" spc="-25" dirty="0"/>
              <a:t>Java Database Connectivity (JDBC)</a:t>
            </a:r>
            <a:endParaRPr sz="5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777740" cy="6858000"/>
            <a:chOff x="0" y="0"/>
            <a:chExt cx="4777740" cy="6858000"/>
          </a:xfrm>
        </p:grpSpPr>
        <p:sp>
          <p:nvSpPr>
            <p:cNvPr id="3" name="object 3"/>
            <p:cNvSpPr/>
            <p:nvPr/>
          </p:nvSpPr>
          <p:spPr>
            <a:xfrm>
              <a:off x="0" y="0"/>
              <a:ext cx="4070985" cy="6858000"/>
            </a:xfrm>
            <a:custGeom>
              <a:avLst/>
              <a:gdLst/>
              <a:ahLst/>
              <a:cxnLst/>
              <a:rect l="l" t="t" r="r" b="b"/>
              <a:pathLst>
                <a:path w="4070985" h="6858000">
                  <a:moveTo>
                    <a:pt x="4070604" y="0"/>
                  </a:moveTo>
                  <a:lnTo>
                    <a:pt x="0" y="0"/>
                  </a:lnTo>
                  <a:lnTo>
                    <a:pt x="0" y="6858000"/>
                  </a:lnTo>
                  <a:lnTo>
                    <a:pt x="4070604" y="6858000"/>
                  </a:lnTo>
                  <a:lnTo>
                    <a:pt x="4070604" y="0"/>
                  </a:lnTo>
                  <a:close/>
                </a:path>
              </a:pathLst>
            </a:custGeom>
            <a:solidFill>
              <a:srgbClr val="004050"/>
            </a:solidFill>
          </p:spPr>
          <p:txBody>
            <a:bodyPr wrap="square" lIns="0" tIns="0" rIns="0" bIns="0" rtlCol="0"/>
            <a:lstStyle/>
            <a:p>
              <a:endParaRPr/>
            </a:p>
          </p:txBody>
        </p:sp>
        <p:pic>
          <p:nvPicPr>
            <p:cNvPr id="4" name="object 4"/>
            <p:cNvPicPr/>
            <p:nvPr/>
          </p:nvPicPr>
          <p:blipFill>
            <a:blip r:embed="rId3" cstate="print"/>
            <a:stretch>
              <a:fillRect/>
            </a:stretch>
          </p:blipFill>
          <p:spPr>
            <a:xfrm>
              <a:off x="269747" y="377952"/>
              <a:ext cx="739139" cy="521207"/>
            </a:xfrm>
            <a:prstGeom prst="rect">
              <a:avLst/>
            </a:prstGeom>
          </p:spPr>
        </p:pic>
        <p:sp>
          <p:nvSpPr>
            <p:cNvPr id="5" name="object 5"/>
            <p:cNvSpPr/>
            <p:nvPr/>
          </p:nvSpPr>
          <p:spPr>
            <a:xfrm>
              <a:off x="0" y="4391456"/>
              <a:ext cx="4777740" cy="2176780"/>
            </a:xfrm>
            <a:custGeom>
              <a:avLst/>
              <a:gdLst/>
              <a:ahLst/>
              <a:cxnLst/>
              <a:rect l="l" t="t" r="r" b="b"/>
              <a:pathLst>
                <a:path w="4777740" h="2176779">
                  <a:moveTo>
                    <a:pt x="3820668" y="920432"/>
                  </a:moveTo>
                  <a:lnTo>
                    <a:pt x="3819487" y="916660"/>
                  </a:lnTo>
                  <a:lnTo>
                    <a:pt x="3819487" y="914539"/>
                  </a:lnTo>
                  <a:lnTo>
                    <a:pt x="3818318" y="914298"/>
                  </a:lnTo>
                  <a:lnTo>
                    <a:pt x="3812197" y="908646"/>
                  </a:lnTo>
                  <a:lnTo>
                    <a:pt x="3799014" y="897801"/>
                  </a:lnTo>
                  <a:lnTo>
                    <a:pt x="3760508" y="867067"/>
                  </a:lnTo>
                  <a:lnTo>
                    <a:pt x="3722408" y="835863"/>
                  </a:lnTo>
                  <a:lnTo>
                    <a:pt x="3684701" y="804189"/>
                  </a:lnTo>
                  <a:lnTo>
                    <a:pt x="3647402" y="772045"/>
                  </a:lnTo>
                  <a:lnTo>
                    <a:pt x="3610521" y="739457"/>
                  </a:lnTo>
                  <a:lnTo>
                    <a:pt x="3574034" y="706399"/>
                  </a:lnTo>
                  <a:lnTo>
                    <a:pt x="3537978" y="672909"/>
                  </a:lnTo>
                  <a:lnTo>
                    <a:pt x="3502329" y="638962"/>
                  </a:lnTo>
                  <a:lnTo>
                    <a:pt x="3467112" y="604570"/>
                  </a:lnTo>
                  <a:lnTo>
                    <a:pt x="3432327" y="569734"/>
                  </a:lnTo>
                  <a:lnTo>
                    <a:pt x="3397974" y="534479"/>
                  </a:lnTo>
                  <a:lnTo>
                    <a:pt x="3364052" y="498779"/>
                  </a:lnTo>
                  <a:lnTo>
                    <a:pt x="3330575" y="462661"/>
                  </a:lnTo>
                  <a:lnTo>
                    <a:pt x="3297542" y="426123"/>
                  </a:lnTo>
                  <a:lnTo>
                    <a:pt x="3264966" y="389153"/>
                  </a:lnTo>
                  <a:lnTo>
                    <a:pt x="3230435" y="349516"/>
                  </a:lnTo>
                  <a:lnTo>
                    <a:pt x="3197187" y="308864"/>
                  </a:lnTo>
                  <a:lnTo>
                    <a:pt x="3165246" y="267195"/>
                  </a:lnTo>
                  <a:lnTo>
                    <a:pt x="3134614" y="224574"/>
                  </a:lnTo>
                  <a:lnTo>
                    <a:pt x="3105327" y="181000"/>
                  </a:lnTo>
                  <a:lnTo>
                    <a:pt x="3077400" y="136537"/>
                  </a:lnTo>
                  <a:lnTo>
                    <a:pt x="3050857" y="91198"/>
                  </a:lnTo>
                  <a:lnTo>
                    <a:pt x="3025737" y="45021"/>
                  </a:lnTo>
                  <a:lnTo>
                    <a:pt x="3013964" y="24142"/>
                  </a:lnTo>
                  <a:lnTo>
                    <a:pt x="2996298" y="8940"/>
                  </a:lnTo>
                  <a:lnTo>
                    <a:pt x="2975787" y="1003"/>
                  </a:lnTo>
                  <a:lnTo>
                    <a:pt x="2974568" y="533"/>
                  </a:lnTo>
                  <a:lnTo>
                    <a:pt x="2950629" y="0"/>
                  </a:lnTo>
                  <a:lnTo>
                    <a:pt x="2898216" y="1003"/>
                  </a:lnTo>
                  <a:lnTo>
                    <a:pt x="2735402" y="0"/>
                  </a:lnTo>
                  <a:lnTo>
                    <a:pt x="2757970" y="45605"/>
                  </a:lnTo>
                  <a:lnTo>
                    <a:pt x="2781719" y="90233"/>
                  </a:lnTo>
                  <a:lnTo>
                    <a:pt x="2806573" y="133908"/>
                  </a:lnTo>
                  <a:lnTo>
                    <a:pt x="2832506" y="176720"/>
                  </a:lnTo>
                  <a:lnTo>
                    <a:pt x="2859443" y="218694"/>
                  </a:lnTo>
                  <a:lnTo>
                    <a:pt x="2887357" y="259892"/>
                  </a:lnTo>
                  <a:lnTo>
                    <a:pt x="2916174" y="300380"/>
                  </a:lnTo>
                  <a:lnTo>
                    <a:pt x="2945866" y="340194"/>
                  </a:lnTo>
                  <a:lnTo>
                    <a:pt x="2976372" y="379399"/>
                  </a:lnTo>
                  <a:lnTo>
                    <a:pt x="3007639" y="418058"/>
                  </a:lnTo>
                  <a:lnTo>
                    <a:pt x="3039630" y="456196"/>
                  </a:lnTo>
                  <a:lnTo>
                    <a:pt x="3072269" y="493903"/>
                  </a:lnTo>
                  <a:lnTo>
                    <a:pt x="3105543" y="531215"/>
                  </a:lnTo>
                  <a:lnTo>
                    <a:pt x="3139363" y="568172"/>
                  </a:lnTo>
                  <a:lnTo>
                    <a:pt x="3173704" y="604850"/>
                  </a:lnTo>
                  <a:lnTo>
                    <a:pt x="3208515" y="641299"/>
                  </a:lnTo>
                  <a:lnTo>
                    <a:pt x="3243745" y="677570"/>
                  </a:lnTo>
                  <a:lnTo>
                    <a:pt x="3279330" y="713714"/>
                  </a:lnTo>
                  <a:lnTo>
                    <a:pt x="0" y="713714"/>
                  </a:lnTo>
                  <a:lnTo>
                    <a:pt x="0" y="922439"/>
                  </a:lnTo>
                  <a:lnTo>
                    <a:pt x="3820668" y="920432"/>
                  </a:lnTo>
                  <a:close/>
                </a:path>
                <a:path w="4777740" h="2176779">
                  <a:moveTo>
                    <a:pt x="3822192" y="1257261"/>
                  </a:moveTo>
                  <a:lnTo>
                    <a:pt x="0" y="1255268"/>
                  </a:lnTo>
                  <a:lnTo>
                    <a:pt x="0" y="1463636"/>
                  </a:lnTo>
                  <a:lnTo>
                    <a:pt x="3280664" y="1463636"/>
                  </a:lnTo>
                  <a:lnTo>
                    <a:pt x="3245066" y="1499730"/>
                  </a:lnTo>
                  <a:lnTo>
                    <a:pt x="3209823" y="1535938"/>
                  </a:lnTo>
                  <a:lnTo>
                    <a:pt x="3175012" y="1572323"/>
                  </a:lnTo>
                  <a:lnTo>
                    <a:pt x="3140646" y="1608950"/>
                  </a:lnTo>
                  <a:lnTo>
                    <a:pt x="3106813" y="1645856"/>
                  </a:lnTo>
                  <a:lnTo>
                    <a:pt x="3073539" y="1683092"/>
                  </a:lnTo>
                  <a:lnTo>
                    <a:pt x="3040875" y="1720735"/>
                  </a:lnTo>
                  <a:lnTo>
                    <a:pt x="3008884" y="1758823"/>
                  </a:lnTo>
                  <a:lnTo>
                    <a:pt x="2977604" y="1797405"/>
                  </a:lnTo>
                  <a:lnTo>
                    <a:pt x="2947085" y="1836547"/>
                  </a:lnTo>
                  <a:lnTo>
                    <a:pt x="2917393" y="1876298"/>
                  </a:lnTo>
                  <a:lnTo>
                    <a:pt x="2888551" y="1916722"/>
                  </a:lnTo>
                  <a:lnTo>
                    <a:pt x="2860637" y="1957857"/>
                  </a:lnTo>
                  <a:lnTo>
                    <a:pt x="2833687" y="1999754"/>
                  </a:lnTo>
                  <a:lnTo>
                    <a:pt x="2807754" y="2042490"/>
                  </a:lnTo>
                  <a:lnTo>
                    <a:pt x="2782887" y="2086102"/>
                  </a:lnTo>
                  <a:lnTo>
                    <a:pt x="2759138" y="2130641"/>
                  </a:lnTo>
                  <a:lnTo>
                    <a:pt x="2736558" y="2176170"/>
                  </a:lnTo>
                  <a:lnTo>
                    <a:pt x="2913303" y="2175446"/>
                  </a:lnTo>
                  <a:lnTo>
                    <a:pt x="2951848" y="2176170"/>
                  </a:lnTo>
                  <a:lnTo>
                    <a:pt x="2997530" y="2167255"/>
                  </a:lnTo>
                  <a:lnTo>
                    <a:pt x="3026981" y="2131225"/>
                  </a:lnTo>
                  <a:lnTo>
                    <a:pt x="3052114" y="2085124"/>
                  </a:lnTo>
                  <a:lnTo>
                    <a:pt x="3078670" y="2039861"/>
                  </a:lnTo>
                  <a:lnTo>
                    <a:pt x="3106597" y="1995474"/>
                  </a:lnTo>
                  <a:lnTo>
                    <a:pt x="3135896" y="1951977"/>
                  </a:lnTo>
                  <a:lnTo>
                    <a:pt x="3166541" y="1909419"/>
                  </a:lnTo>
                  <a:lnTo>
                    <a:pt x="3198495" y="1867827"/>
                  </a:lnTo>
                  <a:lnTo>
                    <a:pt x="3231756" y="1827237"/>
                  </a:lnTo>
                  <a:lnTo>
                    <a:pt x="3266300" y="1787664"/>
                  </a:lnTo>
                  <a:lnTo>
                    <a:pt x="3298888" y="1750771"/>
                  </a:lnTo>
                  <a:lnTo>
                    <a:pt x="3331934" y="1714284"/>
                  </a:lnTo>
                  <a:lnTo>
                    <a:pt x="3365423" y="1678228"/>
                  </a:lnTo>
                  <a:lnTo>
                    <a:pt x="3399345" y="1642592"/>
                  </a:lnTo>
                  <a:lnTo>
                    <a:pt x="3433711" y="1607388"/>
                  </a:lnTo>
                  <a:lnTo>
                    <a:pt x="3468522" y="1572615"/>
                  </a:lnTo>
                  <a:lnTo>
                    <a:pt x="3503739" y="1538274"/>
                  </a:lnTo>
                  <a:lnTo>
                    <a:pt x="3539401" y="1504391"/>
                  </a:lnTo>
                  <a:lnTo>
                    <a:pt x="3575469" y="1470939"/>
                  </a:lnTo>
                  <a:lnTo>
                    <a:pt x="3611969" y="1437944"/>
                  </a:lnTo>
                  <a:lnTo>
                    <a:pt x="3648862" y="1405407"/>
                  </a:lnTo>
                  <a:lnTo>
                    <a:pt x="3686175" y="1373327"/>
                  </a:lnTo>
                  <a:lnTo>
                    <a:pt x="3723894" y="1341704"/>
                  </a:lnTo>
                  <a:lnTo>
                    <a:pt x="3762006" y="1310551"/>
                  </a:lnTo>
                  <a:lnTo>
                    <a:pt x="3800525" y="1279855"/>
                  </a:lnTo>
                  <a:lnTo>
                    <a:pt x="3813708" y="1269022"/>
                  </a:lnTo>
                  <a:lnTo>
                    <a:pt x="3819842" y="1263383"/>
                  </a:lnTo>
                  <a:lnTo>
                    <a:pt x="3821011" y="1263142"/>
                  </a:lnTo>
                  <a:lnTo>
                    <a:pt x="3821011" y="1261021"/>
                  </a:lnTo>
                  <a:lnTo>
                    <a:pt x="3822192" y="1257261"/>
                  </a:lnTo>
                  <a:close/>
                </a:path>
                <a:path w="4777740" h="2176779">
                  <a:moveTo>
                    <a:pt x="4777384" y="1086459"/>
                  </a:moveTo>
                  <a:lnTo>
                    <a:pt x="4721352" y="1053807"/>
                  </a:lnTo>
                  <a:lnTo>
                    <a:pt x="4678375" y="1028153"/>
                  </a:lnTo>
                  <a:lnTo>
                    <a:pt x="4635741" y="1001953"/>
                  </a:lnTo>
                  <a:lnTo>
                    <a:pt x="4593450" y="975207"/>
                  </a:lnTo>
                  <a:lnTo>
                    <a:pt x="4551502" y="947940"/>
                  </a:lnTo>
                  <a:lnTo>
                    <a:pt x="4509922" y="920140"/>
                  </a:lnTo>
                  <a:lnTo>
                    <a:pt x="4468698" y="891819"/>
                  </a:lnTo>
                  <a:lnTo>
                    <a:pt x="4427842" y="862965"/>
                  </a:lnTo>
                  <a:lnTo>
                    <a:pt x="4387367" y="833602"/>
                  </a:lnTo>
                  <a:lnTo>
                    <a:pt x="4347261" y="803719"/>
                  </a:lnTo>
                  <a:lnTo>
                    <a:pt x="4307535" y="773315"/>
                  </a:lnTo>
                  <a:lnTo>
                    <a:pt x="4268203" y="742416"/>
                  </a:lnTo>
                  <a:lnTo>
                    <a:pt x="4229252" y="711009"/>
                  </a:lnTo>
                  <a:lnTo>
                    <a:pt x="4190708" y="679094"/>
                  </a:lnTo>
                  <a:lnTo>
                    <a:pt x="4152557" y="646696"/>
                  </a:lnTo>
                  <a:lnTo>
                    <a:pt x="4114812" y="613791"/>
                  </a:lnTo>
                  <a:lnTo>
                    <a:pt x="4076814" y="579031"/>
                  </a:lnTo>
                  <a:lnTo>
                    <a:pt x="4039501" y="543687"/>
                  </a:lnTo>
                  <a:lnTo>
                    <a:pt x="4002925" y="507707"/>
                  </a:lnTo>
                  <a:lnTo>
                    <a:pt x="3967111" y="471093"/>
                  </a:lnTo>
                  <a:lnTo>
                    <a:pt x="3932097" y="433793"/>
                  </a:lnTo>
                  <a:lnTo>
                    <a:pt x="3897922" y="395782"/>
                  </a:lnTo>
                  <a:lnTo>
                    <a:pt x="3864635" y="357047"/>
                  </a:lnTo>
                  <a:lnTo>
                    <a:pt x="3832263" y="317563"/>
                  </a:lnTo>
                  <a:lnTo>
                    <a:pt x="3800843" y="277291"/>
                  </a:lnTo>
                  <a:lnTo>
                    <a:pt x="3770414" y="236220"/>
                  </a:lnTo>
                  <a:lnTo>
                    <a:pt x="3741013" y="194310"/>
                  </a:lnTo>
                  <a:lnTo>
                    <a:pt x="3712692" y="151536"/>
                  </a:lnTo>
                  <a:lnTo>
                    <a:pt x="3685463" y="107873"/>
                  </a:lnTo>
                  <a:lnTo>
                    <a:pt x="3659378" y="63296"/>
                  </a:lnTo>
                  <a:lnTo>
                    <a:pt x="3634473" y="17780"/>
                  </a:lnTo>
                  <a:lnTo>
                    <a:pt x="3628910" y="11607"/>
                  </a:lnTo>
                  <a:lnTo>
                    <a:pt x="3622205" y="6858"/>
                  </a:lnTo>
                  <a:lnTo>
                    <a:pt x="3614636" y="3695"/>
                  </a:lnTo>
                  <a:lnTo>
                    <a:pt x="3606457" y="2247"/>
                  </a:lnTo>
                  <a:lnTo>
                    <a:pt x="3384893" y="2247"/>
                  </a:lnTo>
                  <a:lnTo>
                    <a:pt x="3377692" y="2819"/>
                  </a:lnTo>
                  <a:lnTo>
                    <a:pt x="3370554" y="3759"/>
                  </a:lnTo>
                  <a:lnTo>
                    <a:pt x="3363455" y="5067"/>
                  </a:lnTo>
                  <a:lnTo>
                    <a:pt x="3389122" y="49326"/>
                  </a:lnTo>
                  <a:lnTo>
                    <a:pt x="3415284" y="93052"/>
                  </a:lnTo>
                  <a:lnTo>
                    <a:pt x="3441966" y="136271"/>
                  </a:lnTo>
                  <a:lnTo>
                    <a:pt x="3469170" y="178955"/>
                  </a:lnTo>
                  <a:lnTo>
                    <a:pt x="3496907" y="221107"/>
                  </a:lnTo>
                  <a:lnTo>
                    <a:pt x="3525189" y="262724"/>
                  </a:lnTo>
                  <a:lnTo>
                    <a:pt x="3554018" y="303809"/>
                  </a:lnTo>
                  <a:lnTo>
                    <a:pt x="3583394" y="344335"/>
                  </a:lnTo>
                  <a:lnTo>
                    <a:pt x="3613340" y="384314"/>
                  </a:lnTo>
                  <a:lnTo>
                    <a:pt x="3643846" y="423735"/>
                  </a:lnTo>
                  <a:lnTo>
                    <a:pt x="3674935" y="462584"/>
                  </a:lnTo>
                  <a:lnTo>
                    <a:pt x="3706622" y="500888"/>
                  </a:lnTo>
                  <a:lnTo>
                    <a:pt x="3738892" y="538607"/>
                  </a:lnTo>
                  <a:lnTo>
                    <a:pt x="3771760" y="575754"/>
                  </a:lnTo>
                  <a:lnTo>
                    <a:pt x="3805237" y="612317"/>
                  </a:lnTo>
                  <a:lnTo>
                    <a:pt x="3839337" y="648296"/>
                  </a:lnTo>
                  <a:lnTo>
                    <a:pt x="3874058" y="683691"/>
                  </a:lnTo>
                  <a:lnTo>
                    <a:pt x="3909415" y="718489"/>
                  </a:lnTo>
                  <a:lnTo>
                    <a:pt x="3945407" y="752678"/>
                  </a:lnTo>
                  <a:lnTo>
                    <a:pt x="3982059" y="786269"/>
                  </a:lnTo>
                  <a:lnTo>
                    <a:pt x="4019346" y="819251"/>
                  </a:lnTo>
                  <a:lnTo>
                    <a:pt x="4057319" y="851623"/>
                  </a:lnTo>
                  <a:lnTo>
                    <a:pt x="4095953" y="883373"/>
                  </a:lnTo>
                  <a:lnTo>
                    <a:pt x="4135259" y="914488"/>
                  </a:lnTo>
                  <a:lnTo>
                    <a:pt x="4175252" y="944994"/>
                  </a:lnTo>
                  <a:lnTo>
                    <a:pt x="4215955" y="974852"/>
                  </a:lnTo>
                  <a:lnTo>
                    <a:pt x="4257345" y="1004074"/>
                  </a:lnTo>
                  <a:lnTo>
                    <a:pt x="4299445" y="1032649"/>
                  </a:lnTo>
                  <a:lnTo>
                    <a:pt x="4342269" y="1060589"/>
                  </a:lnTo>
                  <a:lnTo>
                    <a:pt x="4385818" y="1087869"/>
                  </a:lnTo>
                  <a:lnTo>
                    <a:pt x="4342473" y="1115275"/>
                  </a:lnTo>
                  <a:lnTo>
                    <a:pt x="4299826" y="1143317"/>
                  </a:lnTo>
                  <a:lnTo>
                    <a:pt x="4257865" y="1171981"/>
                  </a:lnTo>
                  <a:lnTo>
                    <a:pt x="4216590" y="1201280"/>
                  </a:lnTo>
                  <a:lnTo>
                    <a:pt x="4175988" y="1231188"/>
                  </a:lnTo>
                  <a:lnTo>
                    <a:pt x="4136072" y="1261719"/>
                  </a:lnTo>
                  <a:lnTo>
                    <a:pt x="4096816" y="1292847"/>
                  </a:lnTo>
                  <a:lnTo>
                    <a:pt x="4058221" y="1324597"/>
                  </a:lnTo>
                  <a:lnTo>
                    <a:pt x="4020286" y="1356956"/>
                  </a:lnTo>
                  <a:lnTo>
                    <a:pt x="3982999" y="1389900"/>
                  </a:lnTo>
                  <a:lnTo>
                    <a:pt x="3946347" y="1423454"/>
                  </a:lnTo>
                  <a:lnTo>
                    <a:pt x="3910330" y="1457604"/>
                  </a:lnTo>
                  <a:lnTo>
                    <a:pt x="3874947" y="1492338"/>
                  </a:lnTo>
                  <a:lnTo>
                    <a:pt x="3840188" y="1527657"/>
                  </a:lnTo>
                  <a:lnTo>
                    <a:pt x="3806037" y="1563573"/>
                  </a:lnTo>
                  <a:lnTo>
                    <a:pt x="3772497" y="1600047"/>
                  </a:lnTo>
                  <a:lnTo>
                    <a:pt x="3739565" y="1637118"/>
                  </a:lnTo>
                  <a:lnTo>
                    <a:pt x="3707231" y="1674749"/>
                  </a:lnTo>
                  <a:lnTo>
                    <a:pt x="3675481" y="1712950"/>
                  </a:lnTo>
                  <a:lnTo>
                    <a:pt x="3644315" y="1751723"/>
                  </a:lnTo>
                  <a:lnTo>
                    <a:pt x="3613734" y="1791055"/>
                  </a:lnTo>
                  <a:lnTo>
                    <a:pt x="3583724" y="1830946"/>
                  </a:lnTo>
                  <a:lnTo>
                    <a:pt x="3554272" y="1871395"/>
                  </a:lnTo>
                  <a:lnTo>
                    <a:pt x="3525393" y="1912391"/>
                  </a:lnTo>
                  <a:lnTo>
                    <a:pt x="3497059" y="1953933"/>
                  </a:lnTo>
                  <a:lnTo>
                    <a:pt x="3469271" y="1996020"/>
                  </a:lnTo>
                  <a:lnTo>
                    <a:pt x="3442017" y="2038642"/>
                  </a:lnTo>
                  <a:lnTo>
                    <a:pt x="3415309" y="2081809"/>
                  </a:lnTo>
                  <a:lnTo>
                    <a:pt x="3389122" y="2125510"/>
                  </a:lnTo>
                  <a:lnTo>
                    <a:pt x="3363455" y="2169731"/>
                  </a:lnTo>
                  <a:lnTo>
                    <a:pt x="3557486" y="2169274"/>
                  </a:lnTo>
                  <a:lnTo>
                    <a:pt x="3604564" y="2169731"/>
                  </a:lnTo>
                  <a:lnTo>
                    <a:pt x="3639185" y="2149017"/>
                  </a:lnTo>
                  <a:lnTo>
                    <a:pt x="3663010" y="2105152"/>
                  </a:lnTo>
                  <a:lnTo>
                    <a:pt x="3688067" y="2062022"/>
                  </a:lnTo>
                  <a:lnTo>
                    <a:pt x="3714369" y="2019655"/>
                  </a:lnTo>
                  <a:lnTo>
                    <a:pt x="3741890" y="1978075"/>
                  </a:lnTo>
                  <a:lnTo>
                    <a:pt x="3770604" y="1937308"/>
                  </a:lnTo>
                  <a:lnTo>
                    <a:pt x="3800500" y="1897367"/>
                  </a:lnTo>
                  <a:lnTo>
                    <a:pt x="3831552" y="1858302"/>
                  </a:lnTo>
                  <a:lnTo>
                    <a:pt x="3863695" y="1819465"/>
                  </a:lnTo>
                  <a:lnTo>
                    <a:pt x="3896512" y="1781416"/>
                  </a:lnTo>
                  <a:lnTo>
                    <a:pt x="3930002" y="1744154"/>
                  </a:lnTo>
                  <a:lnTo>
                    <a:pt x="3964127" y="1707629"/>
                  </a:lnTo>
                  <a:lnTo>
                    <a:pt x="3998887" y="1671840"/>
                  </a:lnTo>
                  <a:lnTo>
                    <a:pt x="4034256" y="1636763"/>
                  </a:lnTo>
                  <a:lnTo>
                    <a:pt x="4070210" y="1602359"/>
                  </a:lnTo>
                  <a:lnTo>
                    <a:pt x="4106735" y="1568627"/>
                  </a:lnTo>
                  <a:lnTo>
                    <a:pt x="4143806" y="1535544"/>
                  </a:lnTo>
                  <a:lnTo>
                    <a:pt x="4181411" y="1503070"/>
                  </a:lnTo>
                  <a:lnTo>
                    <a:pt x="4219524" y="1471206"/>
                  </a:lnTo>
                  <a:lnTo>
                    <a:pt x="4258119" y="1439913"/>
                  </a:lnTo>
                  <a:lnTo>
                    <a:pt x="4297184" y="1409166"/>
                  </a:lnTo>
                  <a:lnTo>
                    <a:pt x="4336707" y="1378966"/>
                  </a:lnTo>
                  <a:lnTo>
                    <a:pt x="4376661" y="1349273"/>
                  </a:lnTo>
                  <a:lnTo>
                    <a:pt x="4417022" y="1320063"/>
                  </a:lnTo>
                  <a:lnTo>
                    <a:pt x="4457789" y="1291323"/>
                  </a:lnTo>
                  <a:lnTo>
                    <a:pt x="4498911" y="1263040"/>
                  </a:lnTo>
                  <a:lnTo>
                    <a:pt x="4540389" y="1235163"/>
                  </a:lnTo>
                  <a:lnTo>
                    <a:pt x="4582211" y="1207706"/>
                  </a:lnTo>
                  <a:lnTo>
                    <a:pt x="4624336" y="1180617"/>
                  </a:lnTo>
                  <a:lnTo>
                    <a:pt x="4662055" y="1157135"/>
                  </a:lnTo>
                  <a:lnTo>
                    <a:pt x="4777384" y="1086459"/>
                  </a:lnTo>
                  <a:close/>
                </a:path>
              </a:pathLst>
            </a:custGeom>
            <a:solidFill>
              <a:srgbClr val="00ECB5"/>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10160" rIns="0" bIns="0" rtlCol="0">
            <a:spAutoFit/>
          </a:bodyPr>
          <a:lstStyle/>
          <a:p>
            <a:pPr marL="66675">
              <a:lnSpc>
                <a:spcPct val="100000"/>
              </a:lnSpc>
              <a:spcBef>
                <a:spcPts val="80"/>
              </a:spcBef>
            </a:pPr>
            <a:fld id="{81D60167-4931-47E6-BA6A-407CBD079E47}" type="slidenum">
              <a:rPr spc="140" dirty="0"/>
              <a:t>10</a:t>
            </a:fld>
            <a:endParaRPr spc="140" dirty="0"/>
          </a:p>
        </p:txBody>
      </p:sp>
      <p:sp>
        <p:nvSpPr>
          <p:cNvPr id="8" name="object 8"/>
          <p:cNvSpPr txBox="1"/>
          <p:nvPr/>
        </p:nvSpPr>
        <p:spPr>
          <a:xfrm>
            <a:off x="4609759" y="1531326"/>
            <a:ext cx="6728459" cy="3616375"/>
          </a:xfrm>
          <a:prstGeom prst="rect">
            <a:avLst/>
          </a:prstGeom>
        </p:spPr>
        <p:txBody>
          <a:bodyPr vert="horz" wrap="square" lIns="0" tIns="38100" rIns="0" bIns="0" rtlCol="0">
            <a:spAutoFit/>
          </a:bodyPr>
          <a:lstStyle/>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A prepared statement is a feature that allows you to execute parameterized SQL queries. </a:t>
            </a:r>
          </a:p>
          <a:p>
            <a:pPr marL="367030">
              <a:lnSpc>
                <a:spcPct val="100000"/>
              </a:lnSpc>
              <a:spcBef>
                <a:spcPts val="300"/>
              </a:spcBef>
              <a:buSzPct val="125000"/>
              <a:tabLst>
                <a:tab pos="709930" algn="l"/>
                <a:tab pos="711200" algn="l"/>
              </a:tabLst>
            </a:pPr>
            <a:endParaRPr lang="en-GB" sz="2000" b="1" spc="185" dirty="0">
              <a:solidFill>
                <a:srgbClr val="004050"/>
              </a:solidFill>
              <a:latin typeface="Calibri"/>
              <a:cs typeface="Calibri"/>
            </a:endParaRPr>
          </a:p>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It is a pre-compiled SQL statement that can accept input parameters at runtime. </a:t>
            </a:r>
          </a:p>
          <a:p>
            <a:pPr marL="367030">
              <a:lnSpc>
                <a:spcPct val="100000"/>
              </a:lnSpc>
              <a:spcBef>
                <a:spcPts val="300"/>
              </a:spcBef>
              <a:buSzPct val="125000"/>
              <a:tabLst>
                <a:tab pos="709930" algn="l"/>
                <a:tab pos="711200" algn="l"/>
              </a:tabLst>
            </a:pPr>
            <a:endParaRPr lang="en-GB" sz="2000" b="1" spc="185" dirty="0">
              <a:solidFill>
                <a:srgbClr val="004050"/>
              </a:solidFill>
              <a:latin typeface="Calibri"/>
              <a:cs typeface="Calibri"/>
            </a:endParaRPr>
          </a:p>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The purpose of prepared statements is to enhance the performance, security, and maintainability of database operations in Java applications.</a:t>
            </a:r>
          </a:p>
          <a:p>
            <a:pPr marL="367030">
              <a:lnSpc>
                <a:spcPct val="100000"/>
              </a:lnSpc>
              <a:spcBef>
                <a:spcPts val="300"/>
              </a:spcBef>
              <a:buSzPct val="125000"/>
              <a:tabLst>
                <a:tab pos="709930" algn="l"/>
                <a:tab pos="711200" algn="l"/>
              </a:tabLst>
            </a:pPr>
            <a:endParaRPr lang="en-GB" sz="2000" b="1" spc="185" dirty="0">
              <a:solidFill>
                <a:srgbClr val="004050"/>
              </a:solidFill>
              <a:latin typeface="Calibri"/>
              <a:cs typeface="Calibri"/>
            </a:endParaRPr>
          </a:p>
        </p:txBody>
      </p:sp>
      <p:sp>
        <p:nvSpPr>
          <p:cNvPr id="9" name="object 9"/>
          <p:cNvSpPr txBox="1"/>
          <p:nvPr/>
        </p:nvSpPr>
        <p:spPr>
          <a:xfrm>
            <a:off x="152400" y="1166750"/>
            <a:ext cx="3652519" cy="1120820"/>
          </a:xfrm>
          <a:prstGeom prst="rect">
            <a:avLst/>
          </a:prstGeom>
        </p:spPr>
        <p:txBody>
          <a:bodyPr vert="horz" wrap="square" lIns="0" tIns="12700" rIns="0" bIns="0" rtlCol="0">
            <a:spAutoFit/>
          </a:bodyPr>
          <a:lstStyle/>
          <a:p>
            <a:pPr marL="12700" marR="5080">
              <a:lnSpc>
                <a:spcPct val="100000"/>
              </a:lnSpc>
              <a:spcBef>
                <a:spcPts val="100"/>
              </a:spcBef>
            </a:pPr>
            <a:r>
              <a:rPr lang="en-GB" sz="3600" b="1" spc="-295" dirty="0">
                <a:solidFill>
                  <a:srgbClr val="FFFFFF"/>
                </a:solidFill>
                <a:latin typeface="Verdana"/>
                <a:cs typeface="Verdana"/>
              </a:rPr>
              <a:t>Prepared Statements</a:t>
            </a:r>
            <a:endParaRPr sz="3600" dirty="0">
              <a:latin typeface="Verdana"/>
              <a:cs typeface="Verdana"/>
            </a:endParaRPr>
          </a:p>
        </p:txBody>
      </p:sp>
    </p:spTree>
    <p:extLst>
      <p:ext uri="{BB962C8B-B14F-4D97-AF65-F5344CB8AC3E}">
        <p14:creationId xmlns:p14="http://schemas.microsoft.com/office/powerpoint/2010/main" val="400713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777740" cy="6858000"/>
            <a:chOff x="0" y="0"/>
            <a:chExt cx="4777740" cy="6858000"/>
          </a:xfrm>
        </p:grpSpPr>
        <p:sp>
          <p:nvSpPr>
            <p:cNvPr id="3" name="object 3"/>
            <p:cNvSpPr/>
            <p:nvPr/>
          </p:nvSpPr>
          <p:spPr>
            <a:xfrm>
              <a:off x="0" y="0"/>
              <a:ext cx="4070985" cy="6858000"/>
            </a:xfrm>
            <a:custGeom>
              <a:avLst/>
              <a:gdLst/>
              <a:ahLst/>
              <a:cxnLst/>
              <a:rect l="l" t="t" r="r" b="b"/>
              <a:pathLst>
                <a:path w="4070985" h="6858000">
                  <a:moveTo>
                    <a:pt x="4070604" y="0"/>
                  </a:moveTo>
                  <a:lnTo>
                    <a:pt x="0" y="0"/>
                  </a:lnTo>
                  <a:lnTo>
                    <a:pt x="0" y="6858000"/>
                  </a:lnTo>
                  <a:lnTo>
                    <a:pt x="4070604" y="6858000"/>
                  </a:lnTo>
                  <a:lnTo>
                    <a:pt x="4070604" y="0"/>
                  </a:lnTo>
                  <a:close/>
                </a:path>
              </a:pathLst>
            </a:custGeom>
            <a:solidFill>
              <a:srgbClr val="004050"/>
            </a:solidFill>
          </p:spPr>
          <p:txBody>
            <a:bodyPr wrap="square" lIns="0" tIns="0" rIns="0" bIns="0" rtlCol="0"/>
            <a:lstStyle/>
            <a:p>
              <a:endParaRPr/>
            </a:p>
          </p:txBody>
        </p:sp>
        <p:pic>
          <p:nvPicPr>
            <p:cNvPr id="4" name="object 4"/>
            <p:cNvPicPr/>
            <p:nvPr/>
          </p:nvPicPr>
          <p:blipFill>
            <a:blip r:embed="rId3" cstate="print"/>
            <a:stretch>
              <a:fillRect/>
            </a:stretch>
          </p:blipFill>
          <p:spPr>
            <a:xfrm>
              <a:off x="269747" y="377952"/>
              <a:ext cx="739139" cy="521207"/>
            </a:xfrm>
            <a:prstGeom prst="rect">
              <a:avLst/>
            </a:prstGeom>
          </p:spPr>
        </p:pic>
        <p:sp>
          <p:nvSpPr>
            <p:cNvPr id="5" name="object 5"/>
            <p:cNvSpPr/>
            <p:nvPr/>
          </p:nvSpPr>
          <p:spPr>
            <a:xfrm>
              <a:off x="0" y="4391456"/>
              <a:ext cx="4777740" cy="2176780"/>
            </a:xfrm>
            <a:custGeom>
              <a:avLst/>
              <a:gdLst/>
              <a:ahLst/>
              <a:cxnLst/>
              <a:rect l="l" t="t" r="r" b="b"/>
              <a:pathLst>
                <a:path w="4777740" h="2176779">
                  <a:moveTo>
                    <a:pt x="3820668" y="920432"/>
                  </a:moveTo>
                  <a:lnTo>
                    <a:pt x="3819487" y="916660"/>
                  </a:lnTo>
                  <a:lnTo>
                    <a:pt x="3819487" y="914539"/>
                  </a:lnTo>
                  <a:lnTo>
                    <a:pt x="3818318" y="914298"/>
                  </a:lnTo>
                  <a:lnTo>
                    <a:pt x="3812197" y="908646"/>
                  </a:lnTo>
                  <a:lnTo>
                    <a:pt x="3799014" y="897801"/>
                  </a:lnTo>
                  <a:lnTo>
                    <a:pt x="3760508" y="867067"/>
                  </a:lnTo>
                  <a:lnTo>
                    <a:pt x="3722408" y="835863"/>
                  </a:lnTo>
                  <a:lnTo>
                    <a:pt x="3684701" y="804189"/>
                  </a:lnTo>
                  <a:lnTo>
                    <a:pt x="3647402" y="772045"/>
                  </a:lnTo>
                  <a:lnTo>
                    <a:pt x="3610521" y="739457"/>
                  </a:lnTo>
                  <a:lnTo>
                    <a:pt x="3574034" y="706399"/>
                  </a:lnTo>
                  <a:lnTo>
                    <a:pt x="3537978" y="672909"/>
                  </a:lnTo>
                  <a:lnTo>
                    <a:pt x="3502329" y="638962"/>
                  </a:lnTo>
                  <a:lnTo>
                    <a:pt x="3467112" y="604570"/>
                  </a:lnTo>
                  <a:lnTo>
                    <a:pt x="3432327" y="569734"/>
                  </a:lnTo>
                  <a:lnTo>
                    <a:pt x="3397974" y="534479"/>
                  </a:lnTo>
                  <a:lnTo>
                    <a:pt x="3364052" y="498779"/>
                  </a:lnTo>
                  <a:lnTo>
                    <a:pt x="3330575" y="462661"/>
                  </a:lnTo>
                  <a:lnTo>
                    <a:pt x="3297542" y="426123"/>
                  </a:lnTo>
                  <a:lnTo>
                    <a:pt x="3264966" y="389153"/>
                  </a:lnTo>
                  <a:lnTo>
                    <a:pt x="3230435" y="349516"/>
                  </a:lnTo>
                  <a:lnTo>
                    <a:pt x="3197187" y="308864"/>
                  </a:lnTo>
                  <a:lnTo>
                    <a:pt x="3165246" y="267195"/>
                  </a:lnTo>
                  <a:lnTo>
                    <a:pt x="3134614" y="224574"/>
                  </a:lnTo>
                  <a:lnTo>
                    <a:pt x="3105327" y="181000"/>
                  </a:lnTo>
                  <a:lnTo>
                    <a:pt x="3077400" y="136537"/>
                  </a:lnTo>
                  <a:lnTo>
                    <a:pt x="3050857" y="91198"/>
                  </a:lnTo>
                  <a:lnTo>
                    <a:pt x="3025737" y="45021"/>
                  </a:lnTo>
                  <a:lnTo>
                    <a:pt x="3013964" y="24142"/>
                  </a:lnTo>
                  <a:lnTo>
                    <a:pt x="2996298" y="8940"/>
                  </a:lnTo>
                  <a:lnTo>
                    <a:pt x="2975787" y="1003"/>
                  </a:lnTo>
                  <a:lnTo>
                    <a:pt x="2974568" y="533"/>
                  </a:lnTo>
                  <a:lnTo>
                    <a:pt x="2950629" y="0"/>
                  </a:lnTo>
                  <a:lnTo>
                    <a:pt x="2898216" y="1003"/>
                  </a:lnTo>
                  <a:lnTo>
                    <a:pt x="2735402" y="0"/>
                  </a:lnTo>
                  <a:lnTo>
                    <a:pt x="2757970" y="45605"/>
                  </a:lnTo>
                  <a:lnTo>
                    <a:pt x="2781719" y="90233"/>
                  </a:lnTo>
                  <a:lnTo>
                    <a:pt x="2806573" y="133908"/>
                  </a:lnTo>
                  <a:lnTo>
                    <a:pt x="2832506" y="176720"/>
                  </a:lnTo>
                  <a:lnTo>
                    <a:pt x="2859443" y="218694"/>
                  </a:lnTo>
                  <a:lnTo>
                    <a:pt x="2887357" y="259892"/>
                  </a:lnTo>
                  <a:lnTo>
                    <a:pt x="2916174" y="300380"/>
                  </a:lnTo>
                  <a:lnTo>
                    <a:pt x="2945866" y="340194"/>
                  </a:lnTo>
                  <a:lnTo>
                    <a:pt x="2976372" y="379399"/>
                  </a:lnTo>
                  <a:lnTo>
                    <a:pt x="3007639" y="418058"/>
                  </a:lnTo>
                  <a:lnTo>
                    <a:pt x="3039630" y="456196"/>
                  </a:lnTo>
                  <a:lnTo>
                    <a:pt x="3072269" y="493903"/>
                  </a:lnTo>
                  <a:lnTo>
                    <a:pt x="3105543" y="531215"/>
                  </a:lnTo>
                  <a:lnTo>
                    <a:pt x="3139363" y="568172"/>
                  </a:lnTo>
                  <a:lnTo>
                    <a:pt x="3173704" y="604850"/>
                  </a:lnTo>
                  <a:lnTo>
                    <a:pt x="3208515" y="641299"/>
                  </a:lnTo>
                  <a:lnTo>
                    <a:pt x="3243745" y="677570"/>
                  </a:lnTo>
                  <a:lnTo>
                    <a:pt x="3279330" y="713714"/>
                  </a:lnTo>
                  <a:lnTo>
                    <a:pt x="0" y="713714"/>
                  </a:lnTo>
                  <a:lnTo>
                    <a:pt x="0" y="922439"/>
                  </a:lnTo>
                  <a:lnTo>
                    <a:pt x="3820668" y="920432"/>
                  </a:lnTo>
                  <a:close/>
                </a:path>
                <a:path w="4777740" h="2176779">
                  <a:moveTo>
                    <a:pt x="3822192" y="1257261"/>
                  </a:moveTo>
                  <a:lnTo>
                    <a:pt x="0" y="1255268"/>
                  </a:lnTo>
                  <a:lnTo>
                    <a:pt x="0" y="1463636"/>
                  </a:lnTo>
                  <a:lnTo>
                    <a:pt x="3280664" y="1463636"/>
                  </a:lnTo>
                  <a:lnTo>
                    <a:pt x="3245066" y="1499730"/>
                  </a:lnTo>
                  <a:lnTo>
                    <a:pt x="3209823" y="1535938"/>
                  </a:lnTo>
                  <a:lnTo>
                    <a:pt x="3175012" y="1572323"/>
                  </a:lnTo>
                  <a:lnTo>
                    <a:pt x="3140646" y="1608950"/>
                  </a:lnTo>
                  <a:lnTo>
                    <a:pt x="3106813" y="1645856"/>
                  </a:lnTo>
                  <a:lnTo>
                    <a:pt x="3073539" y="1683092"/>
                  </a:lnTo>
                  <a:lnTo>
                    <a:pt x="3040875" y="1720735"/>
                  </a:lnTo>
                  <a:lnTo>
                    <a:pt x="3008884" y="1758823"/>
                  </a:lnTo>
                  <a:lnTo>
                    <a:pt x="2977604" y="1797405"/>
                  </a:lnTo>
                  <a:lnTo>
                    <a:pt x="2947085" y="1836547"/>
                  </a:lnTo>
                  <a:lnTo>
                    <a:pt x="2917393" y="1876298"/>
                  </a:lnTo>
                  <a:lnTo>
                    <a:pt x="2888551" y="1916722"/>
                  </a:lnTo>
                  <a:lnTo>
                    <a:pt x="2860637" y="1957857"/>
                  </a:lnTo>
                  <a:lnTo>
                    <a:pt x="2833687" y="1999754"/>
                  </a:lnTo>
                  <a:lnTo>
                    <a:pt x="2807754" y="2042490"/>
                  </a:lnTo>
                  <a:lnTo>
                    <a:pt x="2782887" y="2086102"/>
                  </a:lnTo>
                  <a:lnTo>
                    <a:pt x="2759138" y="2130641"/>
                  </a:lnTo>
                  <a:lnTo>
                    <a:pt x="2736558" y="2176170"/>
                  </a:lnTo>
                  <a:lnTo>
                    <a:pt x="2913303" y="2175446"/>
                  </a:lnTo>
                  <a:lnTo>
                    <a:pt x="2951848" y="2176170"/>
                  </a:lnTo>
                  <a:lnTo>
                    <a:pt x="2997530" y="2167255"/>
                  </a:lnTo>
                  <a:lnTo>
                    <a:pt x="3026981" y="2131225"/>
                  </a:lnTo>
                  <a:lnTo>
                    <a:pt x="3052114" y="2085124"/>
                  </a:lnTo>
                  <a:lnTo>
                    <a:pt x="3078670" y="2039861"/>
                  </a:lnTo>
                  <a:lnTo>
                    <a:pt x="3106597" y="1995474"/>
                  </a:lnTo>
                  <a:lnTo>
                    <a:pt x="3135896" y="1951977"/>
                  </a:lnTo>
                  <a:lnTo>
                    <a:pt x="3166541" y="1909419"/>
                  </a:lnTo>
                  <a:lnTo>
                    <a:pt x="3198495" y="1867827"/>
                  </a:lnTo>
                  <a:lnTo>
                    <a:pt x="3231756" y="1827237"/>
                  </a:lnTo>
                  <a:lnTo>
                    <a:pt x="3266300" y="1787664"/>
                  </a:lnTo>
                  <a:lnTo>
                    <a:pt x="3298888" y="1750771"/>
                  </a:lnTo>
                  <a:lnTo>
                    <a:pt x="3331934" y="1714284"/>
                  </a:lnTo>
                  <a:lnTo>
                    <a:pt x="3365423" y="1678228"/>
                  </a:lnTo>
                  <a:lnTo>
                    <a:pt x="3399345" y="1642592"/>
                  </a:lnTo>
                  <a:lnTo>
                    <a:pt x="3433711" y="1607388"/>
                  </a:lnTo>
                  <a:lnTo>
                    <a:pt x="3468522" y="1572615"/>
                  </a:lnTo>
                  <a:lnTo>
                    <a:pt x="3503739" y="1538274"/>
                  </a:lnTo>
                  <a:lnTo>
                    <a:pt x="3539401" y="1504391"/>
                  </a:lnTo>
                  <a:lnTo>
                    <a:pt x="3575469" y="1470939"/>
                  </a:lnTo>
                  <a:lnTo>
                    <a:pt x="3611969" y="1437944"/>
                  </a:lnTo>
                  <a:lnTo>
                    <a:pt x="3648862" y="1405407"/>
                  </a:lnTo>
                  <a:lnTo>
                    <a:pt x="3686175" y="1373327"/>
                  </a:lnTo>
                  <a:lnTo>
                    <a:pt x="3723894" y="1341704"/>
                  </a:lnTo>
                  <a:lnTo>
                    <a:pt x="3762006" y="1310551"/>
                  </a:lnTo>
                  <a:lnTo>
                    <a:pt x="3800525" y="1279855"/>
                  </a:lnTo>
                  <a:lnTo>
                    <a:pt x="3813708" y="1269022"/>
                  </a:lnTo>
                  <a:lnTo>
                    <a:pt x="3819842" y="1263383"/>
                  </a:lnTo>
                  <a:lnTo>
                    <a:pt x="3821011" y="1263142"/>
                  </a:lnTo>
                  <a:lnTo>
                    <a:pt x="3821011" y="1261021"/>
                  </a:lnTo>
                  <a:lnTo>
                    <a:pt x="3822192" y="1257261"/>
                  </a:lnTo>
                  <a:close/>
                </a:path>
                <a:path w="4777740" h="2176779">
                  <a:moveTo>
                    <a:pt x="4777384" y="1086459"/>
                  </a:moveTo>
                  <a:lnTo>
                    <a:pt x="4721352" y="1053807"/>
                  </a:lnTo>
                  <a:lnTo>
                    <a:pt x="4678375" y="1028153"/>
                  </a:lnTo>
                  <a:lnTo>
                    <a:pt x="4635741" y="1001953"/>
                  </a:lnTo>
                  <a:lnTo>
                    <a:pt x="4593450" y="975207"/>
                  </a:lnTo>
                  <a:lnTo>
                    <a:pt x="4551502" y="947940"/>
                  </a:lnTo>
                  <a:lnTo>
                    <a:pt x="4509922" y="920140"/>
                  </a:lnTo>
                  <a:lnTo>
                    <a:pt x="4468698" y="891819"/>
                  </a:lnTo>
                  <a:lnTo>
                    <a:pt x="4427842" y="862965"/>
                  </a:lnTo>
                  <a:lnTo>
                    <a:pt x="4387367" y="833602"/>
                  </a:lnTo>
                  <a:lnTo>
                    <a:pt x="4347261" y="803719"/>
                  </a:lnTo>
                  <a:lnTo>
                    <a:pt x="4307535" y="773315"/>
                  </a:lnTo>
                  <a:lnTo>
                    <a:pt x="4268203" y="742416"/>
                  </a:lnTo>
                  <a:lnTo>
                    <a:pt x="4229252" y="711009"/>
                  </a:lnTo>
                  <a:lnTo>
                    <a:pt x="4190708" y="679094"/>
                  </a:lnTo>
                  <a:lnTo>
                    <a:pt x="4152557" y="646696"/>
                  </a:lnTo>
                  <a:lnTo>
                    <a:pt x="4114812" y="613791"/>
                  </a:lnTo>
                  <a:lnTo>
                    <a:pt x="4076814" y="579031"/>
                  </a:lnTo>
                  <a:lnTo>
                    <a:pt x="4039501" y="543687"/>
                  </a:lnTo>
                  <a:lnTo>
                    <a:pt x="4002925" y="507707"/>
                  </a:lnTo>
                  <a:lnTo>
                    <a:pt x="3967111" y="471093"/>
                  </a:lnTo>
                  <a:lnTo>
                    <a:pt x="3932097" y="433793"/>
                  </a:lnTo>
                  <a:lnTo>
                    <a:pt x="3897922" y="395782"/>
                  </a:lnTo>
                  <a:lnTo>
                    <a:pt x="3864635" y="357047"/>
                  </a:lnTo>
                  <a:lnTo>
                    <a:pt x="3832263" y="317563"/>
                  </a:lnTo>
                  <a:lnTo>
                    <a:pt x="3800843" y="277291"/>
                  </a:lnTo>
                  <a:lnTo>
                    <a:pt x="3770414" y="236220"/>
                  </a:lnTo>
                  <a:lnTo>
                    <a:pt x="3741013" y="194310"/>
                  </a:lnTo>
                  <a:lnTo>
                    <a:pt x="3712692" y="151536"/>
                  </a:lnTo>
                  <a:lnTo>
                    <a:pt x="3685463" y="107873"/>
                  </a:lnTo>
                  <a:lnTo>
                    <a:pt x="3659378" y="63296"/>
                  </a:lnTo>
                  <a:lnTo>
                    <a:pt x="3634473" y="17780"/>
                  </a:lnTo>
                  <a:lnTo>
                    <a:pt x="3628910" y="11607"/>
                  </a:lnTo>
                  <a:lnTo>
                    <a:pt x="3622205" y="6858"/>
                  </a:lnTo>
                  <a:lnTo>
                    <a:pt x="3614636" y="3695"/>
                  </a:lnTo>
                  <a:lnTo>
                    <a:pt x="3606457" y="2247"/>
                  </a:lnTo>
                  <a:lnTo>
                    <a:pt x="3384893" y="2247"/>
                  </a:lnTo>
                  <a:lnTo>
                    <a:pt x="3377692" y="2819"/>
                  </a:lnTo>
                  <a:lnTo>
                    <a:pt x="3370554" y="3759"/>
                  </a:lnTo>
                  <a:lnTo>
                    <a:pt x="3363455" y="5067"/>
                  </a:lnTo>
                  <a:lnTo>
                    <a:pt x="3389122" y="49326"/>
                  </a:lnTo>
                  <a:lnTo>
                    <a:pt x="3415284" y="93052"/>
                  </a:lnTo>
                  <a:lnTo>
                    <a:pt x="3441966" y="136271"/>
                  </a:lnTo>
                  <a:lnTo>
                    <a:pt x="3469170" y="178955"/>
                  </a:lnTo>
                  <a:lnTo>
                    <a:pt x="3496907" y="221107"/>
                  </a:lnTo>
                  <a:lnTo>
                    <a:pt x="3525189" y="262724"/>
                  </a:lnTo>
                  <a:lnTo>
                    <a:pt x="3554018" y="303809"/>
                  </a:lnTo>
                  <a:lnTo>
                    <a:pt x="3583394" y="344335"/>
                  </a:lnTo>
                  <a:lnTo>
                    <a:pt x="3613340" y="384314"/>
                  </a:lnTo>
                  <a:lnTo>
                    <a:pt x="3643846" y="423735"/>
                  </a:lnTo>
                  <a:lnTo>
                    <a:pt x="3674935" y="462584"/>
                  </a:lnTo>
                  <a:lnTo>
                    <a:pt x="3706622" y="500888"/>
                  </a:lnTo>
                  <a:lnTo>
                    <a:pt x="3738892" y="538607"/>
                  </a:lnTo>
                  <a:lnTo>
                    <a:pt x="3771760" y="575754"/>
                  </a:lnTo>
                  <a:lnTo>
                    <a:pt x="3805237" y="612317"/>
                  </a:lnTo>
                  <a:lnTo>
                    <a:pt x="3839337" y="648296"/>
                  </a:lnTo>
                  <a:lnTo>
                    <a:pt x="3874058" y="683691"/>
                  </a:lnTo>
                  <a:lnTo>
                    <a:pt x="3909415" y="718489"/>
                  </a:lnTo>
                  <a:lnTo>
                    <a:pt x="3945407" y="752678"/>
                  </a:lnTo>
                  <a:lnTo>
                    <a:pt x="3982059" y="786269"/>
                  </a:lnTo>
                  <a:lnTo>
                    <a:pt x="4019346" y="819251"/>
                  </a:lnTo>
                  <a:lnTo>
                    <a:pt x="4057319" y="851623"/>
                  </a:lnTo>
                  <a:lnTo>
                    <a:pt x="4095953" y="883373"/>
                  </a:lnTo>
                  <a:lnTo>
                    <a:pt x="4135259" y="914488"/>
                  </a:lnTo>
                  <a:lnTo>
                    <a:pt x="4175252" y="944994"/>
                  </a:lnTo>
                  <a:lnTo>
                    <a:pt x="4215955" y="974852"/>
                  </a:lnTo>
                  <a:lnTo>
                    <a:pt x="4257345" y="1004074"/>
                  </a:lnTo>
                  <a:lnTo>
                    <a:pt x="4299445" y="1032649"/>
                  </a:lnTo>
                  <a:lnTo>
                    <a:pt x="4342269" y="1060589"/>
                  </a:lnTo>
                  <a:lnTo>
                    <a:pt x="4385818" y="1087869"/>
                  </a:lnTo>
                  <a:lnTo>
                    <a:pt x="4342473" y="1115275"/>
                  </a:lnTo>
                  <a:lnTo>
                    <a:pt x="4299826" y="1143317"/>
                  </a:lnTo>
                  <a:lnTo>
                    <a:pt x="4257865" y="1171981"/>
                  </a:lnTo>
                  <a:lnTo>
                    <a:pt x="4216590" y="1201280"/>
                  </a:lnTo>
                  <a:lnTo>
                    <a:pt x="4175988" y="1231188"/>
                  </a:lnTo>
                  <a:lnTo>
                    <a:pt x="4136072" y="1261719"/>
                  </a:lnTo>
                  <a:lnTo>
                    <a:pt x="4096816" y="1292847"/>
                  </a:lnTo>
                  <a:lnTo>
                    <a:pt x="4058221" y="1324597"/>
                  </a:lnTo>
                  <a:lnTo>
                    <a:pt x="4020286" y="1356956"/>
                  </a:lnTo>
                  <a:lnTo>
                    <a:pt x="3982999" y="1389900"/>
                  </a:lnTo>
                  <a:lnTo>
                    <a:pt x="3946347" y="1423454"/>
                  </a:lnTo>
                  <a:lnTo>
                    <a:pt x="3910330" y="1457604"/>
                  </a:lnTo>
                  <a:lnTo>
                    <a:pt x="3874947" y="1492338"/>
                  </a:lnTo>
                  <a:lnTo>
                    <a:pt x="3840188" y="1527657"/>
                  </a:lnTo>
                  <a:lnTo>
                    <a:pt x="3806037" y="1563573"/>
                  </a:lnTo>
                  <a:lnTo>
                    <a:pt x="3772497" y="1600047"/>
                  </a:lnTo>
                  <a:lnTo>
                    <a:pt x="3739565" y="1637118"/>
                  </a:lnTo>
                  <a:lnTo>
                    <a:pt x="3707231" y="1674749"/>
                  </a:lnTo>
                  <a:lnTo>
                    <a:pt x="3675481" y="1712950"/>
                  </a:lnTo>
                  <a:lnTo>
                    <a:pt x="3644315" y="1751723"/>
                  </a:lnTo>
                  <a:lnTo>
                    <a:pt x="3613734" y="1791055"/>
                  </a:lnTo>
                  <a:lnTo>
                    <a:pt x="3583724" y="1830946"/>
                  </a:lnTo>
                  <a:lnTo>
                    <a:pt x="3554272" y="1871395"/>
                  </a:lnTo>
                  <a:lnTo>
                    <a:pt x="3525393" y="1912391"/>
                  </a:lnTo>
                  <a:lnTo>
                    <a:pt x="3497059" y="1953933"/>
                  </a:lnTo>
                  <a:lnTo>
                    <a:pt x="3469271" y="1996020"/>
                  </a:lnTo>
                  <a:lnTo>
                    <a:pt x="3442017" y="2038642"/>
                  </a:lnTo>
                  <a:lnTo>
                    <a:pt x="3415309" y="2081809"/>
                  </a:lnTo>
                  <a:lnTo>
                    <a:pt x="3389122" y="2125510"/>
                  </a:lnTo>
                  <a:lnTo>
                    <a:pt x="3363455" y="2169731"/>
                  </a:lnTo>
                  <a:lnTo>
                    <a:pt x="3557486" y="2169274"/>
                  </a:lnTo>
                  <a:lnTo>
                    <a:pt x="3604564" y="2169731"/>
                  </a:lnTo>
                  <a:lnTo>
                    <a:pt x="3639185" y="2149017"/>
                  </a:lnTo>
                  <a:lnTo>
                    <a:pt x="3663010" y="2105152"/>
                  </a:lnTo>
                  <a:lnTo>
                    <a:pt x="3688067" y="2062022"/>
                  </a:lnTo>
                  <a:lnTo>
                    <a:pt x="3714369" y="2019655"/>
                  </a:lnTo>
                  <a:lnTo>
                    <a:pt x="3741890" y="1978075"/>
                  </a:lnTo>
                  <a:lnTo>
                    <a:pt x="3770604" y="1937308"/>
                  </a:lnTo>
                  <a:lnTo>
                    <a:pt x="3800500" y="1897367"/>
                  </a:lnTo>
                  <a:lnTo>
                    <a:pt x="3831552" y="1858302"/>
                  </a:lnTo>
                  <a:lnTo>
                    <a:pt x="3863695" y="1819465"/>
                  </a:lnTo>
                  <a:lnTo>
                    <a:pt x="3896512" y="1781416"/>
                  </a:lnTo>
                  <a:lnTo>
                    <a:pt x="3930002" y="1744154"/>
                  </a:lnTo>
                  <a:lnTo>
                    <a:pt x="3964127" y="1707629"/>
                  </a:lnTo>
                  <a:lnTo>
                    <a:pt x="3998887" y="1671840"/>
                  </a:lnTo>
                  <a:lnTo>
                    <a:pt x="4034256" y="1636763"/>
                  </a:lnTo>
                  <a:lnTo>
                    <a:pt x="4070210" y="1602359"/>
                  </a:lnTo>
                  <a:lnTo>
                    <a:pt x="4106735" y="1568627"/>
                  </a:lnTo>
                  <a:lnTo>
                    <a:pt x="4143806" y="1535544"/>
                  </a:lnTo>
                  <a:lnTo>
                    <a:pt x="4181411" y="1503070"/>
                  </a:lnTo>
                  <a:lnTo>
                    <a:pt x="4219524" y="1471206"/>
                  </a:lnTo>
                  <a:lnTo>
                    <a:pt x="4258119" y="1439913"/>
                  </a:lnTo>
                  <a:lnTo>
                    <a:pt x="4297184" y="1409166"/>
                  </a:lnTo>
                  <a:lnTo>
                    <a:pt x="4336707" y="1378966"/>
                  </a:lnTo>
                  <a:lnTo>
                    <a:pt x="4376661" y="1349273"/>
                  </a:lnTo>
                  <a:lnTo>
                    <a:pt x="4417022" y="1320063"/>
                  </a:lnTo>
                  <a:lnTo>
                    <a:pt x="4457789" y="1291323"/>
                  </a:lnTo>
                  <a:lnTo>
                    <a:pt x="4498911" y="1263040"/>
                  </a:lnTo>
                  <a:lnTo>
                    <a:pt x="4540389" y="1235163"/>
                  </a:lnTo>
                  <a:lnTo>
                    <a:pt x="4582211" y="1207706"/>
                  </a:lnTo>
                  <a:lnTo>
                    <a:pt x="4624336" y="1180617"/>
                  </a:lnTo>
                  <a:lnTo>
                    <a:pt x="4662055" y="1157135"/>
                  </a:lnTo>
                  <a:lnTo>
                    <a:pt x="4777384" y="1086459"/>
                  </a:lnTo>
                  <a:close/>
                </a:path>
              </a:pathLst>
            </a:custGeom>
            <a:solidFill>
              <a:srgbClr val="00ECB5"/>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10160" rIns="0" bIns="0" rtlCol="0">
            <a:spAutoFit/>
          </a:bodyPr>
          <a:lstStyle/>
          <a:p>
            <a:pPr marL="66675">
              <a:lnSpc>
                <a:spcPct val="100000"/>
              </a:lnSpc>
              <a:spcBef>
                <a:spcPts val="80"/>
              </a:spcBef>
            </a:pPr>
            <a:fld id="{81D60167-4931-47E6-BA6A-407CBD079E47}" type="slidenum">
              <a:rPr spc="140" dirty="0"/>
              <a:t>11</a:t>
            </a:fld>
            <a:endParaRPr spc="140" dirty="0"/>
          </a:p>
        </p:txBody>
      </p:sp>
      <p:sp>
        <p:nvSpPr>
          <p:cNvPr id="8" name="object 8"/>
          <p:cNvSpPr txBox="1"/>
          <p:nvPr/>
        </p:nvSpPr>
        <p:spPr>
          <a:xfrm>
            <a:off x="4572000" y="-6906"/>
            <a:ext cx="6728459" cy="7017306"/>
          </a:xfrm>
          <a:prstGeom prst="rect">
            <a:avLst/>
          </a:prstGeom>
        </p:spPr>
        <p:txBody>
          <a:bodyPr vert="horz" wrap="square" lIns="0" tIns="38100" rIns="0" bIns="0" rtlCol="0">
            <a:spAutoFit/>
          </a:bodyPr>
          <a:lstStyle/>
          <a:p>
            <a:pPr marL="367030">
              <a:lnSpc>
                <a:spcPct val="100000"/>
              </a:lnSpc>
              <a:spcBef>
                <a:spcPts val="300"/>
              </a:spcBef>
              <a:buSzPct val="125000"/>
              <a:tabLst>
                <a:tab pos="709930" algn="l"/>
                <a:tab pos="711200" algn="l"/>
              </a:tabLst>
            </a:pPr>
            <a:r>
              <a:rPr lang="en-GB" sz="1400" b="1" spc="185" dirty="0">
                <a:solidFill>
                  <a:srgbClr val="004050"/>
                </a:solidFill>
                <a:latin typeface="Calibri"/>
                <a:cs typeface="Calibri"/>
              </a:rPr>
              <a:t>Here are some of the benefits of using prepared statements:</a:t>
            </a:r>
          </a:p>
          <a:p>
            <a:pPr marL="367030">
              <a:lnSpc>
                <a:spcPct val="100000"/>
              </a:lnSpc>
              <a:spcBef>
                <a:spcPts val="300"/>
              </a:spcBef>
              <a:buSzPct val="125000"/>
              <a:tabLst>
                <a:tab pos="709930" algn="l"/>
                <a:tab pos="711200" algn="l"/>
              </a:tabLst>
            </a:pPr>
            <a:endParaRPr lang="en-GB" sz="1400" b="1" spc="185" dirty="0">
              <a:solidFill>
                <a:srgbClr val="004050"/>
              </a:solidFill>
              <a:latin typeface="Calibri"/>
              <a:cs typeface="Calibri"/>
            </a:endParaRPr>
          </a:p>
          <a:p>
            <a:pPr marL="538480" indent="-171450">
              <a:lnSpc>
                <a:spcPct val="100000"/>
              </a:lnSpc>
              <a:spcBef>
                <a:spcPts val="300"/>
              </a:spcBef>
              <a:buSzPct val="125000"/>
              <a:buFont typeface="Arial" panose="020B0604020202020204" pitchFamily="34" charset="0"/>
              <a:buChar char="•"/>
              <a:tabLst>
                <a:tab pos="709930" algn="l"/>
                <a:tab pos="711200" algn="l"/>
              </a:tabLst>
            </a:pPr>
            <a:r>
              <a:rPr lang="en-GB" sz="1400" b="1" spc="185" dirty="0">
                <a:solidFill>
                  <a:srgbClr val="004050"/>
                </a:solidFill>
                <a:latin typeface="Calibri"/>
                <a:cs typeface="Calibri"/>
              </a:rPr>
              <a:t>Performance optimization: Prepared statements are pre-compiled and stored in a database execution plan. This means that when you execute the same SQL statement multiple times with different parameter values, the database can reuse the execution plan, resulting in improved performance. It eliminates the need for repetitive parsing, optimization, and compilation of the SQL statement.</a:t>
            </a:r>
          </a:p>
          <a:p>
            <a:pPr marL="538480" indent="-171450">
              <a:lnSpc>
                <a:spcPct val="100000"/>
              </a:lnSpc>
              <a:spcBef>
                <a:spcPts val="300"/>
              </a:spcBef>
              <a:buSzPct val="125000"/>
              <a:buFont typeface="Arial" panose="020B0604020202020204" pitchFamily="34" charset="0"/>
              <a:buChar char="•"/>
              <a:tabLst>
                <a:tab pos="709930" algn="l"/>
                <a:tab pos="711200" algn="l"/>
              </a:tabLst>
            </a:pPr>
            <a:endParaRPr lang="en-GB" sz="1400" b="1" spc="185" dirty="0">
              <a:solidFill>
                <a:srgbClr val="004050"/>
              </a:solidFill>
              <a:latin typeface="Calibri"/>
              <a:cs typeface="Calibri"/>
            </a:endParaRPr>
          </a:p>
          <a:p>
            <a:pPr marL="538480" indent="-171450">
              <a:lnSpc>
                <a:spcPct val="100000"/>
              </a:lnSpc>
              <a:spcBef>
                <a:spcPts val="300"/>
              </a:spcBef>
              <a:buSzPct val="125000"/>
              <a:buFont typeface="Arial" panose="020B0604020202020204" pitchFamily="34" charset="0"/>
              <a:buChar char="•"/>
              <a:tabLst>
                <a:tab pos="709930" algn="l"/>
                <a:tab pos="711200" algn="l"/>
              </a:tabLst>
            </a:pPr>
            <a:r>
              <a:rPr lang="en-GB" sz="1400" b="1" spc="185" dirty="0">
                <a:solidFill>
                  <a:srgbClr val="004050"/>
                </a:solidFill>
                <a:latin typeface="Calibri"/>
                <a:cs typeface="Calibri"/>
              </a:rPr>
              <a:t>SQL injection prevention: Prepared statements use parameter placeholders instead of directly embedding user input into the SQL query. This practice helps prevent SQL injection attacks by automatically escaping special characters and treating input as data rather than executable code. It adds a layer of security by separating SQL logic from data values.</a:t>
            </a:r>
          </a:p>
          <a:p>
            <a:pPr marL="367030">
              <a:lnSpc>
                <a:spcPct val="100000"/>
              </a:lnSpc>
              <a:spcBef>
                <a:spcPts val="300"/>
              </a:spcBef>
              <a:buSzPct val="125000"/>
              <a:tabLst>
                <a:tab pos="709930" algn="l"/>
                <a:tab pos="711200" algn="l"/>
              </a:tabLst>
            </a:pPr>
            <a:endParaRPr lang="en-GB" sz="1400" b="1" spc="185" dirty="0">
              <a:solidFill>
                <a:srgbClr val="004050"/>
              </a:solidFill>
              <a:latin typeface="Calibri"/>
              <a:cs typeface="Calibri"/>
            </a:endParaRPr>
          </a:p>
          <a:p>
            <a:pPr marL="538480" indent="-171450">
              <a:lnSpc>
                <a:spcPct val="100000"/>
              </a:lnSpc>
              <a:spcBef>
                <a:spcPts val="300"/>
              </a:spcBef>
              <a:buSzPct val="125000"/>
              <a:buFont typeface="Arial" panose="020B0604020202020204" pitchFamily="34" charset="0"/>
              <a:buChar char="•"/>
              <a:tabLst>
                <a:tab pos="709930" algn="l"/>
                <a:tab pos="711200" algn="l"/>
              </a:tabLst>
            </a:pPr>
            <a:r>
              <a:rPr lang="en-GB" sz="1400" b="1" spc="185" dirty="0">
                <a:solidFill>
                  <a:srgbClr val="004050"/>
                </a:solidFill>
                <a:latin typeface="Calibri"/>
                <a:cs typeface="Calibri"/>
              </a:rPr>
              <a:t>Database portability: Prepared statements are supported by most JDBC drivers and are designed to be database-agnostic. This means that you can write your application using prepared statements and switch the underlying database without changing the SQL code. It provides flexibility and reduces the effort required to adapt your code to different database systems.</a:t>
            </a:r>
          </a:p>
          <a:p>
            <a:pPr marL="538480" indent="-171450">
              <a:lnSpc>
                <a:spcPct val="100000"/>
              </a:lnSpc>
              <a:spcBef>
                <a:spcPts val="300"/>
              </a:spcBef>
              <a:buSzPct val="125000"/>
              <a:buFont typeface="Arial" panose="020B0604020202020204" pitchFamily="34" charset="0"/>
              <a:buChar char="•"/>
              <a:tabLst>
                <a:tab pos="709930" algn="l"/>
                <a:tab pos="711200" algn="l"/>
              </a:tabLst>
            </a:pPr>
            <a:endParaRPr lang="en-GB" sz="1400" b="1" spc="185" dirty="0">
              <a:solidFill>
                <a:srgbClr val="004050"/>
              </a:solidFill>
              <a:latin typeface="Calibri"/>
              <a:cs typeface="Calibri"/>
            </a:endParaRPr>
          </a:p>
          <a:p>
            <a:pPr marL="538480" indent="-171450">
              <a:lnSpc>
                <a:spcPct val="100000"/>
              </a:lnSpc>
              <a:spcBef>
                <a:spcPts val="300"/>
              </a:spcBef>
              <a:buSzPct val="125000"/>
              <a:buFont typeface="Arial" panose="020B0604020202020204" pitchFamily="34" charset="0"/>
              <a:buChar char="•"/>
              <a:tabLst>
                <a:tab pos="709930" algn="l"/>
                <a:tab pos="711200" algn="l"/>
              </a:tabLst>
            </a:pPr>
            <a:r>
              <a:rPr lang="en-GB" sz="1400" b="1" spc="185" dirty="0">
                <a:solidFill>
                  <a:srgbClr val="004050"/>
                </a:solidFill>
                <a:latin typeface="Calibri"/>
                <a:cs typeface="Calibri"/>
              </a:rPr>
              <a:t>Caching and scalability: Prepared statements can be cached by the database and reused by multiple client connections. This caching mechanism helps improve scalability and reduces the load on the database server by reducing the need for frequent parsing and compilation of similar SQL statements.</a:t>
            </a:r>
          </a:p>
          <a:p>
            <a:pPr marL="367030">
              <a:lnSpc>
                <a:spcPct val="100000"/>
              </a:lnSpc>
              <a:spcBef>
                <a:spcPts val="300"/>
              </a:spcBef>
              <a:buSzPct val="125000"/>
              <a:tabLst>
                <a:tab pos="709930" algn="l"/>
                <a:tab pos="711200" algn="l"/>
              </a:tabLst>
            </a:pPr>
            <a:endParaRPr lang="en-GB" sz="1100" b="1" spc="185" dirty="0">
              <a:solidFill>
                <a:srgbClr val="004050"/>
              </a:solidFill>
              <a:latin typeface="Calibri"/>
              <a:cs typeface="Calibri"/>
            </a:endParaRPr>
          </a:p>
        </p:txBody>
      </p:sp>
      <p:sp>
        <p:nvSpPr>
          <p:cNvPr id="9" name="object 9"/>
          <p:cNvSpPr txBox="1"/>
          <p:nvPr/>
        </p:nvSpPr>
        <p:spPr>
          <a:xfrm>
            <a:off x="152400" y="1166750"/>
            <a:ext cx="3652519" cy="1120820"/>
          </a:xfrm>
          <a:prstGeom prst="rect">
            <a:avLst/>
          </a:prstGeom>
        </p:spPr>
        <p:txBody>
          <a:bodyPr vert="horz" wrap="square" lIns="0" tIns="12700" rIns="0" bIns="0" rtlCol="0">
            <a:spAutoFit/>
          </a:bodyPr>
          <a:lstStyle/>
          <a:p>
            <a:pPr marL="12700" marR="5080">
              <a:lnSpc>
                <a:spcPct val="100000"/>
              </a:lnSpc>
              <a:spcBef>
                <a:spcPts val="100"/>
              </a:spcBef>
            </a:pPr>
            <a:r>
              <a:rPr lang="en-GB" sz="3600" b="1" spc="-295" dirty="0">
                <a:solidFill>
                  <a:srgbClr val="FFFFFF"/>
                </a:solidFill>
                <a:latin typeface="Verdana"/>
                <a:cs typeface="Verdana"/>
              </a:rPr>
              <a:t>Prepared Statements</a:t>
            </a:r>
            <a:endParaRPr sz="3600" dirty="0">
              <a:latin typeface="Verdana"/>
              <a:cs typeface="Verdana"/>
            </a:endParaRPr>
          </a:p>
        </p:txBody>
      </p:sp>
    </p:spTree>
    <p:extLst>
      <p:ext uri="{BB962C8B-B14F-4D97-AF65-F5344CB8AC3E}">
        <p14:creationId xmlns:p14="http://schemas.microsoft.com/office/powerpoint/2010/main" val="362014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Title 10">
            <a:extLst>
              <a:ext uri="{FF2B5EF4-FFF2-40B4-BE49-F238E27FC236}">
                <a16:creationId xmlns:a16="http://schemas.microsoft.com/office/drawing/2014/main" id="{DBD3CEF3-3EF5-68DA-42DB-A28B33A64F6C}"/>
              </a:ext>
            </a:extLst>
          </p:cNvPr>
          <p:cNvSpPr>
            <a:spLocks noGrp="1"/>
          </p:cNvSpPr>
          <p:nvPr>
            <p:ph type="title"/>
          </p:nvPr>
        </p:nvSpPr>
        <p:spPr/>
        <p:txBody>
          <a:bodyPr/>
          <a:lstStyle/>
          <a:p>
            <a:r>
              <a:rPr lang="en-GB" dirty="0"/>
              <a:t>Prepared Statement</a:t>
            </a:r>
          </a:p>
        </p:txBody>
      </p:sp>
      <p:sp>
        <p:nvSpPr>
          <p:cNvPr id="13" name="Rectangle 12">
            <a:extLst>
              <a:ext uri="{FF2B5EF4-FFF2-40B4-BE49-F238E27FC236}">
                <a16:creationId xmlns:a16="http://schemas.microsoft.com/office/drawing/2014/main" id="{C80C62CD-96EA-EBC3-2B93-6EADC61305C1}"/>
              </a:ext>
            </a:extLst>
          </p:cNvPr>
          <p:cNvSpPr/>
          <p:nvPr/>
        </p:nvSpPr>
        <p:spPr>
          <a:xfrm>
            <a:off x="2476499" y="2644676"/>
            <a:ext cx="8724901"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0" i="0" dirty="0">
                <a:solidFill>
                  <a:srgbClr val="333333"/>
                </a:solidFill>
                <a:effectLst/>
                <a:latin typeface="SFMono-Regular"/>
              </a:rPr>
              <a:t>public void </a:t>
            </a:r>
            <a:r>
              <a:rPr lang="en-GB" sz="1600" b="0" i="0" dirty="0" err="1">
                <a:solidFill>
                  <a:srgbClr val="333333"/>
                </a:solidFill>
                <a:effectLst/>
                <a:latin typeface="SFMono-Regular"/>
              </a:rPr>
              <a:t>createPrepared</a:t>
            </a:r>
            <a:r>
              <a:rPr lang="en-GB" sz="1600" b="0" i="0" dirty="0">
                <a:solidFill>
                  <a:srgbClr val="333333"/>
                </a:solidFill>
                <a:effectLst/>
                <a:latin typeface="SFMono-Regular"/>
              </a:rPr>
              <a:t>(Customer customer) { </a:t>
            </a:r>
          </a:p>
          <a:p>
            <a:r>
              <a:rPr lang="en-GB" sz="1600" dirty="0">
                <a:solidFill>
                  <a:srgbClr val="333333"/>
                </a:solidFill>
                <a:latin typeface="SFMono-Regular"/>
              </a:rPr>
              <a:t>    </a:t>
            </a:r>
            <a:r>
              <a:rPr lang="en-GB" sz="1600" b="1" i="0" dirty="0">
                <a:solidFill>
                  <a:srgbClr val="333333"/>
                </a:solidFill>
                <a:effectLst/>
                <a:latin typeface="SFMono-Regular"/>
              </a:rPr>
              <a:t>try</a:t>
            </a:r>
            <a:r>
              <a:rPr lang="en-GB" sz="1600" b="0" i="0" dirty="0">
                <a:solidFill>
                  <a:srgbClr val="333333"/>
                </a:solidFill>
                <a:effectLst/>
                <a:latin typeface="SFMono-Regular"/>
              </a:rPr>
              <a:t>(Connection conn = DriverManager.getConnection(jdbcConnectionURL, username, password); </a:t>
            </a:r>
          </a:p>
          <a:p>
            <a:r>
              <a:rPr lang="en-GB" sz="1600" dirty="0">
                <a:solidFill>
                  <a:srgbClr val="333333"/>
                </a:solidFill>
                <a:latin typeface="SFMono-Regular"/>
              </a:rPr>
              <a:t>        </a:t>
            </a:r>
            <a:r>
              <a:rPr lang="en-GB" sz="1600" b="0" i="0" dirty="0" err="1">
                <a:solidFill>
                  <a:srgbClr val="333333"/>
                </a:solidFill>
                <a:effectLst/>
                <a:latin typeface="SFMono-Regular"/>
              </a:rPr>
              <a:t>PreparedStatement</a:t>
            </a:r>
            <a:r>
              <a:rPr lang="en-GB" sz="1600" b="0" i="0" dirty="0">
                <a:solidFill>
                  <a:srgbClr val="333333"/>
                </a:solidFill>
                <a:effectLst/>
                <a:latin typeface="SFMono-Regular"/>
              </a:rPr>
              <a:t> statement = </a:t>
            </a:r>
            <a:r>
              <a:rPr lang="en-GB" sz="1600" b="0" i="0" dirty="0" err="1">
                <a:solidFill>
                  <a:srgbClr val="333333"/>
                </a:solidFill>
                <a:effectLst/>
                <a:latin typeface="SFMono-Regular"/>
              </a:rPr>
              <a:t>conn.prepareStatement</a:t>
            </a:r>
            <a:r>
              <a:rPr lang="en-GB" sz="1600" b="0" i="0" dirty="0">
                <a:solidFill>
                  <a:srgbClr val="333333"/>
                </a:solidFill>
                <a:effectLst/>
                <a:latin typeface="SFMono-Regular"/>
              </a:rPr>
              <a:t>(</a:t>
            </a:r>
            <a:r>
              <a:rPr lang="en-GB" sz="1600" b="0" i="0" dirty="0">
                <a:solidFill>
                  <a:srgbClr val="DD1144"/>
                </a:solidFill>
                <a:effectLst/>
                <a:latin typeface="SFMono-Regular"/>
              </a:rPr>
              <a:t>"INSERT INTO customer VALUES(?,?)"</a:t>
            </a:r>
            <a:r>
              <a:rPr lang="en-GB" sz="1600" b="0" i="0" dirty="0">
                <a:solidFill>
                  <a:srgbClr val="333333"/>
                </a:solidFill>
                <a:effectLst/>
                <a:latin typeface="SFMono-Regular"/>
              </a:rPr>
              <a:t>)) {</a:t>
            </a:r>
          </a:p>
          <a:p>
            <a:endParaRPr lang="en-GB" sz="1600" dirty="0">
              <a:solidFill>
                <a:srgbClr val="333333"/>
              </a:solidFill>
              <a:latin typeface="SFMono-Regular"/>
            </a:endParaRPr>
          </a:p>
          <a:p>
            <a:r>
              <a:rPr lang="en-GB" sz="1600" dirty="0">
                <a:solidFill>
                  <a:srgbClr val="333333"/>
                </a:solidFill>
                <a:latin typeface="SFMono-Regular"/>
              </a:rPr>
              <a:t>        </a:t>
            </a:r>
            <a:r>
              <a:rPr lang="en-GB" sz="1600" b="0" i="0" dirty="0" err="1">
                <a:solidFill>
                  <a:srgbClr val="333333"/>
                </a:solidFill>
                <a:effectLst/>
                <a:latin typeface="SFMono-Regular"/>
              </a:rPr>
              <a:t>statement.setString</a:t>
            </a:r>
            <a:r>
              <a:rPr lang="en-GB" sz="1600" b="0" i="0" dirty="0">
                <a:solidFill>
                  <a:srgbClr val="333333"/>
                </a:solidFill>
                <a:effectLst/>
                <a:latin typeface="SFMono-Regular"/>
              </a:rPr>
              <a:t>(1, customer.getFirstName()); </a:t>
            </a:r>
          </a:p>
          <a:p>
            <a:r>
              <a:rPr lang="en-GB" sz="1600" dirty="0">
                <a:solidFill>
                  <a:srgbClr val="333333"/>
                </a:solidFill>
                <a:latin typeface="SFMono-Regular"/>
              </a:rPr>
              <a:t>        </a:t>
            </a:r>
            <a:r>
              <a:rPr lang="en-GB" sz="1600" b="0" i="0" dirty="0" err="1">
                <a:solidFill>
                  <a:srgbClr val="333333"/>
                </a:solidFill>
                <a:effectLst/>
                <a:latin typeface="SFMono-Regular"/>
              </a:rPr>
              <a:t>statement.setString</a:t>
            </a:r>
            <a:r>
              <a:rPr lang="en-GB" sz="1600" b="0" i="0" dirty="0">
                <a:solidFill>
                  <a:srgbClr val="333333"/>
                </a:solidFill>
                <a:effectLst/>
                <a:latin typeface="SFMono-Regular"/>
              </a:rPr>
              <a:t>(2, customer.getSurname()); </a:t>
            </a:r>
          </a:p>
          <a:p>
            <a:r>
              <a:rPr lang="en-GB" sz="1600" dirty="0">
                <a:solidFill>
                  <a:srgbClr val="333333"/>
                </a:solidFill>
                <a:latin typeface="SFMono-Regular"/>
              </a:rPr>
              <a:t>        </a:t>
            </a:r>
            <a:r>
              <a:rPr lang="en-GB" sz="1600" b="0" i="0" dirty="0">
                <a:solidFill>
                  <a:srgbClr val="333333"/>
                </a:solidFill>
                <a:effectLst/>
                <a:latin typeface="SFMono-Regular"/>
              </a:rPr>
              <a:t>statement.executeUpdate(); </a:t>
            </a:r>
          </a:p>
          <a:p>
            <a:r>
              <a:rPr lang="en-GB" sz="1600" dirty="0">
                <a:solidFill>
                  <a:srgbClr val="333333"/>
                </a:solidFill>
                <a:latin typeface="SFMono-Regular"/>
              </a:rPr>
              <a:t>    </a:t>
            </a:r>
            <a:r>
              <a:rPr lang="en-GB" sz="1600" b="0" i="0" dirty="0">
                <a:solidFill>
                  <a:srgbClr val="333333"/>
                </a:solidFill>
                <a:effectLst/>
                <a:latin typeface="SFMono-Regular"/>
              </a:rPr>
              <a:t>} catch (SQLException e) { </a:t>
            </a:r>
          </a:p>
          <a:p>
            <a:r>
              <a:rPr lang="en-GB" sz="1600" dirty="0">
                <a:solidFill>
                  <a:srgbClr val="333333"/>
                </a:solidFill>
                <a:latin typeface="SFMono-Regular"/>
              </a:rPr>
              <a:t>        </a:t>
            </a:r>
            <a:r>
              <a:rPr lang="en-GB" sz="1600" b="0" i="0" dirty="0">
                <a:solidFill>
                  <a:srgbClr val="333333"/>
                </a:solidFill>
                <a:effectLst/>
                <a:latin typeface="SFMono-Regular"/>
              </a:rPr>
              <a:t>System.out.println(e.getStackTrace()); </a:t>
            </a:r>
          </a:p>
          <a:p>
            <a:r>
              <a:rPr lang="en-GB" sz="1600" dirty="0">
                <a:solidFill>
                  <a:srgbClr val="333333"/>
                </a:solidFill>
                <a:latin typeface="SFMono-Regular"/>
              </a:rPr>
              <a:t>    </a:t>
            </a:r>
            <a:r>
              <a:rPr lang="en-GB" sz="1600" b="0" i="0" dirty="0">
                <a:solidFill>
                  <a:srgbClr val="333333"/>
                </a:solidFill>
                <a:effectLst/>
                <a:latin typeface="SFMono-Regular"/>
              </a:rPr>
              <a:t>} </a:t>
            </a:r>
          </a:p>
          <a:p>
            <a:r>
              <a:rPr lang="en-GB" sz="1600" b="0" i="0" dirty="0">
                <a:solidFill>
                  <a:srgbClr val="333333"/>
                </a:solidFill>
                <a:effectLst/>
                <a:latin typeface="SFMono-Regular"/>
              </a:rPr>
              <a:t>}</a:t>
            </a:r>
            <a:endParaRPr lang="en-GB" sz="1600" dirty="0">
              <a:solidFill>
                <a:srgbClr val="000000"/>
              </a:solidFill>
              <a:latin typeface="Consolas" panose="020B0609020204030204" pitchFamily="49" charset="0"/>
            </a:endParaRPr>
          </a:p>
        </p:txBody>
      </p:sp>
      <p:sp>
        <p:nvSpPr>
          <p:cNvPr id="14" name="Rectangle 5">
            <a:extLst>
              <a:ext uri="{FF2B5EF4-FFF2-40B4-BE49-F238E27FC236}">
                <a16:creationId xmlns:a16="http://schemas.microsoft.com/office/drawing/2014/main" id="{80F80323-E505-1CAA-F8BC-1DB2BCAC18D5}"/>
              </a:ext>
            </a:extLst>
          </p:cNvPr>
          <p:cNvSpPr>
            <a:spLocks noChangeArrowheads="1"/>
          </p:cNvSpPr>
          <p:nvPr/>
        </p:nvSpPr>
        <p:spPr bwMode="auto">
          <a:xfrm>
            <a:off x="6093561" y="973460"/>
            <a:ext cx="5486400" cy="936154"/>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Here we are using a try-with-resources statement and passing it a connection as we have done previously.</a:t>
            </a:r>
          </a:p>
          <a:p>
            <a:pPr defTabSz="739775" eaLnBrk="0" hangingPunct="0">
              <a:tabLst>
                <a:tab pos="341313" algn="l"/>
                <a:tab pos="690563" algn="l"/>
                <a:tab pos="1030288" algn="l"/>
                <a:tab pos="1371600" algn="l"/>
              </a:tabLst>
              <a:defRPr/>
            </a:pPr>
            <a:br>
              <a:rPr lang="en-GB" sz="1100" dirty="0">
                <a:solidFill>
                  <a:srgbClr val="000000"/>
                </a:solidFill>
              </a:rPr>
            </a:br>
            <a:r>
              <a:rPr lang="en-GB" sz="1100" dirty="0">
                <a:solidFill>
                  <a:srgbClr val="000000"/>
                </a:solidFill>
              </a:rPr>
              <a:t>We are also passing it a variable called statement of type </a:t>
            </a:r>
            <a:r>
              <a:rPr lang="en-GB" sz="1100" dirty="0" err="1">
                <a:solidFill>
                  <a:srgbClr val="000000"/>
                </a:solidFill>
              </a:rPr>
              <a:t>PreparedStatement</a:t>
            </a:r>
            <a:r>
              <a:rPr lang="en-GB" sz="1100" dirty="0">
                <a:solidFill>
                  <a:srgbClr val="000000"/>
                </a:solidFill>
              </a:rPr>
              <a:t> which is being instantiated with </a:t>
            </a:r>
            <a:r>
              <a:rPr lang="en-GB" sz="1100" dirty="0" err="1">
                <a:solidFill>
                  <a:srgbClr val="000000"/>
                </a:solidFill>
              </a:rPr>
              <a:t>conn.prepareStatement</a:t>
            </a:r>
            <a:r>
              <a:rPr lang="en-GB" sz="1100" dirty="0">
                <a:solidFill>
                  <a:srgbClr val="000000"/>
                </a:solidFill>
              </a:rPr>
              <a:t>.</a:t>
            </a:r>
          </a:p>
        </p:txBody>
      </p:sp>
      <p:sp>
        <p:nvSpPr>
          <p:cNvPr id="15" name="Line 7">
            <a:extLst>
              <a:ext uri="{FF2B5EF4-FFF2-40B4-BE49-F238E27FC236}">
                <a16:creationId xmlns:a16="http://schemas.microsoft.com/office/drawing/2014/main" id="{AB926DB0-DC16-2C52-3280-4B7FE0E82523}"/>
              </a:ext>
            </a:extLst>
          </p:cNvPr>
          <p:cNvSpPr>
            <a:spLocks noChangeShapeType="1"/>
          </p:cNvSpPr>
          <p:nvPr/>
        </p:nvSpPr>
        <p:spPr bwMode="auto">
          <a:xfrm flipH="1">
            <a:off x="4019513" y="1909614"/>
            <a:ext cx="2074048" cy="1130325"/>
          </a:xfrm>
          <a:prstGeom prst="line">
            <a:avLst/>
          </a:prstGeom>
          <a:noFill/>
          <a:ln w="19050">
            <a:solidFill>
              <a:schemeClr val="tx1"/>
            </a:solidFill>
            <a:round/>
            <a:headEnd/>
            <a:tailEnd type="triangle" w="med" len="med"/>
          </a:ln>
        </p:spPr>
        <p:txBody>
          <a:bodyPr wrap="square">
            <a:spAutoFit/>
          </a:bodyPr>
          <a:lstStyle/>
          <a:p>
            <a:endParaRPr lang="en-GB"/>
          </a:p>
        </p:txBody>
      </p:sp>
      <p:sp>
        <p:nvSpPr>
          <p:cNvPr id="16" name="Line 7">
            <a:extLst>
              <a:ext uri="{FF2B5EF4-FFF2-40B4-BE49-F238E27FC236}">
                <a16:creationId xmlns:a16="http://schemas.microsoft.com/office/drawing/2014/main" id="{5C616528-1D30-8445-A9B8-9C58069597F8}"/>
              </a:ext>
            </a:extLst>
          </p:cNvPr>
          <p:cNvSpPr>
            <a:spLocks noChangeShapeType="1"/>
          </p:cNvSpPr>
          <p:nvPr/>
        </p:nvSpPr>
        <p:spPr bwMode="auto">
          <a:xfrm flipH="1">
            <a:off x="6634242" y="1909614"/>
            <a:ext cx="757158" cy="1355108"/>
          </a:xfrm>
          <a:prstGeom prst="line">
            <a:avLst/>
          </a:prstGeom>
          <a:noFill/>
          <a:ln w="19050">
            <a:solidFill>
              <a:schemeClr val="tx1"/>
            </a:solidFill>
            <a:round/>
            <a:headEnd/>
            <a:tailEnd type="triangle" w="med" len="med"/>
          </a:ln>
        </p:spPr>
        <p:txBody>
          <a:bodyPr wrap="square">
            <a:spAutoFit/>
          </a:bodyPr>
          <a:lstStyle/>
          <a:p>
            <a:endParaRPr lang="en-GB"/>
          </a:p>
        </p:txBody>
      </p:sp>
      <p:sp>
        <p:nvSpPr>
          <p:cNvPr id="17" name="Rectangle 5">
            <a:extLst>
              <a:ext uri="{FF2B5EF4-FFF2-40B4-BE49-F238E27FC236}">
                <a16:creationId xmlns:a16="http://schemas.microsoft.com/office/drawing/2014/main" id="{C7555D7B-4C82-F752-F2CC-31AFF9B85270}"/>
              </a:ext>
            </a:extLst>
          </p:cNvPr>
          <p:cNvSpPr>
            <a:spLocks noChangeArrowheads="1"/>
          </p:cNvSpPr>
          <p:nvPr/>
        </p:nvSpPr>
        <p:spPr bwMode="auto">
          <a:xfrm>
            <a:off x="6934200" y="4800600"/>
            <a:ext cx="4409974" cy="1613262"/>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Inside the try block we are then setting each of the two values we want in the SQL statement.</a:t>
            </a:r>
          </a:p>
          <a:p>
            <a:pPr defTabSz="739775" eaLnBrk="0" hangingPunct="0">
              <a:tabLst>
                <a:tab pos="341313" algn="l"/>
                <a:tab pos="690563" algn="l"/>
                <a:tab pos="1030288" algn="l"/>
                <a:tab pos="1371600" algn="l"/>
              </a:tabLst>
              <a:defRPr/>
            </a:pPr>
            <a:endParaRPr lang="en-GB" sz="1100"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We give it a number, which is the place of the variable in the order (1 is the first variable and so on).</a:t>
            </a:r>
            <a:br>
              <a:rPr lang="en-GB" sz="1100" dirty="0">
                <a:solidFill>
                  <a:srgbClr val="000000"/>
                </a:solidFill>
              </a:rPr>
            </a:br>
            <a:br>
              <a:rPr lang="en-GB" sz="1100" dirty="0">
                <a:solidFill>
                  <a:srgbClr val="000000"/>
                </a:solidFill>
              </a:rPr>
            </a:br>
            <a:r>
              <a:rPr lang="en-GB" sz="1100" dirty="0">
                <a:solidFill>
                  <a:srgbClr val="000000"/>
                </a:solidFill>
              </a:rPr>
              <a:t>We also provide a value. In this case we used the </a:t>
            </a:r>
            <a:r>
              <a:rPr lang="en-GB" sz="1100" dirty="0" err="1">
                <a:solidFill>
                  <a:srgbClr val="000000"/>
                </a:solidFill>
              </a:rPr>
              <a:t>setString</a:t>
            </a:r>
            <a:r>
              <a:rPr lang="en-GB" sz="1100" dirty="0">
                <a:solidFill>
                  <a:srgbClr val="000000"/>
                </a:solidFill>
              </a:rPr>
              <a:t> method, because our values are strings, but there are appropriate methods available for every common data type.</a:t>
            </a:r>
          </a:p>
        </p:txBody>
      </p:sp>
      <p:sp>
        <p:nvSpPr>
          <p:cNvPr id="18" name="Line 7">
            <a:extLst>
              <a:ext uri="{FF2B5EF4-FFF2-40B4-BE49-F238E27FC236}">
                <a16:creationId xmlns:a16="http://schemas.microsoft.com/office/drawing/2014/main" id="{F59D64AD-03BE-168F-BA55-988E077BB309}"/>
              </a:ext>
            </a:extLst>
          </p:cNvPr>
          <p:cNvSpPr>
            <a:spLocks noChangeShapeType="1"/>
          </p:cNvSpPr>
          <p:nvPr/>
        </p:nvSpPr>
        <p:spPr bwMode="auto">
          <a:xfrm flipH="1" flipV="1">
            <a:off x="6934200" y="3962399"/>
            <a:ext cx="990600" cy="838198"/>
          </a:xfrm>
          <a:prstGeom prst="line">
            <a:avLst/>
          </a:prstGeom>
          <a:noFill/>
          <a:ln w="19050">
            <a:solidFill>
              <a:schemeClr val="tx1"/>
            </a:solidFill>
            <a:round/>
            <a:headEnd/>
            <a:tailEnd type="triangle" w="med" len="med"/>
          </a:ln>
        </p:spPr>
        <p:txBody>
          <a:bodyPr wrap="square">
            <a:spAutoFit/>
          </a:bodyPr>
          <a:lstStyle/>
          <a:p>
            <a:endParaRPr lang="en-GB"/>
          </a:p>
        </p:txBody>
      </p:sp>
      <p:sp>
        <p:nvSpPr>
          <p:cNvPr id="22" name="Rectangle 5">
            <a:extLst>
              <a:ext uri="{FF2B5EF4-FFF2-40B4-BE49-F238E27FC236}">
                <a16:creationId xmlns:a16="http://schemas.microsoft.com/office/drawing/2014/main" id="{5049D50E-D61E-0474-4631-84567E0CD538}"/>
              </a:ext>
            </a:extLst>
          </p:cNvPr>
          <p:cNvSpPr>
            <a:spLocks noChangeArrowheads="1"/>
          </p:cNvSpPr>
          <p:nvPr/>
        </p:nvSpPr>
        <p:spPr bwMode="auto">
          <a:xfrm>
            <a:off x="152400" y="4419600"/>
            <a:ext cx="1981200"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If a SQLException is thrown from within the try block, we are catching it and printing it.</a:t>
            </a:r>
          </a:p>
        </p:txBody>
      </p:sp>
      <p:sp>
        <p:nvSpPr>
          <p:cNvPr id="23" name="Line 7">
            <a:extLst>
              <a:ext uri="{FF2B5EF4-FFF2-40B4-BE49-F238E27FC236}">
                <a16:creationId xmlns:a16="http://schemas.microsoft.com/office/drawing/2014/main" id="{4960B107-4587-6EF8-E8E9-BC417F1C0A0E}"/>
              </a:ext>
            </a:extLst>
          </p:cNvPr>
          <p:cNvSpPr>
            <a:spLocks noChangeShapeType="1"/>
          </p:cNvSpPr>
          <p:nvPr/>
        </p:nvSpPr>
        <p:spPr bwMode="auto">
          <a:xfrm flipV="1">
            <a:off x="2140306" y="4800600"/>
            <a:ext cx="800100" cy="1"/>
          </a:xfrm>
          <a:prstGeom prst="line">
            <a:avLst/>
          </a:prstGeom>
          <a:noFill/>
          <a:ln w="19050">
            <a:solidFill>
              <a:schemeClr val="tx1"/>
            </a:solidFill>
            <a:round/>
            <a:headEnd/>
            <a:tailEnd type="triangle" w="med" len="med"/>
          </a:ln>
        </p:spPr>
        <p:txBody>
          <a:bodyPr wrap="square">
            <a:spAutoFit/>
          </a:bodyPr>
          <a:lstStyle/>
          <a:p>
            <a:endParaRPr lang="en-GB"/>
          </a:p>
        </p:txBody>
      </p:sp>
      <p:sp>
        <p:nvSpPr>
          <p:cNvPr id="2" name="Line 7">
            <a:extLst>
              <a:ext uri="{FF2B5EF4-FFF2-40B4-BE49-F238E27FC236}">
                <a16:creationId xmlns:a16="http://schemas.microsoft.com/office/drawing/2014/main" id="{5BE82C8D-AC0A-C96C-5FC0-E772B479491C}"/>
              </a:ext>
            </a:extLst>
          </p:cNvPr>
          <p:cNvSpPr>
            <a:spLocks noChangeShapeType="1"/>
          </p:cNvSpPr>
          <p:nvPr/>
        </p:nvSpPr>
        <p:spPr bwMode="auto">
          <a:xfrm flipH="1" flipV="1">
            <a:off x="4800598" y="4114800"/>
            <a:ext cx="2133601" cy="685798"/>
          </a:xfrm>
          <a:prstGeom prst="line">
            <a:avLst/>
          </a:prstGeom>
          <a:noFill/>
          <a:ln w="19050">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314057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0" y="2667000"/>
            <a:ext cx="5792470" cy="2364105"/>
          </a:xfrm>
          <a:custGeom>
            <a:avLst/>
            <a:gdLst/>
            <a:ahLst/>
            <a:cxnLst/>
            <a:rect l="l" t="t" r="r" b="b"/>
            <a:pathLst>
              <a:path w="5792470" h="2364104">
                <a:moveTo>
                  <a:pt x="4754880" y="1365592"/>
                </a:moveTo>
                <a:lnTo>
                  <a:pt x="0" y="1363103"/>
                </a:lnTo>
                <a:lnTo>
                  <a:pt x="0" y="1589697"/>
                </a:lnTo>
                <a:lnTo>
                  <a:pt x="4167060" y="1589697"/>
                </a:lnTo>
                <a:lnTo>
                  <a:pt x="4130433" y="1626819"/>
                </a:lnTo>
                <a:lnTo>
                  <a:pt x="4094162" y="1664068"/>
                </a:lnTo>
                <a:lnTo>
                  <a:pt x="4058297" y="1701469"/>
                </a:lnTo>
                <a:lnTo>
                  <a:pt x="4022877" y="1739099"/>
                </a:lnTo>
                <a:lnTo>
                  <a:pt x="3987939" y="1776996"/>
                </a:lnTo>
                <a:lnTo>
                  <a:pt x="3953548" y="1815198"/>
                </a:lnTo>
                <a:lnTo>
                  <a:pt x="3919740" y="1853780"/>
                </a:lnTo>
                <a:lnTo>
                  <a:pt x="3886555" y="1892769"/>
                </a:lnTo>
                <a:lnTo>
                  <a:pt x="3854056" y="1932241"/>
                </a:lnTo>
                <a:lnTo>
                  <a:pt x="3822268" y="1972221"/>
                </a:lnTo>
                <a:lnTo>
                  <a:pt x="3791267" y="2012759"/>
                </a:lnTo>
                <a:lnTo>
                  <a:pt x="3761067" y="2053920"/>
                </a:lnTo>
                <a:lnTo>
                  <a:pt x="3731730" y="2095741"/>
                </a:lnTo>
                <a:lnTo>
                  <a:pt x="3703307" y="2138286"/>
                </a:lnTo>
                <a:lnTo>
                  <a:pt x="3675824" y="2181593"/>
                </a:lnTo>
                <a:lnTo>
                  <a:pt x="3649357" y="2225725"/>
                </a:lnTo>
                <a:lnTo>
                  <a:pt x="3623932" y="2270709"/>
                </a:lnTo>
                <a:lnTo>
                  <a:pt x="3599599" y="2316619"/>
                </a:lnTo>
                <a:lnTo>
                  <a:pt x="3576409" y="2363482"/>
                </a:lnTo>
                <a:lnTo>
                  <a:pt x="3771671" y="2362657"/>
                </a:lnTo>
                <a:lnTo>
                  <a:pt x="3810114" y="2363482"/>
                </a:lnTo>
                <a:lnTo>
                  <a:pt x="3859707" y="2353792"/>
                </a:lnTo>
                <a:lnTo>
                  <a:pt x="3891673" y="2314676"/>
                </a:lnTo>
                <a:lnTo>
                  <a:pt x="3915854" y="2270137"/>
                </a:lnTo>
                <a:lnTo>
                  <a:pt x="3941241" y="2226310"/>
                </a:lnTo>
                <a:lnTo>
                  <a:pt x="3967823" y="2183219"/>
                </a:lnTo>
                <a:lnTo>
                  <a:pt x="3995585" y="2140889"/>
                </a:lnTo>
                <a:lnTo>
                  <a:pt x="4024503" y="2099360"/>
                </a:lnTo>
                <a:lnTo>
                  <a:pt x="4054564" y="2058631"/>
                </a:lnTo>
                <a:lnTo>
                  <a:pt x="4085755" y="2018753"/>
                </a:lnTo>
                <a:lnTo>
                  <a:pt x="4118051" y="1979726"/>
                </a:lnTo>
                <a:lnTo>
                  <a:pt x="4184599" y="1904009"/>
                </a:lnTo>
                <a:lnTo>
                  <a:pt x="4218190" y="1866823"/>
                </a:lnTo>
                <a:lnTo>
                  <a:pt x="4252201" y="1830044"/>
                </a:lnTo>
                <a:lnTo>
                  <a:pt x="4286631" y="1793671"/>
                </a:lnTo>
                <a:lnTo>
                  <a:pt x="4321480" y="1757705"/>
                </a:lnTo>
                <a:lnTo>
                  <a:pt x="4356747" y="1722145"/>
                </a:lnTo>
                <a:lnTo>
                  <a:pt x="4392422" y="1687017"/>
                </a:lnTo>
                <a:lnTo>
                  <a:pt x="4428502" y="1652295"/>
                </a:lnTo>
                <a:lnTo>
                  <a:pt x="4464977" y="1618005"/>
                </a:lnTo>
                <a:lnTo>
                  <a:pt x="4501870" y="1584147"/>
                </a:lnTo>
                <a:lnTo>
                  <a:pt x="4539145" y="1550708"/>
                </a:lnTo>
                <a:lnTo>
                  <a:pt x="4576813" y="1517713"/>
                </a:lnTo>
                <a:lnTo>
                  <a:pt x="4614875" y="1485150"/>
                </a:lnTo>
                <a:lnTo>
                  <a:pt x="4653318" y="1453032"/>
                </a:lnTo>
                <a:lnTo>
                  <a:pt x="4692154" y="1421358"/>
                </a:lnTo>
                <a:lnTo>
                  <a:pt x="4731359" y="1390129"/>
                </a:lnTo>
                <a:lnTo>
                  <a:pt x="4736719" y="1385709"/>
                </a:lnTo>
                <a:lnTo>
                  <a:pt x="4742027" y="1381277"/>
                </a:lnTo>
                <a:lnTo>
                  <a:pt x="4747247" y="1376794"/>
                </a:lnTo>
                <a:lnTo>
                  <a:pt x="4752327" y="1372235"/>
                </a:lnTo>
                <a:lnTo>
                  <a:pt x="4753597" y="1371981"/>
                </a:lnTo>
                <a:lnTo>
                  <a:pt x="4753597" y="1369682"/>
                </a:lnTo>
                <a:lnTo>
                  <a:pt x="4754880" y="1365592"/>
                </a:lnTo>
                <a:close/>
              </a:path>
              <a:path w="5792470" h="2364104">
                <a:moveTo>
                  <a:pt x="4754880" y="999413"/>
                </a:moveTo>
                <a:lnTo>
                  <a:pt x="4753597" y="995324"/>
                </a:lnTo>
                <a:lnTo>
                  <a:pt x="4753597" y="993013"/>
                </a:lnTo>
                <a:lnTo>
                  <a:pt x="4752327" y="992759"/>
                </a:lnTo>
                <a:lnTo>
                  <a:pt x="4692129" y="943559"/>
                </a:lnTo>
                <a:lnTo>
                  <a:pt x="4653292" y="911847"/>
                </a:lnTo>
                <a:lnTo>
                  <a:pt x="4614824" y="879678"/>
                </a:lnTo>
                <a:lnTo>
                  <a:pt x="4576762" y="847064"/>
                </a:lnTo>
                <a:lnTo>
                  <a:pt x="4539069" y="814019"/>
                </a:lnTo>
                <a:lnTo>
                  <a:pt x="4501781" y="780529"/>
                </a:lnTo>
                <a:lnTo>
                  <a:pt x="4464888" y="746620"/>
                </a:lnTo>
                <a:lnTo>
                  <a:pt x="4428388" y="712266"/>
                </a:lnTo>
                <a:lnTo>
                  <a:pt x="4392295" y="677506"/>
                </a:lnTo>
                <a:lnTo>
                  <a:pt x="4356608" y="642315"/>
                </a:lnTo>
                <a:lnTo>
                  <a:pt x="4321340" y="606704"/>
                </a:lnTo>
                <a:lnTo>
                  <a:pt x="4286478" y="570687"/>
                </a:lnTo>
                <a:lnTo>
                  <a:pt x="4252036" y="534250"/>
                </a:lnTo>
                <a:lnTo>
                  <a:pt x="4218013" y="497420"/>
                </a:lnTo>
                <a:lnTo>
                  <a:pt x="4184421" y="460184"/>
                </a:lnTo>
                <a:lnTo>
                  <a:pt x="4117848" y="384340"/>
                </a:lnTo>
                <a:lnTo>
                  <a:pt x="4085539" y="345262"/>
                </a:lnTo>
                <a:lnTo>
                  <a:pt x="4054348" y="305320"/>
                </a:lnTo>
                <a:lnTo>
                  <a:pt x="4024274" y="264528"/>
                </a:lnTo>
                <a:lnTo>
                  <a:pt x="3995343" y="222935"/>
                </a:lnTo>
                <a:lnTo>
                  <a:pt x="3967569" y="180543"/>
                </a:lnTo>
                <a:lnTo>
                  <a:pt x="3940975" y="137388"/>
                </a:lnTo>
                <a:lnTo>
                  <a:pt x="3915575" y="93497"/>
                </a:lnTo>
                <a:lnTo>
                  <a:pt x="3891394" y="48882"/>
                </a:lnTo>
                <a:lnTo>
                  <a:pt x="3878605" y="26200"/>
                </a:lnTo>
                <a:lnTo>
                  <a:pt x="3859415" y="9702"/>
                </a:lnTo>
                <a:lnTo>
                  <a:pt x="3837203" y="1104"/>
                </a:lnTo>
                <a:lnTo>
                  <a:pt x="3835819" y="571"/>
                </a:lnTo>
                <a:lnTo>
                  <a:pt x="3809809" y="0"/>
                </a:lnTo>
                <a:lnTo>
                  <a:pt x="3764305" y="977"/>
                </a:lnTo>
                <a:lnTo>
                  <a:pt x="3718458" y="1104"/>
                </a:lnTo>
                <a:lnTo>
                  <a:pt x="3576040" y="0"/>
                </a:lnTo>
                <a:lnTo>
                  <a:pt x="3599230" y="46939"/>
                </a:lnTo>
                <a:lnTo>
                  <a:pt x="3623576" y="92913"/>
                </a:lnTo>
                <a:lnTo>
                  <a:pt x="3649014" y="137972"/>
                </a:lnTo>
                <a:lnTo>
                  <a:pt x="3675494" y="182168"/>
                </a:lnTo>
                <a:lnTo>
                  <a:pt x="3702977" y="225539"/>
                </a:lnTo>
                <a:lnTo>
                  <a:pt x="3731412" y="268147"/>
                </a:lnTo>
                <a:lnTo>
                  <a:pt x="3760749" y="310045"/>
                </a:lnTo>
                <a:lnTo>
                  <a:pt x="3790962" y="351256"/>
                </a:lnTo>
                <a:lnTo>
                  <a:pt x="3821976" y="391871"/>
                </a:lnTo>
                <a:lnTo>
                  <a:pt x="3853777" y="431901"/>
                </a:lnTo>
                <a:lnTo>
                  <a:pt x="3886289" y="471424"/>
                </a:lnTo>
                <a:lnTo>
                  <a:pt x="3919474" y="510476"/>
                </a:lnTo>
                <a:lnTo>
                  <a:pt x="3953294" y="549122"/>
                </a:lnTo>
                <a:lnTo>
                  <a:pt x="3987698" y="587387"/>
                </a:lnTo>
                <a:lnTo>
                  <a:pt x="4022648" y="625335"/>
                </a:lnTo>
                <a:lnTo>
                  <a:pt x="4058081" y="663016"/>
                </a:lnTo>
                <a:lnTo>
                  <a:pt x="4093959" y="700481"/>
                </a:lnTo>
                <a:lnTo>
                  <a:pt x="4130230" y="737781"/>
                </a:lnTo>
                <a:lnTo>
                  <a:pt x="4166870" y="774966"/>
                </a:lnTo>
                <a:lnTo>
                  <a:pt x="0" y="774966"/>
                </a:lnTo>
                <a:lnTo>
                  <a:pt x="0" y="1001915"/>
                </a:lnTo>
                <a:lnTo>
                  <a:pt x="4754880" y="999413"/>
                </a:lnTo>
                <a:close/>
              </a:path>
              <a:path w="5792470" h="2364104">
                <a:moveTo>
                  <a:pt x="5792470" y="1180223"/>
                </a:moveTo>
                <a:lnTo>
                  <a:pt x="5734355" y="1146378"/>
                </a:lnTo>
                <a:lnTo>
                  <a:pt x="5690387" y="1120190"/>
                </a:lnTo>
                <a:lnTo>
                  <a:pt x="5646737" y="1093470"/>
                </a:lnTo>
                <a:lnTo>
                  <a:pt x="5603430" y="1066241"/>
                </a:lnTo>
                <a:lnTo>
                  <a:pt x="5560453" y="1038504"/>
                </a:lnTo>
                <a:lnTo>
                  <a:pt x="5517820" y="1010246"/>
                </a:lnTo>
                <a:lnTo>
                  <a:pt x="5475529" y="981481"/>
                </a:lnTo>
                <a:lnTo>
                  <a:pt x="5433593" y="952220"/>
                </a:lnTo>
                <a:lnTo>
                  <a:pt x="5392013" y="922451"/>
                </a:lnTo>
                <a:lnTo>
                  <a:pt x="5350789" y="892187"/>
                </a:lnTo>
                <a:lnTo>
                  <a:pt x="5309933" y="861428"/>
                </a:lnTo>
                <a:lnTo>
                  <a:pt x="5269458" y="830173"/>
                </a:lnTo>
                <a:lnTo>
                  <a:pt x="5229339" y="798436"/>
                </a:lnTo>
                <a:lnTo>
                  <a:pt x="5189601" y="766203"/>
                </a:lnTo>
                <a:lnTo>
                  <a:pt x="5150256" y="733501"/>
                </a:lnTo>
                <a:lnTo>
                  <a:pt x="5111293" y="700316"/>
                </a:lnTo>
                <a:lnTo>
                  <a:pt x="5072710" y="666648"/>
                </a:lnTo>
                <a:lnTo>
                  <a:pt x="5036248" y="633361"/>
                </a:lnTo>
                <a:lnTo>
                  <a:pt x="5000371" y="599579"/>
                </a:lnTo>
                <a:lnTo>
                  <a:pt x="4965103" y="565264"/>
                </a:lnTo>
                <a:lnTo>
                  <a:pt x="4930470" y="530415"/>
                </a:lnTo>
                <a:lnTo>
                  <a:pt x="4896497" y="495007"/>
                </a:lnTo>
                <a:lnTo>
                  <a:pt x="4863223" y="459003"/>
                </a:lnTo>
                <a:lnTo>
                  <a:pt x="4830661" y="422414"/>
                </a:lnTo>
                <a:lnTo>
                  <a:pt x="4798847" y="385191"/>
                </a:lnTo>
                <a:lnTo>
                  <a:pt x="4767821" y="347332"/>
                </a:lnTo>
                <a:lnTo>
                  <a:pt x="4737595" y="308813"/>
                </a:lnTo>
                <a:lnTo>
                  <a:pt x="4708207" y="269621"/>
                </a:lnTo>
                <a:lnTo>
                  <a:pt x="4679670" y="229717"/>
                </a:lnTo>
                <a:lnTo>
                  <a:pt x="4652035" y="189103"/>
                </a:lnTo>
                <a:lnTo>
                  <a:pt x="4625314" y="147751"/>
                </a:lnTo>
                <a:lnTo>
                  <a:pt x="4599533" y="105638"/>
                </a:lnTo>
                <a:lnTo>
                  <a:pt x="4574730" y="62738"/>
                </a:lnTo>
                <a:lnTo>
                  <a:pt x="4550918" y="19050"/>
                </a:lnTo>
                <a:lnTo>
                  <a:pt x="4544885" y="12344"/>
                </a:lnTo>
                <a:lnTo>
                  <a:pt x="4537608" y="7188"/>
                </a:lnTo>
                <a:lnTo>
                  <a:pt x="4529379" y="3733"/>
                </a:lnTo>
                <a:lnTo>
                  <a:pt x="4520489" y="2159"/>
                </a:lnTo>
                <a:lnTo>
                  <a:pt x="4279798" y="2159"/>
                </a:lnTo>
                <a:lnTo>
                  <a:pt x="4271988" y="2781"/>
                </a:lnTo>
                <a:lnTo>
                  <a:pt x="4264228" y="3810"/>
                </a:lnTo>
                <a:lnTo>
                  <a:pt x="4256519" y="5232"/>
                </a:lnTo>
                <a:lnTo>
                  <a:pt x="4281843" y="48971"/>
                </a:lnTo>
                <a:lnTo>
                  <a:pt x="4307611" y="92240"/>
                </a:lnTo>
                <a:lnTo>
                  <a:pt x="4333849" y="135051"/>
                </a:lnTo>
                <a:lnTo>
                  <a:pt x="4360545" y="177380"/>
                </a:lnTo>
                <a:lnTo>
                  <a:pt x="4387723" y="219240"/>
                </a:lnTo>
                <a:lnTo>
                  <a:pt x="4415383" y="260616"/>
                </a:lnTo>
                <a:lnTo>
                  <a:pt x="4443527" y="301498"/>
                </a:lnTo>
                <a:lnTo>
                  <a:pt x="4472165" y="341909"/>
                </a:lnTo>
                <a:lnTo>
                  <a:pt x="4501299" y="381812"/>
                </a:lnTo>
                <a:lnTo>
                  <a:pt x="4530953" y="421220"/>
                </a:lnTo>
                <a:lnTo>
                  <a:pt x="4561103" y="460146"/>
                </a:lnTo>
                <a:lnTo>
                  <a:pt x="4591786" y="498551"/>
                </a:lnTo>
                <a:lnTo>
                  <a:pt x="4622990" y="536448"/>
                </a:lnTo>
                <a:lnTo>
                  <a:pt x="4654728" y="573836"/>
                </a:lnTo>
                <a:lnTo>
                  <a:pt x="4686998" y="610717"/>
                </a:lnTo>
                <a:lnTo>
                  <a:pt x="4719815" y="647065"/>
                </a:lnTo>
                <a:lnTo>
                  <a:pt x="4753178" y="682904"/>
                </a:lnTo>
                <a:lnTo>
                  <a:pt x="4787112" y="718197"/>
                </a:lnTo>
                <a:lnTo>
                  <a:pt x="4821593" y="752970"/>
                </a:lnTo>
                <a:lnTo>
                  <a:pt x="4856658" y="787209"/>
                </a:lnTo>
                <a:lnTo>
                  <a:pt x="4892281" y="820902"/>
                </a:lnTo>
                <a:lnTo>
                  <a:pt x="4928501" y="854062"/>
                </a:lnTo>
                <a:lnTo>
                  <a:pt x="4965306" y="886663"/>
                </a:lnTo>
                <a:lnTo>
                  <a:pt x="5002708" y="918718"/>
                </a:lnTo>
                <a:lnTo>
                  <a:pt x="5040706" y="950226"/>
                </a:lnTo>
                <a:lnTo>
                  <a:pt x="5079314" y="981163"/>
                </a:lnTo>
                <a:lnTo>
                  <a:pt x="5118532" y="1011542"/>
                </a:lnTo>
                <a:lnTo>
                  <a:pt x="5158384" y="1041349"/>
                </a:lnTo>
                <a:lnTo>
                  <a:pt x="5198846" y="1070584"/>
                </a:lnTo>
                <a:lnTo>
                  <a:pt x="5239944" y="1099261"/>
                </a:lnTo>
                <a:lnTo>
                  <a:pt x="5281688" y="1127340"/>
                </a:lnTo>
                <a:lnTo>
                  <a:pt x="5324081" y="1154849"/>
                </a:lnTo>
                <a:lnTo>
                  <a:pt x="5367109" y="1181760"/>
                </a:lnTo>
                <a:lnTo>
                  <a:pt x="5324272" y="1208811"/>
                </a:lnTo>
                <a:lnTo>
                  <a:pt x="5282057" y="1236421"/>
                </a:lnTo>
                <a:lnTo>
                  <a:pt x="5240464" y="1264602"/>
                </a:lnTo>
                <a:lnTo>
                  <a:pt x="5199494" y="1293329"/>
                </a:lnTo>
                <a:lnTo>
                  <a:pt x="5159133" y="1322628"/>
                </a:lnTo>
                <a:lnTo>
                  <a:pt x="5119370" y="1352473"/>
                </a:lnTo>
                <a:lnTo>
                  <a:pt x="5080228" y="1382877"/>
                </a:lnTo>
                <a:lnTo>
                  <a:pt x="5041671" y="1413827"/>
                </a:lnTo>
                <a:lnTo>
                  <a:pt x="5003698" y="1445323"/>
                </a:lnTo>
                <a:lnTo>
                  <a:pt x="4966322" y="1477365"/>
                </a:lnTo>
                <a:lnTo>
                  <a:pt x="4929517" y="1509941"/>
                </a:lnTo>
                <a:lnTo>
                  <a:pt x="4893297" y="1543050"/>
                </a:lnTo>
                <a:lnTo>
                  <a:pt x="4857648" y="1576705"/>
                </a:lnTo>
                <a:lnTo>
                  <a:pt x="4822558" y="1610880"/>
                </a:lnTo>
                <a:lnTo>
                  <a:pt x="4788039" y="1645589"/>
                </a:lnTo>
                <a:lnTo>
                  <a:pt x="4754067" y="1680819"/>
                </a:lnTo>
                <a:lnTo>
                  <a:pt x="4720653" y="1716570"/>
                </a:lnTo>
                <a:lnTo>
                  <a:pt x="4687773" y="1752854"/>
                </a:lnTo>
                <a:lnTo>
                  <a:pt x="4655439" y="1789633"/>
                </a:lnTo>
                <a:lnTo>
                  <a:pt x="4623638" y="1826945"/>
                </a:lnTo>
                <a:lnTo>
                  <a:pt x="4592371" y="1864753"/>
                </a:lnTo>
                <a:lnTo>
                  <a:pt x="4561624" y="1903082"/>
                </a:lnTo>
                <a:lnTo>
                  <a:pt x="4531398" y="1941906"/>
                </a:lnTo>
                <a:lnTo>
                  <a:pt x="4501680" y="1981225"/>
                </a:lnTo>
                <a:lnTo>
                  <a:pt x="4472470" y="2021052"/>
                </a:lnTo>
                <a:lnTo>
                  <a:pt x="4443768" y="2061375"/>
                </a:lnTo>
                <a:lnTo>
                  <a:pt x="4415561" y="2102192"/>
                </a:lnTo>
                <a:lnTo>
                  <a:pt x="4387862" y="2143493"/>
                </a:lnTo>
                <a:lnTo>
                  <a:pt x="4360634" y="2185289"/>
                </a:lnTo>
                <a:lnTo>
                  <a:pt x="4333900" y="2227567"/>
                </a:lnTo>
                <a:lnTo>
                  <a:pt x="4307637" y="2270315"/>
                </a:lnTo>
                <a:lnTo>
                  <a:pt x="4281843" y="2313559"/>
                </a:lnTo>
                <a:lnTo>
                  <a:pt x="4256519" y="2357259"/>
                </a:lnTo>
                <a:lnTo>
                  <a:pt x="4467288" y="2356777"/>
                </a:lnTo>
                <a:lnTo>
                  <a:pt x="4518431" y="2357259"/>
                </a:lnTo>
                <a:lnTo>
                  <a:pt x="4556036" y="2334755"/>
                </a:lnTo>
                <a:lnTo>
                  <a:pt x="4581918" y="2287105"/>
                </a:lnTo>
                <a:lnTo>
                  <a:pt x="4609147" y="2240242"/>
                </a:lnTo>
                <a:lnTo>
                  <a:pt x="4637722" y="2194204"/>
                </a:lnTo>
                <a:lnTo>
                  <a:pt x="4667605" y="2149030"/>
                </a:lnTo>
                <a:lnTo>
                  <a:pt x="4698797" y="2104732"/>
                </a:lnTo>
                <a:lnTo>
                  <a:pt x="4731270" y="2061349"/>
                </a:lnTo>
                <a:lnTo>
                  <a:pt x="4765002" y="2018893"/>
                </a:lnTo>
                <a:lnTo>
                  <a:pt x="4796853" y="1980323"/>
                </a:lnTo>
                <a:lnTo>
                  <a:pt x="4829314" y="1942490"/>
                </a:lnTo>
                <a:lnTo>
                  <a:pt x="4862385" y="1905342"/>
                </a:lnTo>
                <a:lnTo>
                  <a:pt x="4896053" y="1868893"/>
                </a:lnTo>
                <a:lnTo>
                  <a:pt x="4930292" y="1833105"/>
                </a:lnTo>
                <a:lnTo>
                  <a:pt x="4965077" y="1797964"/>
                </a:lnTo>
                <a:lnTo>
                  <a:pt x="5000422" y="1763458"/>
                </a:lnTo>
                <a:lnTo>
                  <a:pt x="5036274" y="1729562"/>
                </a:lnTo>
                <a:lnTo>
                  <a:pt x="5072646" y="1696262"/>
                </a:lnTo>
                <a:lnTo>
                  <a:pt x="5109515" y="1663547"/>
                </a:lnTo>
                <a:lnTo>
                  <a:pt x="5146853" y="1631391"/>
                </a:lnTo>
                <a:lnTo>
                  <a:pt x="5184648" y="1599768"/>
                </a:lnTo>
                <a:lnTo>
                  <a:pt x="5222887" y="1568678"/>
                </a:lnTo>
                <a:lnTo>
                  <a:pt x="5261559" y="1538084"/>
                </a:lnTo>
                <a:lnTo>
                  <a:pt x="5300650" y="1507985"/>
                </a:lnTo>
                <a:lnTo>
                  <a:pt x="5340121" y="1478343"/>
                </a:lnTo>
                <a:lnTo>
                  <a:pt x="5379986" y="1449171"/>
                </a:lnTo>
                <a:lnTo>
                  <a:pt x="5420207" y="1420418"/>
                </a:lnTo>
                <a:lnTo>
                  <a:pt x="5460784" y="1392085"/>
                </a:lnTo>
                <a:lnTo>
                  <a:pt x="5501678" y="1364145"/>
                </a:lnTo>
                <a:lnTo>
                  <a:pt x="5542902" y="1336586"/>
                </a:lnTo>
                <a:lnTo>
                  <a:pt x="5584418" y="1309395"/>
                </a:lnTo>
                <a:lnTo>
                  <a:pt x="5626214" y="1282534"/>
                </a:lnTo>
                <a:lnTo>
                  <a:pt x="5667197" y="1257020"/>
                </a:lnTo>
                <a:lnTo>
                  <a:pt x="5792470" y="1180223"/>
                </a:lnTo>
                <a:close/>
              </a:path>
            </a:pathLst>
          </a:custGeom>
          <a:solidFill>
            <a:srgbClr val="08ECB8"/>
          </a:solidFill>
        </p:spPr>
        <p:txBody>
          <a:bodyPr wrap="square" lIns="0" tIns="0" rIns="0" bIns="0" rtlCol="0"/>
          <a:lstStyle/>
          <a:p>
            <a:endParaRPr/>
          </a:p>
        </p:txBody>
      </p:sp>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4" name="object 4"/>
          <p:cNvSpPr txBox="1"/>
          <p:nvPr/>
        </p:nvSpPr>
        <p:spPr>
          <a:xfrm>
            <a:off x="304800" y="1981200"/>
            <a:ext cx="2676525" cy="1122680"/>
          </a:xfrm>
          <a:prstGeom prst="rect">
            <a:avLst/>
          </a:prstGeom>
        </p:spPr>
        <p:txBody>
          <a:bodyPr vert="horz" wrap="square" lIns="0" tIns="12700" rIns="0" bIns="0" rtlCol="0">
            <a:spAutoFit/>
          </a:bodyPr>
          <a:lstStyle/>
          <a:p>
            <a:pPr marL="12700" marR="5080">
              <a:lnSpc>
                <a:spcPct val="100000"/>
              </a:lnSpc>
              <a:spcBef>
                <a:spcPts val="100"/>
              </a:spcBef>
            </a:pPr>
            <a:r>
              <a:rPr sz="3600" b="1" spc="-10" dirty="0">
                <a:solidFill>
                  <a:srgbClr val="004050"/>
                </a:solidFill>
                <a:latin typeface="Verdana"/>
                <a:cs typeface="Verdana"/>
              </a:rPr>
              <a:t>Module </a:t>
            </a:r>
            <a:r>
              <a:rPr sz="3600" b="1" spc="-50" dirty="0">
                <a:solidFill>
                  <a:srgbClr val="004050"/>
                </a:solidFill>
                <a:latin typeface="Verdana"/>
                <a:cs typeface="Verdana"/>
              </a:rPr>
              <a:t>Objectives</a:t>
            </a:r>
            <a:endParaRPr sz="3600" dirty="0">
              <a:latin typeface="Verdana"/>
              <a:cs typeface="Verdana"/>
            </a:endParaRPr>
          </a:p>
        </p:txBody>
      </p:sp>
      <p:sp>
        <p:nvSpPr>
          <p:cNvPr id="6" name="object 6"/>
          <p:cNvSpPr txBox="1">
            <a:spLocks noGrp="1"/>
          </p:cNvSpPr>
          <p:nvPr>
            <p:ph type="sldNum" sz="quarter" idx="7"/>
          </p:nvPr>
        </p:nvSpPr>
        <p:spPr>
          <a:prstGeom prst="rect">
            <a:avLst/>
          </a:prstGeom>
        </p:spPr>
        <p:txBody>
          <a:bodyPr vert="horz" wrap="square" lIns="0" tIns="10160" rIns="0" bIns="0" rtlCol="0">
            <a:spAutoFit/>
          </a:bodyPr>
          <a:lstStyle/>
          <a:p>
            <a:pPr marL="66675">
              <a:lnSpc>
                <a:spcPct val="100000"/>
              </a:lnSpc>
              <a:spcBef>
                <a:spcPts val="80"/>
              </a:spcBef>
            </a:pPr>
            <a:fld id="{81D60167-4931-47E6-BA6A-407CBD079E47}" type="slidenum">
              <a:rPr spc="140" dirty="0"/>
              <a:t>2</a:t>
            </a:fld>
            <a:endParaRPr spc="140" dirty="0"/>
          </a:p>
        </p:txBody>
      </p:sp>
      <p:sp>
        <p:nvSpPr>
          <p:cNvPr id="5" name="object 5"/>
          <p:cNvSpPr txBox="1"/>
          <p:nvPr/>
        </p:nvSpPr>
        <p:spPr>
          <a:xfrm>
            <a:off x="6248400" y="2971800"/>
            <a:ext cx="4518025" cy="1304844"/>
          </a:xfrm>
          <a:prstGeom prst="rect">
            <a:avLst/>
          </a:prstGeom>
        </p:spPr>
        <p:txBody>
          <a:bodyPr vert="horz" wrap="square" lIns="0" tIns="12065" rIns="0" bIns="0" rtlCol="0">
            <a:spAutoFit/>
          </a:bodyPr>
          <a:lstStyle/>
          <a:p>
            <a:pPr marL="354965" indent="-342265">
              <a:lnSpc>
                <a:spcPct val="100000"/>
              </a:lnSpc>
              <a:spcBef>
                <a:spcPts val="95"/>
              </a:spcBef>
              <a:buSzPct val="114285"/>
              <a:buFont typeface="Arial"/>
              <a:buChar char="•"/>
              <a:tabLst>
                <a:tab pos="354965" algn="l"/>
                <a:tab pos="355600" algn="l"/>
              </a:tabLst>
            </a:pPr>
            <a:r>
              <a:rPr lang="en-GB" sz="2800" spc="270" dirty="0">
                <a:solidFill>
                  <a:srgbClr val="004050"/>
                </a:solidFill>
                <a:latin typeface="Calibri"/>
                <a:cs typeface="Calibri"/>
              </a:rPr>
              <a:t>Learn to perform CRUD based operations using JDBC and MySQL.</a:t>
            </a:r>
            <a:endParaRPr lang="en-GB"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777740" cy="6858000"/>
            <a:chOff x="0" y="0"/>
            <a:chExt cx="4777740" cy="6858000"/>
          </a:xfrm>
        </p:grpSpPr>
        <p:sp>
          <p:nvSpPr>
            <p:cNvPr id="3" name="object 3"/>
            <p:cNvSpPr/>
            <p:nvPr/>
          </p:nvSpPr>
          <p:spPr>
            <a:xfrm>
              <a:off x="0" y="0"/>
              <a:ext cx="4070985" cy="6858000"/>
            </a:xfrm>
            <a:custGeom>
              <a:avLst/>
              <a:gdLst/>
              <a:ahLst/>
              <a:cxnLst/>
              <a:rect l="l" t="t" r="r" b="b"/>
              <a:pathLst>
                <a:path w="4070985" h="6858000">
                  <a:moveTo>
                    <a:pt x="4070604" y="0"/>
                  </a:moveTo>
                  <a:lnTo>
                    <a:pt x="0" y="0"/>
                  </a:lnTo>
                  <a:lnTo>
                    <a:pt x="0" y="6858000"/>
                  </a:lnTo>
                  <a:lnTo>
                    <a:pt x="4070604" y="6858000"/>
                  </a:lnTo>
                  <a:lnTo>
                    <a:pt x="4070604" y="0"/>
                  </a:lnTo>
                  <a:close/>
                </a:path>
              </a:pathLst>
            </a:custGeom>
            <a:solidFill>
              <a:srgbClr val="004050"/>
            </a:solidFill>
          </p:spPr>
          <p:txBody>
            <a:bodyPr wrap="square" lIns="0" tIns="0" rIns="0" bIns="0" rtlCol="0"/>
            <a:lstStyle/>
            <a:p>
              <a:endParaRPr/>
            </a:p>
          </p:txBody>
        </p:sp>
        <p:pic>
          <p:nvPicPr>
            <p:cNvPr id="4" name="object 4"/>
            <p:cNvPicPr/>
            <p:nvPr/>
          </p:nvPicPr>
          <p:blipFill>
            <a:blip r:embed="rId3" cstate="print"/>
            <a:stretch>
              <a:fillRect/>
            </a:stretch>
          </p:blipFill>
          <p:spPr>
            <a:xfrm>
              <a:off x="269747" y="377952"/>
              <a:ext cx="739139" cy="521207"/>
            </a:xfrm>
            <a:prstGeom prst="rect">
              <a:avLst/>
            </a:prstGeom>
          </p:spPr>
        </p:pic>
        <p:sp>
          <p:nvSpPr>
            <p:cNvPr id="5" name="object 5"/>
            <p:cNvSpPr/>
            <p:nvPr/>
          </p:nvSpPr>
          <p:spPr>
            <a:xfrm>
              <a:off x="0" y="4391456"/>
              <a:ext cx="4777740" cy="2176780"/>
            </a:xfrm>
            <a:custGeom>
              <a:avLst/>
              <a:gdLst/>
              <a:ahLst/>
              <a:cxnLst/>
              <a:rect l="l" t="t" r="r" b="b"/>
              <a:pathLst>
                <a:path w="4777740" h="2176779">
                  <a:moveTo>
                    <a:pt x="3820668" y="920432"/>
                  </a:moveTo>
                  <a:lnTo>
                    <a:pt x="3819487" y="916660"/>
                  </a:lnTo>
                  <a:lnTo>
                    <a:pt x="3819487" y="914539"/>
                  </a:lnTo>
                  <a:lnTo>
                    <a:pt x="3818318" y="914298"/>
                  </a:lnTo>
                  <a:lnTo>
                    <a:pt x="3812197" y="908646"/>
                  </a:lnTo>
                  <a:lnTo>
                    <a:pt x="3799014" y="897801"/>
                  </a:lnTo>
                  <a:lnTo>
                    <a:pt x="3760508" y="867067"/>
                  </a:lnTo>
                  <a:lnTo>
                    <a:pt x="3722408" y="835863"/>
                  </a:lnTo>
                  <a:lnTo>
                    <a:pt x="3684701" y="804189"/>
                  </a:lnTo>
                  <a:lnTo>
                    <a:pt x="3647402" y="772045"/>
                  </a:lnTo>
                  <a:lnTo>
                    <a:pt x="3610521" y="739457"/>
                  </a:lnTo>
                  <a:lnTo>
                    <a:pt x="3574034" y="706399"/>
                  </a:lnTo>
                  <a:lnTo>
                    <a:pt x="3537978" y="672909"/>
                  </a:lnTo>
                  <a:lnTo>
                    <a:pt x="3502329" y="638962"/>
                  </a:lnTo>
                  <a:lnTo>
                    <a:pt x="3467112" y="604570"/>
                  </a:lnTo>
                  <a:lnTo>
                    <a:pt x="3432327" y="569734"/>
                  </a:lnTo>
                  <a:lnTo>
                    <a:pt x="3397974" y="534479"/>
                  </a:lnTo>
                  <a:lnTo>
                    <a:pt x="3364052" y="498779"/>
                  </a:lnTo>
                  <a:lnTo>
                    <a:pt x="3330575" y="462661"/>
                  </a:lnTo>
                  <a:lnTo>
                    <a:pt x="3297542" y="426123"/>
                  </a:lnTo>
                  <a:lnTo>
                    <a:pt x="3264966" y="389153"/>
                  </a:lnTo>
                  <a:lnTo>
                    <a:pt x="3230435" y="349516"/>
                  </a:lnTo>
                  <a:lnTo>
                    <a:pt x="3197187" y="308864"/>
                  </a:lnTo>
                  <a:lnTo>
                    <a:pt x="3165246" y="267195"/>
                  </a:lnTo>
                  <a:lnTo>
                    <a:pt x="3134614" y="224574"/>
                  </a:lnTo>
                  <a:lnTo>
                    <a:pt x="3105327" y="181000"/>
                  </a:lnTo>
                  <a:lnTo>
                    <a:pt x="3077400" y="136537"/>
                  </a:lnTo>
                  <a:lnTo>
                    <a:pt x="3050857" y="91198"/>
                  </a:lnTo>
                  <a:lnTo>
                    <a:pt x="3025737" y="45021"/>
                  </a:lnTo>
                  <a:lnTo>
                    <a:pt x="3013964" y="24142"/>
                  </a:lnTo>
                  <a:lnTo>
                    <a:pt x="2996298" y="8940"/>
                  </a:lnTo>
                  <a:lnTo>
                    <a:pt x="2975787" y="1003"/>
                  </a:lnTo>
                  <a:lnTo>
                    <a:pt x="2974568" y="533"/>
                  </a:lnTo>
                  <a:lnTo>
                    <a:pt x="2950629" y="0"/>
                  </a:lnTo>
                  <a:lnTo>
                    <a:pt x="2898216" y="1003"/>
                  </a:lnTo>
                  <a:lnTo>
                    <a:pt x="2735402" y="0"/>
                  </a:lnTo>
                  <a:lnTo>
                    <a:pt x="2757970" y="45605"/>
                  </a:lnTo>
                  <a:lnTo>
                    <a:pt x="2781719" y="90233"/>
                  </a:lnTo>
                  <a:lnTo>
                    <a:pt x="2806573" y="133908"/>
                  </a:lnTo>
                  <a:lnTo>
                    <a:pt x="2832506" y="176720"/>
                  </a:lnTo>
                  <a:lnTo>
                    <a:pt x="2859443" y="218694"/>
                  </a:lnTo>
                  <a:lnTo>
                    <a:pt x="2887357" y="259892"/>
                  </a:lnTo>
                  <a:lnTo>
                    <a:pt x="2916174" y="300380"/>
                  </a:lnTo>
                  <a:lnTo>
                    <a:pt x="2945866" y="340194"/>
                  </a:lnTo>
                  <a:lnTo>
                    <a:pt x="2976372" y="379399"/>
                  </a:lnTo>
                  <a:lnTo>
                    <a:pt x="3007639" y="418058"/>
                  </a:lnTo>
                  <a:lnTo>
                    <a:pt x="3039630" y="456196"/>
                  </a:lnTo>
                  <a:lnTo>
                    <a:pt x="3072269" y="493903"/>
                  </a:lnTo>
                  <a:lnTo>
                    <a:pt x="3105543" y="531215"/>
                  </a:lnTo>
                  <a:lnTo>
                    <a:pt x="3139363" y="568172"/>
                  </a:lnTo>
                  <a:lnTo>
                    <a:pt x="3173704" y="604850"/>
                  </a:lnTo>
                  <a:lnTo>
                    <a:pt x="3208515" y="641299"/>
                  </a:lnTo>
                  <a:lnTo>
                    <a:pt x="3243745" y="677570"/>
                  </a:lnTo>
                  <a:lnTo>
                    <a:pt x="3279330" y="713714"/>
                  </a:lnTo>
                  <a:lnTo>
                    <a:pt x="0" y="713714"/>
                  </a:lnTo>
                  <a:lnTo>
                    <a:pt x="0" y="922439"/>
                  </a:lnTo>
                  <a:lnTo>
                    <a:pt x="3820668" y="920432"/>
                  </a:lnTo>
                  <a:close/>
                </a:path>
                <a:path w="4777740" h="2176779">
                  <a:moveTo>
                    <a:pt x="3822192" y="1257261"/>
                  </a:moveTo>
                  <a:lnTo>
                    <a:pt x="0" y="1255268"/>
                  </a:lnTo>
                  <a:lnTo>
                    <a:pt x="0" y="1463636"/>
                  </a:lnTo>
                  <a:lnTo>
                    <a:pt x="3280664" y="1463636"/>
                  </a:lnTo>
                  <a:lnTo>
                    <a:pt x="3245066" y="1499730"/>
                  </a:lnTo>
                  <a:lnTo>
                    <a:pt x="3209823" y="1535938"/>
                  </a:lnTo>
                  <a:lnTo>
                    <a:pt x="3175012" y="1572323"/>
                  </a:lnTo>
                  <a:lnTo>
                    <a:pt x="3140646" y="1608950"/>
                  </a:lnTo>
                  <a:lnTo>
                    <a:pt x="3106813" y="1645856"/>
                  </a:lnTo>
                  <a:lnTo>
                    <a:pt x="3073539" y="1683092"/>
                  </a:lnTo>
                  <a:lnTo>
                    <a:pt x="3040875" y="1720735"/>
                  </a:lnTo>
                  <a:lnTo>
                    <a:pt x="3008884" y="1758823"/>
                  </a:lnTo>
                  <a:lnTo>
                    <a:pt x="2977604" y="1797405"/>
                  </a:lnTo>
                  <a:lnTo>
                    <a:pt x="2947085" y="1836547"/>
                  </a:lnTo>
                  <a:lnTo>
                    <a:pt x="2917393" y="1876298"/>
                  </a:lnTo>
                  <a:lnTo>
                    <a:pt x="2888551" y="1916722"/>
                  </a:lnTo>
                  <a:lnTo>
                    <a:pt x="2860637" y="1957857"/>
                  </a:lnTo>
                  <a:lnTo>
                    <a:pt x="2833687" y="1999754"/>
                  </a:lnTo>
                  <a:lnTo>
                    <a:pt x="2807754" y="2042490"/>
                  </a:lnTo>
                  <a:lnTo>
                    <a:pt x="2782887" y="2086102"/>
                  </a:lnTo>
                  <a:lnTo>
                    <a:pt x="2759138" y="2130641"/>
                  </a:lnTo>
                  <a:lnTo>
                    <a:pt x="2736558" y="2176170"/>
                  </a:lnTo>
                  <a:lnTo>
                    <a:pt x="2913303" y="2175446"/>
                  </a:lnTo>
                  <a:lnTo>
                    <a:pt x="2951848" y="2176170"/>
                  </a:lnTo>
                  <a:lnTo>
                    <a:pt x="2997530" y="2167255"/>
                  </a:lnTo>
                  <a:lnTo>
                    <a:pt x="3026981" y="2131225"/>
                  </a:lnTo>
                  <a:lnTo>
                    <a:pt x="3052114" y="2085124"/>
                  </a:lnTo>
                  <a:lnTo>
                    <a:pt x="3078670" y="2039861"/>
                  </a:lnTo>
                  <a:lnTo>
                    <a:pt x="3106597" y="1995474"/>
                  </a:lnTo>
                  <a:lnTo>
                    <a:pt x="3135896" y="1951977"/>
                  </a:lnTo>
                  <a:lnTo>
                    <a:pt x="3166541" y="1909419"/>
                  </a:lnTo>
                  <a:lnTo>
                    <a:pt x="3198495" y="1867827"/>
                  </a:lnTo>
                  <a:lnTo>
                    <a:pt x="3231756" y="1827237"/>
                  </a:lnTo>
                  <a:lnTo>
                    <a:pt x="3266300" y="1787664"/>
                  </a:lnTo>
                  <a:lnTo>
                    <a:pt x="3298888" y="1750771"/>
                  </a:lnTo>
                  <a:lnTo>
                    <a:pt x="3331934" y="1714284"/>
                  </a:lnTo>
                  <a:lnTo>
                    <a:pt x="3365423" y="1678228"/>
                  </a:lnTo>
                  <a:lnTo>
                    <a:pt x="3399345" y="1642592"/>
                  </a:lnTo>
                  <a:lnTo>
                    <a:pt x="3433711" y="1607388"/>
                  </a:lnTo>
                  <a:lnTo>
                    <a:pt x="3468522" y="1572615"/>
                  </a:lnTo>
                  <a:lnTo>
                    <a:pt x="3503739" y="1538274"/>
                  </a:lnTo>
                  <a:lnTo>
                    <a:pt x="3539401" y="1504391"/>
                  </a:lnTo>
                  <a:lnTo>
                    <a:pt x="3575469" y="1470939"/>
                  </a:lnTo>
                  <a:lnTo>
                    <a:pt x="3611969" y="1437944"/>
                  </a:lnTo>
                  <a:lnTo>
                    <a:pt x="3648862" y="1405407"/>
                  </a:lnTo>
                  <a:lnTo>
                    <a:pt x="3686175" y="1373327"/>
                  </a:lnTo>
                  <a:lnTo>
                    <a:pt x="3723894" y="1341704"/>
                  </a:lnTo>
                  <a:lnTo>
                    <a:pt x="3762006" y="1310551"/>
                  </a:lnTo>
                  <a:lnTo>
                    <a:pt x="3800525" y="1279855"/>
                  </a:lnTo>
                  <a:lnTo>
                    <a:pt x="3813708" y="1269022"/>
                  </a:lnTo>
                  <a:lnTo>
                    <a:pt x="3819842" y="1263383"/>
                  </a:lnTo>
                  <a:lnTo>
                    <a:pt x="3821011" y="1263142"/>
                  </a:lnTo>
                  <a:lnTo>
                    <a:pt x="3821011" y="1261021"/>
                  </a:lnTo>
                  <a:lnTo>
                    <a:pt x="3822192" y="1257261"/>
                  </a:lnTo>
                  <a:close/>
                </a:path>
                <a:path w="4777740" h="2176779">
                  <a:moveTo>
                    <a:pt x="4777384" y="1086459"/>
                  </a:moveTo>
                  <a:lnTo>
                    <a:pt x="4721352" y="1053807"/>
                  </a:lnTo>
                  <a:lnTo>
                    <a:pt x="4678375" y="1028153"/>
                  </a:lnTo>
                  <a:lnTo>
                    <a:pt x="4635741" y="1001953"/>
                  </a:lnTo>
                  <a:lnTo>
                    <a:pt x="4593450" y="975207"/>
                  </a:lnTo>
                  <a:lnTo>
                    <a:pt x="4551502" y="947940"/>
                  </a:lnTo>
                  <a:lnTo>
                    <a:pt x="4509922" y="920140"/>
                  </a:lnTo>
                  <a:lnTo>
                    <a:pt x="4468698" y="891819"/>
                  </a:lnTo>
                  <a:lnTo>
                    <a:pt x="4427842" y="862965"/>
                  </a:lnTo>
                  <a:lnTo>
                    <a:pt x="4387367" y="833602"/>
                  </a:lnTo>
                  <a:lnTo>
                    <a:pt x="4347261" y="803719"/>
                  </a:lnTo>
                  <a:lnTo>
                    <a:pt x="4307535" y="773315"/>
                  </a:lnTo>
                  <a:lnTo>
                    <a:pt x="4268203" y="742416"/>
                  </a:lnTo>
                  <a:lnTo>
                    <a:pt x="4229252" y="711009"/>
                  </a:lnTo>
                  <a:lnTo>
                    <a:pt x="4190708" y="679094"/>
                  </a:lnTo>
                  <a:lnTo>
                    <a:pt x="4152557" y="646696"/>
                  </a:lnTo>
                  <a:lnTo>
                    <a:pt x="4114812" y="613791"/>
                  </a:lnTo>
                  <a:lnTo>
                    <a:pt x="4076814" y="579031"/>
                  </a:lnTo>
                  <a:lnTo>
                    <a:pt x="4039501" y="543687"/>
                  </a:lnTo>
                  <a:lnTo>
                    <a:pt x="4002925" y="507707"/>
                  </a:lnTo>
                  <a:lnTo>
                    <a:pt x="3967111" y="471093"/>
                  </a:lnTo>
                  <a:lnTo>
                    <a:pt x="3932097" y="433793"/>
                  </a:lnTo>
                  <a:lnTo>
                    <a:pt x="3897922" y="395782"/>
                  </a:lnTo>
                  <a:lnTo>
                    <a:pt x="3864635" y="357047"/>
                  </a:lnTo>
                  <a:lnTo>
                    <a:pt x="3832263" y="317563"/>
                  </a:lnTo>
                  <a:lnTo>
                    <a:pt x="3800843" y="277291"/>
                  </a:lnTo>
                  <a:lnTo>
                    <a:pt x="3770414" y="236220"/>
                  </a:lnTo>
                  <a:lnTo>
                    <a:pt x="3741013" y="194310"/>
                  </a:lnTo>
                  <a:lnTo>
                    <a:pt x="3712692" y="151536"/>
                  </a:lnTo>
                  <a:lnTo>
                    <a:pt x="3685463" y="107873"/>
                  </a:lnTo>
                  <a:lnTo>
                    <a:pt x="3659378" y="63296"/>
                  </a:lnTo>
                  <a:lnTo>
                    <a:pt x="3634473" y="17780"/>
                  </a:lnTo>
                  <a:lnTo>
                    <a:pt x="3628910" y="11607"/>
                  </a:lnTo>
                  <a:lnTo>
                    <a:pt x="3622205" y="6858"/>
                  </a:lnTo>
                  <a:lnTo>
                    <a:pt x="3614636" y="3695"/>
                  </a:lnTo>
                  <a:lnTo>
                    <a:pt x="3606457" y="2247"/>
                  </a:lnTo>
                  <a:lnTo>
                    <a:pt x="3384893" y="2247"/>
                  </a:lnTo>
                  <a:lnTo>
                    <a:pt x="3377692" y="2819"/>
                  </a:lnTo>
                  <a:lnTo>
                    <a:pt x="3370554" y="3759"/>
                  </a:lnTo>
                  <a:lnTo>
                    <a:pt x="3363455" y="5067"/>
                  </a:lnTo>
                  <a:lnTo>
                    <a:pt x="3389122" y="49326"/>
                  </a:lnTo>
                  <a:lnTo>
                    <a:pt x="3415284" y="93052"/>
                  </a:lnTo>
                  <a:lnTo>
                    <a:pt x="3441966" y="136271"/>
                  </a:lnTo>
                  <a:lnTo>
                    <a:pt x="3469170" y="178955"/>
                  </a:lnTo>
                  <a:lnTo>
                    <a:pt x="3496907" y="221107"/>
                  </a:lnTo>
                  <a:lnTo>
                    <a:pt x="3525189" y="262724"/>
                  </a:lnTo>
                  <a:lnTo>
                    <a:pt x="3554018" y="303809"/>
                  </a:lnTo>
                  <a:lnTo>
                    <a:pt x="3583394" y="344335"/>
                  </a:lnTo>
                  <a:lnTo>
                    <a:pt x="3613340" y="384314"/>
                  </a:lnTo>
                  <a:lnTo>
                    <a:pt x="3643846" y="423735"/>
                  </a:lnTo>
                  <a:lnTo>
                    <a:pt x="3674935" y="462584"/>
                  </a:lnTo>
                  <a:lnTo>
                    <a:pt x="3706622" y="500888"/>
                  </a:lnTo>
                  <a:lnTo>
                    <a:pt x="3738892" y="538607"/>
                  </a:lnTo>
                  <a:lnTo>
                    <a:pt x="3771760" y="575754"/>
                  </a:lnTo>
                  <a:lnTo>
                    <a:pt x="3805237" y="612317"/>
                  </a:lnTo>
                  <a:lnTo>
                    <a:pt x="3839337" y="648296"/>
                  </a:lnTo>
                  <a:lnTo>
                    <a:pt x="3874058" y="683691"/>
                  </a:lnTo>
                  <a:lnTo>
                    <a:pt x="3909415" y="718489"/>
                  </a:lnTo>
                  <a:lnTo>
                    <a:pt x="3945407" y="752678"/>
                  </a:lnTo>
                  <a:lnTo>
                    <a:pt x="3982059" y="786269"/>
                  </a:lnTo>
                  <a:lnTo>
                    <a:pt x="4019346" y="819251"/>
                  </a:lnTo>
                  <a:lnTo>
                    <a:pt x="4057319" y="851623"/>
                  </a:lnTo>
                  <a:lnTo>
                    <a:pt x="4095953" y="883373"/>
                  </a:lnTo>
                  <a:lnTo>
                    <a:pt x="4135259" y="914488"/>
                  </a:lnTo>
                  <a:lnTo>
                    <a:pt x="4175252" y="944994"/>
                  </a:lnTo>
                  <a:lnTo>
                    <a:pt x="4215955" y="974852"/>
                  </a:lnTo>
                  <a:lnTo>
                    <a:pt x="4257345" y="1004074"/>
                  </a:lnTo>
                  <a:lnTo>
                    <a:pt x="4299445" y="1032649"/>
                  </a:lnTo>
                  <a:lnTo>
                    <a:pt x="4342269" y="1060589"/>
                  </a:lnTo>
                  <a:lnTo>
                    <a:pt x="4385818" y="1087869"/>
                  </a:lnTo>
                  <a:lnTo>
                    <a:pt x="4342473" y="1115275"/>
                  </a:lnTo>
                  <a:lnTo>
                    <a:pt x="4299826" y="1143317"/>
                  </a:lnTo>
                  <a:lnTo>
                    <a:pt x="4257865" y="1171981"/>
                  </a:lnTo>
                  <a:lnTo>
                    <a:pt x="4216590" y="1201280"/>
                  </a:lnTo>
                  <a:lnTo>
                    <a:pt x="4175988" y="1231188"/>
                  </a:lnTo>
                  <a:lnTo>
                    <a:pt x="4136072" y="1261719"/>
                  </a:lnTo>
                  <a:lnTo>
                    <a:pt x="4096816" y="1292847"/>
                  </a:lnTo>
                  <a:lnTo>
                    <a:pt x="4058221" y="1324597"/>
                  </a:lnTo>
                  <a:lnTo>
                    <a:pt x="4020286" y="1356956"/>
                  </a:lnTo>
                  <a:lnTo>
                    <a:pt x="3982999" y="1389900"/>
                  </a:lnTo>
                  <a:lnTo>
                    <a:pt x="3946347" y="1423454"/>
                  </a:lnTo>
                  <a:lnTo>
                    <a:pt x="3910330" y="1457604"/>
                  </a:lnTo>
                  <a:lnTo>
                    <a:pt x="3874947" y="1492338"/>
                  </a:lnTo>
                  <a:lnTo>
                    <a:pt x="3840188" y="1527657"/>
                  </a:lnTo>
                  <a:lnTo>
                    <a:pt x="3806037" y="1563573"/>
                  </a:lnTo>
                  <a:lnTo>
                    <a:pt x="3772497" y="1600047"/>
                  </a:lnTo>
                  <a:lnTo>
                    <a:pt x="3739565" y="1637118"/>
                  </a:lnTo>
                  <a:lnTo>
                    <a:pt x="3707231" y="1674749"/>
                  </a:lnTo>
                  <a:lnTo>
                    <a:pt x="3675481" y="1712950"/>
                  </a:lnTo>
                  <a:lnTo>
                    <a:pt x="3644315" y="1751723"/>
                  </a:lnTo>
                  <a:lnTo>
                    <a:pt x="3613734" y="1791055"/>
                  </a:lnTo>
                  <a:lnTo>
                    <a:pt x="3583724" y="1830946"/>
                  </a:lnTo>
                  <a:lnTo>
                    <a:pt x="3554272" y="1871395"/>
                  </a:lnTo>
                  <a:lnTo>
                    <a:pt x="3525393" y="1912391"/>
                  </a:lnTo>
                  <a:lnTo>
                    <a:pt x="3497059" y="1953933"/>
                  </a:lnTo>
                  <a:lnTo>
                    <a:pt x="3469271" y="1996020"/>
                  </a:lnTo>
                  <a:lnTo>
                    <a:pt x="3442017" y="2038642"/>
                  </a:lnTo>
                  <a:lnTo>
                    <a:pt x="3415309" y="2081809"/>
                  </a:lnTo>
                  <a:lnTo>
                    <a:pt x="3389122" y="2125510"/>
                  </a:lnTo>
                  <a:lnTo>
                    <a:pt x="3363455" y="2169731"/>
                  </a:lnTo>
                  <a:lnTo>
                    <a:pt x="3557486" y="2169274"/>
                  </a:lnTo>
                  <a:lnTo>
                    <a:pt x="3604564" y="2169731"/>
                  </a:lnTo>
                  <a:lnTo>
                    <a:pt x="3639185" y="2149017"/>
                  </a:lnTo>
                  <a:lnTo>
                    <a:pt x="3663010" y="2105152"/>
                  </a:lnTo>
                  <a:lnTo>
                    <a:pt x="3688067" y="2062022"/>
                  </a:lnTo>
                  <a:lnTo>
                    <a:pt x="3714369" y="2019655"/>
                  </a:lnTo>
                  <a:lnTo>
                    <a:pt x="3741890" y="1978075"/>
                  </a:lnTo>
                  <a:lnTo>
                    <a:pt x="3770604" y="1937308"/>
                  </a:lnTo>
                  <a:lnTo>
                    <a:pt x="3800500" y="1897367"/>
                  </a:lnTo>
                  <a:lnTo>
                    <a:pt x="3831552" y="1858302"/>
                  </a:lnTo>
                  <a:lnTo>
                    <a:pt x="3863695" y="1819465"/>
                  </a:lnTo>
                  <a:lnTo>
                    <a:pt x="3896512" y="1781416"/>
                  </a:lnTo>
                  <a:lnTo>
                    <a:pt x="3930002" y="1744154"/>
                  </a:lnTo>
                  <a:lnTo>
                    <a:pt x="3964127" y="1707629"/>
                  </a:lnTo>
                  <a:lnTo>
                    <a:pt x="3998887" y="1671840"/>
                  </a:lnTo>
                  <a:lnTo>
                    <a:pt x="4034256" y="1636763"/>
                  </a:lnTo>
                  <a:lnTo>
                    <a:pt x="4070210" y="1602359"/>
                  </a:lnTo>
                  <a:lnTo>
                    <a:pt x="4106735" y="1568627"/>
                  </a:lnTo>
                  <a:lnTo>
                    <a:pt x="4143806" y="1535544"/>
                  </a:lnTo>
                  <a:lnTo>
                    <a:pt x="4181411" y="1503070"/>
                  </a:lnTo>
                  <a:lnTo>
                    <a:pt x="4219524" y="1471206"/>
                  </a:lnTo>
                  <a:lnTo>
                    <a:pt x="4258119" y="1439913"/>
                  </a:lnTo>
                  <a:lnTo>
                    <a:pt x="4297184" y="1409166"/>
                  </a:lnTo>
                  <a:lnTo>
                    <a:pt x="4336707" y="1378966"/>
                  </a:lnTo>
                  <a:lnTo>
                    <a:pt x="4376661" y="1349273"/>
                  </a:lnTo>
                  <a:lnTo>
                    <a:pt x="4417022" y="1320063"/>
                  </a:lnTo>
                  <a:lnTo>
                    <a:pt x="4457789" y="1291323"/>
                  </a:lnTo>
                  <a:lnTo>
                    <a:pt x="4498911" y="1263040"/>
                  </a:lnTo>
                  <a:lnTo>
                    <a:pt x="4540389" y="1235163"/>
                  </a:lnTo>
                  <a:lnTo>
                    <a:pt x="4582211" y="1207706"/>
                  </a:lnTo>
                  <a:lnTo>
                    <a:pt x="4624336" y="1180617"/>
                  </a:lnTo>
                  <a:lnTo>
                    <a:pt x="4662055" y="1157135"/>
                  </a:lnTo>
                  <a:lnTo>
                    <a:pt x="4777384" y="1086459"/>
                  </a:lnTo>
                  <a:close/>
                </a:path>
              </a:pathLst>
            </a:custGeom>
            <a:solidFill>
              <a:srgbClr val="00ECB5"/>
            </a:solidFill>
          </p:spPr>
          <p:txBody>
            <a:bodyPr wrap="square" lIns="0" tIns="0" rIns="0" bIns="0" rtlCol="0"/>
            <a:lstStyle/>
            <a:p>
              <a:endParaRPr/>
            </a:p>
          </p:txBody>
        </p:sp>
      </p:grpSp>
      <p:sp>
        <p:nvSpPr>
          <p:cNvPr id="6" name="object 6"/>
          <p:cNvSpPr txBox="1">
            <a:spLocks noGrp="1"/>
          </p:cNvSpPr>
          <p:nvPr>
            <p:ph type="title"/>
          </p:nvPr>
        </p:nvSpPr>
        <p:spPr>
          <a:xfrm>
            <a:off x="4874259" y="1267175"/>
            <a:ext cx="6684645" cy="2228815"/>
          </a:xfrm>
          <a:prstGeom prst="rect">
            <a:avLst/>
          </a:prstGeom>
        </p:spPr>
        <p:txBody>
          <a:bodyPr vert="horz" wrap="square" lIns="0" tIns="12700" rIns="0" bIns="0" rtlCol="0">
            <a:spAutoFit/>
          </a:bodyPr>
          <a:lstStyle/>
          <a:p>
            <a:pPr marL="12700" marR="5080">
              <a:lnSpc>
                <a:spcPct val="100000"/>
              </a:lnSpc>
              <a:spcBef>
                <a:spcPts val="100"/>
              </a:spcBef>
            </a:pPr>
            <a:r>
              <a:rPr lang="en-GB" sz="1800" b="0" spc="140" dirty="0">
                <a:latin typeface="Calibri"/>
                <a:cs typeface="Calibri"/>
              </a:rPr>
              <a:t>JDBC stands for Java Database Connectivity, which is a standard Java API for database-independent connectivity between the Java programming language and a wide range of databases.</a:t>
            </a:r>
            <a:br>
              <a:rPr lang="en-GB" sz="1800" b="0" spc="140" dirty="0">
                <a:latin typeface="Calibri"/>
                <a:cs typeface="Calibri"/>
              </a:rPr>
            </a:br>
            <a:br>
              <a:rPr lang="en-GB" sz="1800" b="0" spc="140" dirty="0">
                <a:latin typeface="Calibri"/>
                <a:cs typeface="Calibri"/>
              </a:rPr>
            </a:br>
            <a:r>
              <a:rPr lang="en-GB" sz="1800" b="0" spc="140" dirty="0">
                <a:latin typeface="Calibri"/>
                <a:cs typeface="Calibri"/>
              </a:rPr>
              <a:t>The JDBC library includes APIs for each of the tasks mentioned below that are commonly associated with database usage.</a:t>
            </a:r>
            <a:endParaRPr sz="1800" dirty="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10160" rIns="0" bIns="0" rtlCol="0">
            <a:spAutoFit/>
          </a:bodyPr>
          <a:lstStyle/>
          <a:p>
            <a:pPr marL="66675">
              <a:lnSpc>
                <a:spcPct val="100000"/>
              </a:lnSpc>
              <a:spcBef>
                <a:spcPts val="80"/>
              </a:spcBef>
            </a:pPr>
            <a:fld id="{81D60167-4931-47E6-BA6A-407CBD079E47}" type="slidenum">
              <a:rPr spc="140" dirty="0"/>
              <a:t>4</a:t>
            </a:fld>
            <a:endParaRPr spc="140" dirty="0"/>
          </a:p>
        </p:txBody>
      </p:sp>
      <p:sp>
        <p:nvSpPr>
          <p:cNvPr id="7" name="object 7"/>
          <p:cNvSpPr txBox="1"/>
          <p:nvPr/>
        </p:nvSpPr>
        <p:spPr>
          <a:xfrm>
            <a:off x="4874259" y="3802665"/>
            <a:ext cx="6555741" cy="1260602"/>
          </a:xfrm>
          <a:prstGeom prst="rect">
            <a:avLst/>
          </a:prstGeom>
        </p:spPr>
        <p:txBody>
          <a:bodyPr vert="horz" wrap="square" lIns="0" tIns="36830" rIns="0" bIns="0" rtlCol="0">
            <a:spAutoFit/>
          </a:bodyPr>
          <a:lstStyle/>
          <a:p>
            <a:pPr marL="354965" indent="-342265">
              <a:lnSpc>
                <a:spcPct val="100000"/>
              </a:lnSpc>
              <a:spcBef>
                <a:spcPts val="290"/>
              </a:spcBef>
              <a:buSzPct val="125000"/>
              <a:buFont typeface="Arial"/>
              <a:buChar char="•"/>
              <a:tabLst>
                <a:tab pos="354965" algn="l"/>
                <a:tab pos="355600" algn="l"/>
              </a:tabLst>
            </a:pPr>
            <a:r>
              <a:rPr lang="en-GB" sz="1800" spc="180" dirty="0">
                <a:solidFill>
                  <a:srgbClr val="004050"/>
                </a:solidFill>
                <a:latin typeface="Calibri"/>
                <a:cs typeface="Calibri"/>
              </a:rPr>
              <a:t>Making a connection to a database.</a:t>
            </a:r>
          </a:p>
          <a:p>
            <a:pPr marL="354965" indent="-342265">
              <a:lnSpc>
                <a:spcPct val="100000"/>
              </a:lnSpc>
              <a:spcBef>
                <a:spcPts val="290"/>
              </a:spcBef>
              <a:buSzPct val="125000"/>
              <a:buFont typeface="Arial"/>
              <a:buChar char="•"/>
              <a:tabLst>
                <a:tab pos="354965" algn="l"/>
                <a:tab pos="355600" algn="l"/>
              </a:tabLst>
            </a:pPr>
            <a:r>
              <a:rPr lang="en-GB" sz="1800" spc="180" dirty="0">
                <a:solidFill>
                  <a:srgbClr val="004050"/>
                </a:solidFill>
                <a:latin typeface="Calibri"/>
                <a:cs typeface="Calibri"/>
              </a:rPr>
              <a:t>Creating SQL or MySQL statements.</a:t>
            </a:r>
          </a:p>
          <a:p>
            <a:pPr marL="354965" indent="-342265">
              <a:lnSpc>
                <a:spcPct val="100000"/>
              </a:lnSpc>
              <a:spcBef>
                <a:spcPts val="290"/>
              </a:spcBef>
              <a:buSzPct val="125000"/>
              <a:buFont typeface="Arial"/>
              <a:buChar char="•"/>
              <a:tabLst>
                <a:tab pos="354965" algn="l"/>
                <a:tab pos="355600" algn="l"/>
              </a:tabLst>
            </a:pPr>
            <a:r>
              <a:rPr lang="en-GB" sz="1800" spc="180" dirty="0">
                <a:solidFill>
                  <a:srgbClr val="004050"/>
                </a:solidFill>
                <a:latin typeface="Calibri"/>
                <a:cs typeface="Calibri"/>
              </a:rPr>
              <a:t>Executing SQL or MySQL queries in the database.</a:t>
            </a:r>
          </a:p>
          <a:p>
            <a:pPr marL="354965" indent="-342265">
              <a:lnSpc>
                <a:spcPct val="100000"/>
              </a:lnSpc>
              <a:spcBef>
                <a:spcPts val="290"/>
              </a:spcBef>
              <a:buSzPct val="125000"/>
              <a:buFont typeface="Arial"/>
              <a:buChar char="•"/>
              <a:tabLst>
                <a:tab pos="354965" algn="l"/>
                <a:tab pos="355600" algn="l"/>
              </a:tabLst>
            </a:pPr>
            <a:r>
              <a:rPr lang="en-GB" sz="1800" spc="180" dirty="0">
                <a:solidFill>
                  <a:srgbClr val="004050"/>
                </a:solidFill>
                <a:latin typeface="Calibri"/>
                <a:cs typeface="Calibri"/>
              </a:rPr>
              <a:t>Viewing &amp; Modifying the resulting records.</a:t>
            </a:r>
            <a:endParaRPr sz="1800" dirty="0">
              <a:latin typeface="Calibri"/>
              <a:cs typeface="Calibri"/>
            </a:endParaRPr>
          </a:p>
        </p:txBody>
      </p:sp>
      <p:sp>
        <p:nvSpPr>
          <p:cNvPr id="9" name="object 9"/>
          <p:cNvSpPr txBox="1"/>
          <p:nvPr/>
        </p:nvSpPr>
        <p:spPr>
          <a:xfrm>
            <a:off x="353377" y="1302003"/>
            <a:ext cx="2774315" cy="566822"/>
          </a:xfrm>
          <a:prstGeom prst="rect">
            <a:avLst/>
          </a:prstGeom>
        </p:spPr>
        <p:txBody>
          <a:bodyPr vert="horz" wrap="square" lIns="0" tIns="12700" rIns="0" bIns="0" rtlCol="0">
            <a:spAutoFit/>
          </a:bodyPr>
          <a:lstStyle/>
          <a:p>
            <a:pPr marL="12700" marR="5080">
              <a:lnSpc>
                <a:spcPct val="100000"/>
              </a:lnSpc>
              <a:spcBef>
                <a:spcPts val="100"/>
              </a:spcBef>
            </a:pPr>
            <a:r>
              <a:rPr lang="en-GB" sz="3600" b="1" dirty="0">
                <a:solidFill>
                  <a:srgbClr val="FFFFFF"/>
                </a:solidFill>
                <a:latin typeface="Verdana"/>
                <a:cs typeface="Verdana"/>
              </a:rPr>
              <a:t>JDBC</a:t>
            </a:r>
            <a:endParaRPr sz="36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777740" cy="6858000"/>
            <a:chOff x="0" y="0"/>
            <a:chExt cx="4777740" cy="6858000"/>
          </a:xfrm>
        </p:grpSpPr>
        <p:sp>
          <p:nvSpPr>
            <p:cNvPr id="3" name="object 3"/>
            <p:cNvSpPr/>
            <p:nvPr/>
          </p:nvSpPr>
          <p:spPr>
            <a:xfrm>
              <a:off x="0" y="0"/>
              <a:ext cx="4070985" cy="6858000"/>
            </a:xfrm>
            <a:custGeom>
              <a:avLst/>
              <a:gdLst/>
              <a:ahLst/>
              <a:cxnLst/>
              <a:rect l="l" t="t" r="r" b="b"/>
              <a:pathLst>
                <a:path w="4070985" h="6858000">
                  <a:moveTo>
                    <a:pt x="4070604" y="0"/>
                  </a:moveTo>
                  <a:lnTo>
                    <a:pt x="0" y="0"/>
                  </a:lnTo>
                  <a:lnTo>
                    <a:pt x="0" y="6858000"/>
                  </a:lnTo>
                  <a:lnTo>
                    <a:pt x="4070604" y="6858000"/>
                  </a:lnTo>
                  <a:lnTo>
                    <a:pt x="4070604" y="0"/>
                  </a:lnTo>
                  <a:close/>
                </a:path>
              </a:pathLst>
            </a:custGeom>
            <a:solidFill>
              <a:srgbClr val="004050"/>
            </a:solidFill>
          </p:spPr>
          <p:txBody>
            <a:bodyPr wrap="square" lIns="0" tIns="0" rIns="0" bIns="0" rtlCol="0"/>
            <a:lstStyle/>
            <a:p>
              <a:endParaRPr/>
            </a:p>
          </p:txBody>
        </p:sp>
        <p:pic>
          <p:nvPicPr>
            <p:cNvPr id="4" name="object 4"/>
            <p:cNvPicPr/>
            <p:nvPr/>
          </p:nvPicPr>
          <p:blipFill>
            <a:blip r:embed="rId3" cstate="print"/>
            <a:stretch>
              <a:fillRect/>
            </a:stretch>
          </p:blipFill>
          <p:spPr>
            <a:xfrm>
              <a:off x="269747" y="377952"/>
              <a:ext cx="739139" cy="521207"/>
            </a:xfrm>
            <a:prstGeom prst="rect">
              <a:avLst/>
            </a:prstGeom>
          </p:spPr>
        </p:pic>
        <p:sp>
          <p:nvSpPr>
            <p:cNvPr id="5" name="object 5"/>
            <p:cNvSpPr/>
            <p:nvPr/>
          </p:nvSpPr>
          <p:spPr>
            <a:xfrm>
              <a:off x="0" y="4391456"/>
              <a:ext cx="4777740" cy="2176780"/>
            </a:xfrm>
            <a:custGeom>
              <a:avLst/>
              <a:gdLst/>
              <a:ahLst/>
              <a:cxnLst/>
              <a:rect l="l" t="t" r="r" b="b"/>
              <a:pathLst>
                <a:path w="4777740" h="2176779">
                  <a:moveTo>
                    <a:pt x="3820668" y="920432"/>
                  </a:moveTo>
                  <a:lnTo>
                    <a:pt x="3819487" y="916660"/>
                  </a:lnTo>
                  <a:lnTo>
                    <a:pt x="3819487" y="914539"/>
                  </a:lnTo>
                  <a:lnTo>
                    <a:pt x="3818318" y="914298"/>
                  </a:lnTo>
                  <a:lnTo>
                    <a:pt x="3812197" y="908646"/>
                  </a:lnTo>
                  <a:lnTo>
                    <a:pt x="3799014" y="897801"/>
                  </a:lnTo>
                  <a:lnTo>
                    <a:pt x="3760508" y="867067"/>
                  </a:lnTo>
                  <a:lnTo>
                    <a:pt x="3722408" y="835863"/>
                  </a:lnTo>
                  <a:lnTo>
                    <a:pt x="3684701" y="804189"/>
                  </a:lnTo>
                  <a:lnTo>
                    <a:pt x="3647402" y="772045"/>
                  </a:lnTo>
                  <a:lnTo>
                    <a:pt x="3610521" y="739457"/>
                  </a:lnTo>
                  <a:lnTo>
                    <a:pt x="3574034" y="706399"/>
                  </a:lnTo>
                  <a:lnTo>
                    <a:pt x="3537978" y="672909"/>
                  </a:lnTo>
                  <a:lnTo>
                    <a:pt x="3502329" y="638962"/>
                  </a:lnTo>
                  <a:lnTo>
                    <a:pt x="3467112" y="604570"/>
                  </a:lnTo>
                  <a:lnTo>
                    <a:pt x="3432327" y="569734"/>
                  </a:lnTo>
                  <a:lnTo>
                    <a:pt x="3397974" y="534479"/>
                  </a:lnTo>
                  <a:lnTo>
                    <a:pt x="3364052" y="498779"/>
                  </a:lnTo>
                  <a:lnTo>
                    <a:pt x="3330575" y="462661"/>
                  </a:lnTo>
                  <a:lnTo>
                    <a:pt x="3297542" y="426123"/>
                  </a:lnTo>
                  <a:lnTo>
                    <a:pt x="3264966" y="389153"/>
                  </a:lnTo>
                  <a:lnTo>
                    <a:pt x="3230435" y="349516"/>
                  </a:lnTo>
                  <a:lnTo>
                    <a:pt x="3197187" y="308864"/>
                  </a:lnTo>
                  <a:lnTo>
                    <a:pt x="3165246" y="267195"/>
                  </a:lnTo>
                  <a:lnTo>
                    <a:pt x="3134614" y="224574"/>
                  </a:lnTo>
                  <a:lnTo>
                    <a:pt x="3105327" y="181000"/>
                  </a:lnTo>
                  <a:lnTo>
                    <a:pt x="3077400" y="136537"/>
                  </a:lnTo>
                  <a:lnTo>
                    <a:pt x="3050857" y="91198"/>
                  </a:lnTo>
                  <a:lnTo>
                    <a:pt x="3025737" y="45021"/>
                  </a:lnTo>
                  <a:lnTo>
                    <a:pt x="3013964" y="24142"/>
                  </a:lnTo>
                  <a:lnTo>
                    <a:pt x="2996298" y="8940"/>
                  </a:lnTo>
                  <a:lnTo>
                    <a:pt x="2975787" y="1003"/>
                  </a:lnTo>
                  <a:lnTo>
                    <a:pt x="2974568" y="533"/>
                  </a:lnTo>
                  <a:lnTo>
                    <a:pt x="2950629" y="0"/>
                  </a:lnTo>
                  <a:lnTo>
                    <a:pt x="2898216" y="1003"/>
                  </a:lnTo>
                  <a:lnTo>
                    <a:pt x="2735402" y="0"/>
                  </a:lnTo>
                  <a:lnTo>
                    <a:pt x="2757970" y="45605"/>
                  </a:lnTo>
                  <a:lnTo>
                    <a:pt x="2781719" y="90233"/>
                  </a:lnTo>
                  <a:lnTo>
                    <a:pt x="2806573" y="133908"/>
                  </a:lnTo>
                  <a:lnTo>
                    <a:pt x="2832506" y="176720"/>
                  </a:lnTo>
                  <a:lnTo>
                    <a:pt x="2859443" y="218694"/>
                  </a:lnTo>
                  <a:lnTo>
                    <a:pt x="2887357" y="259892"/>
                  </a:lnTo>
                  <a:lnTo>
                    <a:pt x="2916174" y="300380"/>
                  </a:lnTo>
                  <a:lnTo>
                    <a:pt x="2945866" y="340194"/>
                  </a:lnTo>
                  <a:lnTo>
                    <a:pt x="2976372" y="379399"/>
                  </a:lnTo>
                  <a:lnTo>
                    <a:pt x="3007639" y="418058"/>
                  </a:lnTo>
                  <a:lnTo>
                    <a:pt x="3039630" y="456196"/>
                  </a:lnTo>
                  <a:lnTo>
                    <a:pt x="3072269" y="493903"/>
                  </a:lnTo>
                  <a:lnTo>
                    <a:pt x="3105543" y="531215"/>
                  </a:lnTo>
                  <a:lnTo>
                    <a:pt x="3139363" y="568172"/>
                  </a:lnTo>
                  <a:lnTo>
                    <a:pt x="3173704" y="604850"/>
                  </a:lnTo>
                  <a:lnTo>
                    <a:pt x="3208515" y="641299"/>
                  </a:lnTo>
                  <a:lnTo>
                    <a:pt x="3243745" y="677570"/>
                  </a:lnTo>
                  <a:lnTo>
                    <a:pt x="3279330" y="713714"/>
                  </a:lnTo>
                  <a:lnTo>
                    <a:pt x="0" y="713714"/>
                  </a:lnTo>
                  <a:lnTo>
                    <a:pt x="0" y="922439"/>
                  </a:lnTo>
                  <a:lnTo>
                    <a:pt x="3820668" y="920432"/>
                  </a:lnTo>
                  <a:close/>
                </a:path>
                <a:path w="4777740" h="2176779">
                  <a:moveTo>
                    <a:pt x="3822192" y="1257261"/>
                  </a:moveTo>
                  <a:lnTo>
                    <a:pt x="0" y="1255268"/>
                  </a:lnTo>
                  <a:lnTo>
                    <a:pt x="0" y="1463636"/>
                  </a:lnTo>
                  <a:lnTo>
                    <a:pt x="3280664" y="1463636"/>
                  </a:lnTo>
                  <a:lnTo>
                    <a:pt x="3245066" y="1499730"/>
                  </a:lnTo>
                  <a:lnTo>
                    <a:pt x="3209823" y="1535938"/>
                  </a:lnTo>
                  <a:lnTo>
                    <a:pt x="3175012" y="1572323"/>
                  </a:lnTo>
                  <a:lnTo>
                    <a:pt x="3140646" y="1608950"/>
                  </a:lnTo>
                  <a:lnTo>
                    <a:pt x="3106813" y="1645856"/>
                  </a:lnTo>
                  <a:lnTo>
                    <a:pt x="3073539" y="1683092"/>
                  </a:lnTo>
                  <a:lnTo>
                    <a:pt x="3040875" y="1720735"/>
                  </a:lnTo>
                  <a:lnTo>
                    <a:pt x="3008884" y="1758823"/>
                  </a:lnTo>
                  <a:lnTo>
                    <a:pt x="2977604" y="1797405"/>
                  </a:lnTo>
                  <a:lnTo>
                    <a:pt x="2947085" y="1836547"/>
                  </a:lnTo>
                  <a:lnTo>
                    <a:pt x="2917393" y="1876298"/>
                  </a:lnTo>
                  <a:lnTo>
                    <a:pt x="2888551" y="1916722"/>
                  </a:lnTo>
                  <a:lnTo>
                    <a:pt x="2860637" y="1957857"/>
                  </a:lnTo>
                  <a:lnTo>
                    <a:pt x="2833687" y="1999754"/>
                  </a:lnTo>
                  <a:lnTo>
                    <a:pt x="2807754" y="2042490"/>
                  </a:lnTo>
                  <a:lnTo>
                    <a:pt x="2782887" y="2086102"/>
                  </a:lnTo>
                  <a:lnTo>
                    <a:pt x="2759138" y="2130641"/>
                  </a:lnTo>
                  <a:lnTo>
                    <a:pt x="2736558" y="2176170"/>
                  </a:lnTo>
                  <a:lnTo>
                    <a:pt x="2913303" y="2175446"/>
                  </a:lnTo>
                  <a:lnTo>
                    <a:pt x="2951848" y="2176170"/>
                  </a:lnTo>
                  <a:lnTo>
                    <a:pt x="2997530" y="2167255"/>
                  </a:lnTo>
                  <a:lnTo>
                    <a:pt x="3026981" y="2131225"/>
                  </a:lnTo>
                  <a:lnTo>
                    <a:pt x="3052114" y="2085124"/>
                  </a:lnTo>
                  <a:lnTo>
                    <a:pt x="3078670" y="2039861"/>
                  </a:lnTo>
                  <a:lnTo>
                    <a:pt x="3106597" y="1995474"/>
                  </a:lnTo>
                  <a:lnTo>
                    <a:pt x="3135896" y="1951977"/>
                  </a:lnTo>
                  <a:lnTo>
                    <a:pt x="3166541" y="1909419"/>
                  </a:lnTo>
                  <a:lnTo>
                    <a:pt x="3198495" y="1867827"/>
                  </a:lnTo>
                  <a:lnTo>
                    <a:pt x="3231756" y="1827237"/>
                  </a:lnTo>
                  <a:lnTo>
                    <a:pt x="3266300" y="1787664"/>
                  </a:lnTo>
                  <a:lnTo>
                    <a:pt x="3298888" y="1750771"/>
                  </a:lnTo>
                  <a:lnTo>
                    <a:pt x="3331934" y="1714284"/>
                  </a:lnTo>
                  <a:lnTo>
                    <a:pt x="3365423" y="1678228"/>
                  </a:lnTo>
                  <a:lnTo>
                    <a:pt x="3399345" y="1642592"/>
                  </a:lnTo>
                  <a:lnTo>
                    <a:pt x="3433711" y="1607388"/>
                  </a:lnTo>
                  <a:lnTo>
                    <a:pt x="3468522" y="1572615"/>
                  </a:lnTo>
                  <a:lnTo>
                    <a:pt x="3503739" y="1538274"/>
                  </a:lnTo>
                  <a:lnTo>
                    <a:pt x="3539401" y="1504391"/>
                  </a:lnTo>
                  <a:lnTo>
                    <a:pt x="3575469" y="1470939"/>
                  </a:lnTo>
                  <a:lnTo>
                    <a:pt x="3611969" y="1437944"/>
                  </a:lnTo>
                  <a:lnTo>
                    <a:pt x="3648862" y="1405407"/>
                  </a:lnTo>
                  <a:lnTo>
                    <a:pt x="3686175" y="1373327"/>
                  </a:lnTo>
                  <a:lnTo>
                    <a:pt x="3723894" y="1341704"/>
                  </a:lnTo>
                  <a:lnTo>
                    <a:pt x="3762006" y="1310551"/>
                  </a:lnTo>
                  <a:lnTo>
                    <a:pt x="3800525" y="1279855"/>
                  </a:lnTo>
                  <a:lnTo>
                    <a:pt x="3813708" y="1269022"/>
                  </a:lnTo>
                  <a:lnTo>
                    <a:pt x="3819842" y="1263383"/>
                  </a:lnTo>
                  <a:lnTo>
                    <a:pt x="3821011" y="1263142"/>
                  </a:lnTo>
                  <a:lnTo>
                    <a:pt x="3821011" y="1261021"/>
                  </a:lnTo>
                  <a:lnTo>
                    <a:pt x="3822192" y="1257261"/>
                  </a:lnTo>
                  <a:close/>
                </a:path>
                <a:path w="4777740" h="2176779">
                  <a:moveTo>
                    <a:pt x="4777384" y="1086459"/>
                  </a:moveTo>
                  <a:lnTo>
                    <a:pt x="4721352" y="1053807"/>
                  </a:lnTo>
                  <a:lnTo>
                    <a:pt x="4678375" y="1028153"/>
                  </a:lnTo>
                  <a:lnTo>
                    <a:pt x="4635741" y="1001953"/>
                  </a:lnTo>
                  <a:lnTo>
                    <a:pt x="4593450" y="975207"/>
                  </a:lnTo>
                  <a:lnTo>
                    <a:pt x="4551502" y="947940"/>
                  </a:lnTo>
                  <a:lnTo>
                    <a:pt x="4509922" y="920140"/>
                  </a:lnTo>
                  <a:lnTo>
                    <a:pt x="4468698" y="891819"/>
                  </a:lnTo>
                  <a:lnTo>
                    <a:pt x="4427842" y="862965"/>
                  </a:lnTo>
                  <a:lnTo>
                    <a:pt x="4387367" y="833602"/>
                  </a:lnTo>
                  <a:lnTo>
                    <a:pt x="4347261" y="803719"/>
                  </a:lnTo>
                  <a:lnTo>
                    <a:pt x="4307535" y="773315"/>
                  </a:lnTo>
                  <a:lnTo>
                    <a:pt x="4268203" y="742416"/>
                  </a:lnTo>
                  <a:lnTo>
                    <a:pt x="4229252" y="711009"/>
                  </a:lnTo>
                  <a:lnTo>
                    <a:pt x="4190708" y="679094"/>
                  </a:lnTo>
                  <a:lnTo>
                    <a:pt x="4152557" y="646696"/>
                  </a:lnTo>
                  <a:lnTo>
                    <a:pt x="4114812" y="613791"/>
                  </a:lnTo>
                  <a:lnTo>
                    <a:pt x="4076814" y="579031"/>
                  </a:lnTo>
                  <a:lnTo>
                    <a:pt x="4039501" y="543687"/>
                  </a:lnTo>
                  <a:lnTo>
                    <a:pt x="4002925" y="507707"/>
                  </a:lnTo>
                  <a:lnTo>
                    <a:pt x="3967111" y="471093"/>
                  </a:lnTo>
                  <a:lnTo>
                    <a:pt x="3932097" y="433793"/>
                  </a:lnTo>
                  <a:lnTo>
                    <a:pt x="3897922" y="395782"/>
                  </a:lnTo>
                  <a:lnTo>
                    <a:pt x="3864635" y="357047"/>
                  </a:lnTo>
                  <a:lnTo>
                    <a:pt x="3832263" y="317563"/>
                  </a:lnTo>
                  <a:lnTo>
                    <a:pt x="3800843" y="277291"/>
                  </a:lnTo>
                  <a:lnTo>
                    <a:pt x="3770414" y="236220"/>
                  </a:lnTo>
                  <a:lnTo>
                    <a:pt x="3741013" y="194310"/>
                  </a:lnTo>
                  <a:lnTo>
                    <a:pt x="3712692" y="151536"/>
                  </a:lnTo>
                  <a:lnTo>
                    <a:pt x="3685463" y="107873"/>
                  </a:lnTo>
                  <a:lnTo>
                    <a:pt x="3659378" y="63296"/>
                  </a:lnTo>
                  <a:lnTo>
                    <a:pt x="3634473" y="17780"/>
                  </a:lnTo>
                  <a:lnTo>
                    <a:pt x="3628910" y="11607"/>
                  </a:lnTo>
                  <a:lnTo>
                    <a:pt x="3622205" y="6858"/>
                  </a:lnTo>
                  <a:lnTo>
                    <a:pt x="3614636" y="3695"/>
                  </a:lnTo>
                  <a:lnTo>
                    <a:pt x="3606457" y="2247"/>
                  </a:lnTo>
                  <a:lnTo>
                    <a:pt x="3384893" y="2247"/>
                  </a:lnTo>
                  <a:lnTo>
                    <a:pt x="3377692" y="2819"/>
                  </a:lnTo>
                  <a:lnTo>
                    <a:pt x="3370554" y="3759"/>
                  </a:lnTo>
                  <a:lnTo>
                    <a:pt x="3363455" y="5067"/>
                  </a:lnTo>
                  <a:lnTo>
                    <a:pt x="3389122" y="49326"/>
                  </a:lnTo>
                  <a:lnTo>
                    <a:pt x="3415284" y="93052"/>
                  </a:lnTo>
                  <a:lnTo>
                    <a:pt x="3441966" y="136271"/>
                  </a:lnTo>
                  <a:lnTo>
                    <a:pt x="3469170" y="178955"/>
                  </a:lnTo>
                  <a:lnTo>
                    <a:pt x="3496907" y="221107"/>
                  </a:lnTo>
                  <a:lnTo>
                    <a:pt x="3525189" y="262724"/>
                  </a:lnTo>
                  <a:lnTo>
                    <a:pt x="3554018" y="303809"/>
                  </a:lnTo>
                  <a:lnTo>
                    <a:pt x="3583394" y="344335"/>
                  </a:lnTo>
                  <a:lnTo>
                    <a:pt x="3613340" y="384314"/>
                  </a:lnTo>
                  <a:lnTo>
                    <a:pt x="3643846" y="423735"/>
                  </a:lnTo>
                  <a:lnTo>
                    <a:pt x="3674935" y="462584"/>
                  </a:lnTo>
                  <a:lnTo>
                    <a:pt x="3706622" y="500888"/>
                  </a:lnTo>
                  <a:lnTo>
                    <a:pt x="3738892" y="538607"/>
                  </a:lnTo>
                  <a:lnTo>
                    <a:pt x="3771760" y="575754"/>
                  </a:lnTo>
                  <a:lnTo>
                    <a:pt x="3805237" y="612317"/>
                  </a:lnTo>
                  <a:lnTo>
                    <a:pt x="3839337" y="648296"/>
                  </a:lnTo>
                  <a:lnTo>
                    <a:pt x="3874058" y="683691"/>
                  </a:lnTo>
                  <a:lnTo>
                    <a:pt x="3909415" y="718489"/>
                  </a:lnTo>
                  <a:lnTo>
                    <a:pt x="3945407" y="752678"/>
                  </a:lnTo>
                  <a:lnTo>
                    <a:pt x="3982059" y="786269"/>
                  </a:lnTo>
                  <a:lnTo>
                    <a:pt x="4019346" y="819251"/>
                  </a:lnTo>
                  <a:lnTo>
                    <a:pt x="4057319" y="851623"/>
                  </a:lnTo>
                  <a:lnTo>
                    <a:pt x="4095953" y="883373"/>
                  </a:lnTo>
                  <a:lnTo>
                    <a:pt x="4135259" y="914488"/>
                  </a:lnTo>
                  <a:lnTo>
                    <a:pt x="4175252" y="944994"/>
                  </a:lnTo>
                  <a:lnTo>
                    <a:pt x="4215955" y="974852"/>
                  </a:lnTo>
                  <a:lnTo>
                    <a:pt x="4257345" y="1004074"/>
                  </a:lnTo>
                  <a:lnTo>
                    <a:pt x="4299445" y="1032649"/>
                  </a:lnTo>
                  <a:lnTo>
                    <a:pt x="4342269" y="1060589"/>
                  </a:lnTo>
                  <a:lnTo>
                    <a:pt x="4385818" y="1087869"/>
                  </a:lnTo>
                  <a:lnTo>
                    <a:pt x="4342473" y="1115275"/>
                  </a:lnTo>
                  <a:lnTo>
                    <a:pt x="4299826" y="1143317"/>
                  </a:lnTo>
                  <a:lnTo>
                    <a:pt x="4257865" y="1171981"/>
                  </a:lnTo>
                  <a:lnTo>
                    <a:pt x="4216590" y="1201280"/>
                  </a:lnTo>
                  <a:lnTo>
                    <a:pt x="4175988" y="1231188"/>
                  </a:lnTo>
                  <a:lnTo>
                    <a:pt x="4136072" y="1261719"/>
                  </a:lnTo>
                  <a:lnTo>
                    <a:pt x="4096816" y="1292847"/>
                  </a:lnTo>
                  <a:lnTo>
                    <a:pt x="4058221" y="1324597"/>
                  </a:lnTo>
                  <a:lnTo>
                    <a:pt x="4020286" y="1356956"/>
                  </a:lnTo>
                  <a:lnTo>
                    <a:pt x="3982999" y="1389900"/>
                  </a:lnTo>
                  <a:lnTo>
                    <a:pt x="3946347" y="1423454"/>
                  </a:lnTo>
                  <a:lnTo>
                    <a:pt x="3910330" y="1457604"/>
                  </a:lnTo>
                  <a:lnTo>
                    <a:pt x="3874947" y="1492338"/>
                  </a:lnTo>
                  <a:lnTo>
                    <a:pt x="3840188" y="1527657"/>
                  </a:lnTo>
                  <a:lnTo>
                    <a:pt x="3806037" y="1563573"/>
                  </a:lnTo>
                  <a:lnTo>
                    <a:pt x="3772497" y="1600047"/>
                  </a:lnTo>
                  <a:lnTo>
                    <a:pt x="3739565" y="1637118"/>
                  </a:lnTo>
                  <a:lnTo>
                    <a:pt x="3707231" y="1674749"/>
                  </a:lnTo>
                  <a:lnTo>
                    <a:pt x="3675481" y="1712950"/>
                  </a:lnTo>
                  <a:lnTo>
                    <a:pt x="3644315" y="1751723"/>
                  </a:lnTo>
                  <a:lnTo>
                    <a:pt x="3613734" y="1791055"/>
                  </a:lnTo>
                  <a:lnTo>
                    <a:pt x="3583724" y="1830946"/>
                  </a:lnTo>
                  <a:lnTo>
                    <a:pt x="3554272" y="1871395"/>
                  </a:lnTo>
                  <a:lnTo>
                    <a:pt x="3525393" y="1912391"/>
                  </a:lnTo>
                  <a:lnTo>
                    <a:pt x="3497059" y="1953933"/>
                  </a:lnTo>
                  <a:lnTo>
                    <a:pt x="3469271" y="1996020"/>
                  </a:lnTo>
                  <a:lnTo>
                    <a:pt x="3442017" y="2038642"/>
                  </a:lnTo>
                  <a:lnTo>
                    <a:pt x="3415309" y="2081809"/>
                  </a:lnTo>
                  <a:lnTo>
                    <a:pt x="3389122" y="2125510"/>
                  </a:lnTo>
                  <a:lnTo>
                    <a:pt x="3363455" y="2169731"/>
                  </a:lnTo>
                  <a:lnTo>
                    <a:pt x="3557486" y="2169274"/>
                  </a:lnTo>
                  <a:lnTo>
                    <a:pt x="3604564" y="2169731"/>
                  </a:lnTo>
                  <a:lnTo>
                    <a:pt x="3639185" y="2149017"/>
                  </a:lnTo>
                  <a:lnTo>
                    <a:pt x="3663010" y="2105152"/>
                  </a:lnTo>
                  <a:lnTo>
                    <a:pt x="3688067" y="2062022"/>
                  </a:lnTo>
                  <a:lnTo>
                    <a:pt x="3714369" y="2019655"/>
                  </a:lnTo>
                  <a:lnTo>
                    <a:pt x="3741890" y="1978075"/>
                  </a:lnTo>
                  <a:lnTo>
                    <a:pt x="3770604" y="1937308"/>
                  </a:lnTo>
                  <a:lnTo>
                    <a:pt x="3800500" y="1897367"/>
                  </a:lnTo>
                  <a:lnTo>
                    <a:pt x="3831552" y="1858302"/>
                  </a:lnTo>
                  <a:lnTo>
                    <a:pt x="3863695" y="1819465"/>
                  </a:lnTo>
                  <a:lnTo>
                    <a:pt x="3896512" y="1781416"/>
                  </a:lnTo>
                  <a:lnTo>
                    <a:pt x="3930002" y="1744154"/>
                  </a:lnTo>
                  <a:lnTo>
                    <a:pt x="3964127" y="1707629"/>
                  </a:lnTo>
                  <a:lnTo>
                    <a:pt x="3998887" y="1671840"/>
                  </a:lnTo>
                  <a:lnTo>
                    <a:pt x="4034256" y="1636763"/>
                  </a:lnTo>
                  <a:lnTo>
                    <a:pt x="4070210" y="1602359"/>
                  </a:lnTo>
                  <a:lnTo>
                    <a:pt x="4106735" y="1568627"/>
                  </a:lnTo>
                  <a:lnTo>
                    <a:pt x="4143806" y="1535544"/>
                  </a:lnTo>
                  <a:lnTo>
                    <a:pt x="4181411" y="1503070"/>
                  </a:lnTo>
                  <a:lnTo>
                    <a:pt x="4219524" y="1471206"/>
                  </a:lnTo>
                  <a:lnTo>
                    <a:pt x="4258119" y="1439913"/>
                  </a:lnTo>
                  <a:lnTo>
                    <a:pt x="4297184" y="1409166"/>
                  </a:lnTo>
                  <a:lnTo>
                    <a:pt x="4336707" y="1378966"/>
                  </a:lnTo>
                  <a:lnTo>
                    <a:pt x="4376661" y="1349273"/>
                  </a:lnTo>
                  <a:lnTo>
                    <a:pt x="4417022" y="1320063"/>
                  </a:lnTo>
                  <a:lnTo>
                    <a:pt x="4457789" y="1291323"/>
                  </a:lnTo>
                  <a:lnTo>
                    <a:pt x="4498911" y="1263040"/>
                  </a:lnTo>
                  <a:lnTo>
                    <a:pt x="4540389" y="1235163"/>
                  </a:lnTo>
                  <a:lnTo>
                    <a:pt x="4582211" y="1207706"/>
                  </a:lnTo>
                  <a:lnTo>
                    <a:pt x="4624336" y="1180617"/>
                  </a:lnTo>
                  <a:lnTo>
                    <a:pt x="4662055" y="1157135"/>
                  </a:lnTo>
                  <a:lnTo>
                    <a:pt x="4777384" y="1086459"/>
                  </a:lnTo>
                  <a:close/>
                </a:path>
              </a:pathLst>
            </a:custGeom>
            <a:solidFill>
              <a:srgbClr val="00ECB5"/>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10160" rIns="0" bIns="0" rtlCol="0">
            <a:spAutoFit/>
          </a:bodyPr>
          <a:lstStyle/>
          <a:p>
            <a:pPr marL="66675">
              <a:lnSpc>
                <a:spcPct val="100000"/>
              </a:lnSpc>
              <a:spcBef>
                <a:spcPts val="80"/>
              </a:spcBef>
            </a:pPr>
            <a:fld id="{81D60167-4931-47E6-BA6A-407CBD079E47}" type="slidenum">
              <a:rPr spc="140" dirty="0"/>
              <a:t>3</a:t>
            </a:fld>
            <a:endParaRPr spc="140" dirty="0"/>
          </a:p>
        </p:txBody>
      </p:sp>
      <p:sp>
        <p:nvSpPr>
          <p:cNvPr id="8" name="object 8"/>
          <p:cNvSpPr txBox="1"/>
          <p:nvPr/>
        </p:nvSpPr>
        <p:spPr>
          <a:xfrm>
            <a:off x="4444364" y="676590"/>
            <a:ext cx="6728459" cy="654025"/>
          </a:xfrm>
          <a:prstGeom prst="rect">
            <a:avLst/>
          </a:prstGeom>
        </p:spPr>
        <p:txBody>
          <a:bodyPr vert="horz" wrap="square" lIns="0" tIns="38100" rIns="0" bIns="0" rtlCol="0">
            <a:spAutoFit/>
          </a:bodyPr>
          <a:lstStyle/>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To access data within the database we need to do four things:</a:t>
            </a:r>
          </a:p>
        </p:txBody>
      </p:sp>
      <p:sp>
        <p:nvSpPr>
          <p:cNvPr id="9" name="object 9"/>
          <p:cNvSpPr txBox="1"/>
          <p:nvPr/>
        </p:nvSpPr>
        <p:spPr>
          <a:xfrm>
            <a:off x="373379" y="1166750"/>
            <a:ext cx="3431540" cy="2228815"/>
          </a:xfrm>
          <a:prstGeom prst="rect">
            <a:avLst/>
          </a:prstGeom>
        </p:spPr>
        <p:txBody>
          <a:bodyPr vert="horz" wrap="square" lIns="0" tIns="12700" rIns="0" bIns="0" rtlCol="0">
            <a:spAutoFit/>
          </a:bodyPr>
          <a:lstStyle/>
          <a:p>
            <a:pPr marL="12700" marR="5080">
              <a:lnSpc>
                <a:spcPct val="100000"/>
              </a:lnSpc>
              <a:spcBef>
                <a:spcPts val="100"/>
              </a:spcBef>
            </a:pPr>
            <a:r>
              <a:rPr lang="en-GB" sz="3600" b="1" spc="-295" dirty="0">
                <a:solidFill>
                  <a:srgbClr val="FFFFFF"/>
                </a:solidFill>
                <a:latin typeface="Verdana"/>
                <a:cs typeface="Verdana"/>
              </a:rPr>
              <a:t>Interacting with a MySQL database using JDBC</a:t>
            </a:r>
            <a:endParaRPr sz="3600" dirty="0">
              <a:latin typeface="Verdana"/>
              <a:cs typeface="Verdana"/>
            </a:endParaRPr>
          </a:p>
        </p:txBody>
      </p:sp>
      <p:sp>
        <p:nvSpPr>
          <p:cNvPr id="14" name="TextBox 13">
            <a:extLst>
              <a:ext uri="{FF2B5EF4-FFF2-40B4-BE49-F238E27FC236}">
                <a16:creationId xmlns:a16="http://schemas.microsoft.com/office/drawing/2014/main" id="{2858AA1D-AD00-F536-0B69-525AF11D2A10}"/>
              </a:ext>
            </a:extLst>
          </p:cNvPr>
          <p:cNvSpPr txBox="1"/>
          <p:nvPr/>
        </p:nvSpPr>
        <p:spPr>
          <a:xfrm>
            <a:off x="4779569" y="1534009"/>
            <a:ext cx="6596112" cy="1323439"/>
          </a:xfrm>
          <a:prstGeom prst="rect">
            <a:avLst/>
          </a:prstGeom>
          <a:noFill/>
        </p:spPr>
        <p:txBody>
          <a:bodyPr wrap="square">
            <a:spAutoFit/>
          </a:bodyPr>
          <a:lstStyle/>
          <a:p>
            <a:pPr marL="285750" indent="-285750">
              <a:buFont typeface="Arial" panose="020B0604020202020204" pitchFamily="34" charset="0"/>
              <a:buChar char="•"/>
            </a:pPr>
            <a:r>
              <a:rPr lang="en-GB" sz="2000" b="1" spc="185" dirty="0">
                <a:solidFill>
                  <a:srgbClr val="004050"/>
                </a:solidFill>
                <a:latin typeface="Calibri"/>
                <a:cs typeface="Calibri"/>
              </a:rPr>
              <a:t>open the connection</a:t>
            </a:r>
          </a:p>
          <a:p>
            <a:pPr marL="285750" indent="-285750">
              <a:buFont typeface="Arial" panose="020B0604020202020204" pitchFamily="34" charset="0"/>
              <a:buChar char="•"/>
            </a:pPr>
            <a:r>
              <a:rPr lang="en-GB" sz="2000" b="1" spc="185" dirty="0">
                <a:solidFill>
                  <a:srgbClr val="004050"/>
                </a:solidFill>
                <a:latin typeface="Calibri"/>
                <a:cs typeface="Calibri"/>
              </a:rPr>
              <a:t>create/prepare a statement</a:t>
            </a:r>
          </a:p>
          <a:p>
            <a:pPr marL="285750" indent="-285750">
              <a:buFont typeface="Arial" panose="020B0604020202020204" pitchFamily="34" charset="0"/>
              <a:buChar char="•"/>
            </a:pPr>
            <a:r>
              <a:rPr lang="en-GB" sz="2000" b="1" spc="185" dirty="0">
                <a:solidFill>
                  <a:srgbClr val="004050"/>
                </a:solidFill>
                <a:latin typeface="Calibri"/>
                <a:cs typeface="Calibri"/>
              </a:rPr>
              <a:t>execute the statement</a:t>
            </a:r>
          </a:p>
          <a:p>
            <a:pPr marL="285750" indent="-285750">
              <a:buFont typeface="Arial" panose="020B0604020202020204" pitchFamily="34" charset="0"/>
              <a:buChar char="•"/>
            </a:pPr>
            <a:r>
              <a:rPr lang="en-GB" sz="2000" b="1" spc="185" dirty="0">
                <a:solidFill>
                  <a:srgbClr val="004050"/>
                </a:solidFill>
                <a:latin typeface="Calibri"/>
                <a:cs typeface="Calibri"/>
              </a:rPr>
              <a:t>finally close the connection.</a:t>
            </a:r>
            <a:endParaRPr lang="en-GB" sz="2000" dirty="0"/>
          </a:p>
        </p:txBody>
      </p:sp>
      <p:sp>
        <p:nvSpPr>
          <p:cNvPr id="15" name="object 8">
            <a:extLst>
              <a:ext uri="{FF2B5EF4-FFF2-40B4-BE49-F238E27FC236}">
                <a16:creationId xmlns:a16="http://schemas.microsoft.com/office/drawing/2014/main" id="{322E31D4-BD95-EEFD-85A3-AC227F86A95C}"/>
              </a:ext>
            </a:extLst>
          </p:cNvPr>
          <p:cNvSpPr txBox="1"/>
          <p:nvPr/>
        </p:nvSpPr>
        <p:spPr>
          <a:xfrm>
            <a:off x="4495800" y="2989663"/>
            <a:ext cx="6728459" cy="1269578"/>
          </a:xfrm>
          <a:prstGeom prst="rect">
            <a:avLst/>
          </a:prstGeom>
        </p:spPr>
        <p:txBody>
          <a:bodyPr vert="horz" wrap="square" lIns="0" tIns="38100" rIns="0" bIns="0" rtlCol="0">
            <a:spAutoFit/>
          </a:bodyPr>
          <a:lstStyle/>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Don’t forget the MySQL connector dependency in your pom.xml. JDBC can connect to lots of different databases, but to connect to MySQL, you need this driver:</a:t>
            </a:r>
          </a:p>
        </p:txBody>
      </p:sp>
      <p:pic>
        <p:nvPicPr>
          <p:cNvPr id="17" name="Picture 16" descr="A screen shot of a computer code&#10;&#10;Description automatically generated with low confidence">
            <a:extLst>
              <a:ext uri="{FF2B5EF4-FFF2-40B4-BE49-F238E27FC236}">
                <a16:creationId xmlns:a16="http://schemas.microsoft.com/office/drawing/2014/main" id="{8987944C-E005-1D11-5926-4838F1748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473" y="4516496"/>
            <a:ext cx="4563112" cy="1190791"/>
          </a:xfrm>
          <a:prstGeom prst="rect">
            <a:avLst/>
          </a:prstGeom>
        </p:spPr>
      </p:pic>
      <p:sp>
        <p:nvSpPr>
          <p:cNvPr id="20" name="object 8">
            <a:extLst>
              <a:ext uri="{FF2B5EF4-FFF2-40B4-BE49-F238E27FC236}">
                <a16:creationId xmlns:a16="http://schemas.microsoft.com/office/drawing/2014/main" id="{9F3E9D16-F5F5-83CB-DE2E-0FF74970C83D}"/>
              </a:ext>
            </a:extLst>
          </p:cNvPr>
          <p:cNvSpPr txBox="1"/>
          <p:nvPr/>
        </p:nvSpPr>
        <p:spPr>
          <a:xfrm>
            <a:off x="4272231" y="5824662"/>
            <a:ext cx="7462569" cy="654025"/>
          </a:xfrm>
          <a:prstGeom prst="rect">
            <a:avLst/>
          </a:prstGeom>
        </p:spPr>
        <p:txBody>
          <a:bodyPr vert="horz" wrap="square" lIns="0" tIns="38100" rIns="0" bIns="0" rtlCol="0">
            <a:spAutoFit/>
          </a:bodyPr>
          <a:lstStyle/>
          <a:p>
            <a:pPr marL="367030">
              <a:lnSpc>
                <a:spcPct val="100000"/>
              </a:lnSpc>
              <a:spcBef>
                <a:spcPts val="300"/>
              </a:spcBef>
              <a:buSzPct val="125000"/>
              <a:tabLst>
                <a:tab pos="709930" algn="l"/>
                <a:tab pos="711200" algn="l"/>
              </a:tabLst>
            </a:pPr>
            <a:r>
              <a:rPr lang="en-GB" sz="2000" b="1" spc="185" dirty="0">
                <a:solidFill>
                  <a:srgbClr val="004050"/>
                </a:solidFill>
                <a:latin typeface="Calibri"/>
                <a:cs typeface="Calibri"/>
              </a:rPr>
              <a:t>Always check for the latest versions of dependencies. You can use: https://mvnrepository.com/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2400" y="22860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Rectangle 10">
            <a:extLst>
              <a:ext uri="{FF2B5EF4-FFF2-40B4-BE49-F238E27FC236}">
                <a16:creationId xmlns:a16="http://schemas.microsoft.com/office/drawing/2014/main" id="{D077D752-D547-8964-16DE-22BCEEE2FDBB}"/>
              </a:ext>
            </a:extLst>
          </p:cNvPr>
          <p:cNvSpPr/>
          <p:nvPr/>
        </p:nvSpPr>
        <p:spPr>
          <a:xfrm>
            <a:off x="3352800" y="688568"/>
            <a:ext cx="5791200" cy="601703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100" dirty="0">
                <a:solidFill>
                  <a:srgbClr val="FF0000"/>
                </a:solidFill>
                <a:latin typeface="SFMono-Regular"/>
              </a:rPr>
              <a:t>… imports excluded for brevity</a:t>
            </a:r>
          </a:p>
          <a:p>
            <a:r>
              <a:rPr lang="en-GB" sz="1100" b="1" i="0" dirty="0">
                <a:solidFill>
                  <a:srgbClr val="333333"/>
                </a:solidFill>
                <a:effectLst/>
                <a:latin typeface="SFMono-Regular"/>
              </a:rPr>
              <a:t>public</a:t>
            </a:r>
            <a:r>
              <a:rPr lang="en-GB" sz="1100" b="0" i="0" dirty="0">
                <a:solidFill>
                  <a:srgbClr val="333333"/>
                </a:solidFill>
                <a:effectLst/>
                <a:latin typeface="SFMono-Regular"/>
              </a:rPr>
              <a:t> </a:t>
            </a:r>
            <a:r>
              <a:rPr lang="en-GB" sz="1100" b="1" i="0" dirty="0">
                <a:solidFill>
                  <a:srgbClr val="333333"/>
                </a:solidFill>
                <a:effectLst/>
                <a:latin typeface="SFMono-Regular"/>
              </a:rPr>
              <a:t>class</a:t>
            </a:r>
            <a:r>
              <a:rPr lang="en-GB" sz="1100" b="0" i="0" dirty="0">
                <a:solidFill>
                  <a:srgbClr val="333333"/>
                </a:solidFill>
                <a:effectLst/>
                <a:latin typeface="SFMono-Regular"/>
              </a:rPr>
              <a:t> </a:t>
            </a:r>
            <a:r>
              <a:rPr lang="en-GB" sz="1100" b="1" i="0" dirty="0">
                <a:solidFill>
                  <a:srgbClr val="445588"/>
                </a:solidFill>
                <a:effectLst/>
                <a:latin typeface="SFMono-Regular"/>
              </a:rPr>
              <a:t>LearningJDBC</a:t>
            </a:r>
            <a:r>
              <a:rPr lang="en-GB" sz="1100" b="0" i="0" dirty="0">
                <a:solidFill>
                  <a:srgbClr val="333333"/>
                </a:solidFill>
                <a:effectLst/>
                <a:latin typeface="SFMono-Regular"/>
              </a:rPr>
              <a:t> { </a:t>
            </a:r>
          </a:p>
          <a:p>
            <a:endParaRPr lang="en-GB" sz="1100" b="1" i="0" dirty="0">
              <a:solidFill>
                <a:srgbClr val="333333"/>
              </a:solidFill>
              <a:effectLst/>
              <a:latin typeface="SFMono-Regular"/>
            </a:endParaRPr>
          </a:p>
          <a:p>
            <a:r>
              <a:rPr lang="en-GB" sz="1100" b="1" i="0" dirty="0">
                <a:solidFill>
                  <a:srgbClr val="333333"/>
                </a:solidFill>
                <a:effectLst/>
                <a:latin typeface="SFMono-Regular"/>
              </a:rPr>
              <a:t>    private</a:t>
            </a:r>
            <a:r>
              <a:rPr lang="en-GB" sz="1100" b="0" i="0" dirty="0">
                <a:solidFill>
                  <a:srgbClr val="333333"/>
                </a:solidFill>
                <a:effectLst/>
                <a:latin typeface="SFMono-Regular"/>
              </a:rPr>
              <a:t> </a:t>
            </a:r>
            <a:r>
              <a:rPr lang="en-GB" sz="1100" b="1" i="0" dirty="0">
                <a:solidFill>
                  <a:srgbClr val="333333"/>
                </a:solidFill>
                <a:effectLst/>
                <a:latin typeface="SFMono-Regular"/>
              </a:rPr>
              <a:t>String</a:t>
            </a:r>
            <a:r>
              <a:rPr lang="en-GB" sz="1100" b="0" i="0" dirty="0">
                <a:solidFill>
                  <a:srgbClr val="333333"/>
                </a:solidFill>
                <a:effectLst/>
                <a:latin typeface="SFMono-Regular"/>
              </a:rPr>
              <a:t> jdbcConnectionURL; </a:t>
            </a:r>
          </a:p>
          <a:p>
            <a:r>
              <a:rPr lang="en-GB" sz="1100" b="1" dirty="0">
                <a:solidFill>
                  <a:srgbClr val="333333"/>
                </a:solidFill>
                <a:latin typeface="SFMono-Regular"/>
              </a:rPr>
              <a:t>    </a:t>
            </a:r>
            <a:r>
              <a:rPr lang="en-GB" sz="1100" b="1" i="0" dirty="0">
                <a:solidFill>
                  <a:srgbClr val="333333"/>
                </a:solidFill>
                <a:effectLst/>
                <a:latin typeface="SFMono-Regular"/>
              </a:rPr>
              <a:t>private</a:t>
            </a:r>
            <a:r>
              <a:rPr lang="en-GB" sz="1100" b="0" i="0" dirty="0">
                <a:solidFill>
                  <a:srgbClr val="333333"/>
                </a:solidFill>
                <a:effectLst/>
                <a:latin typeface="SFMono-Regular"/>
              </a:rPr>
              <a:t> </a:t>
            </a:r>
            <a:r>
              <a:rPr lang="en-GB" sz="1100" b="1" i="0" dirty="0">
                <a:solidFill>
                  <a:srgbClr val="333333"/>
                </a:solidFill>
                <a:effectLst/>
                <a:latin typeface="SFMono-Regular"/>
              </a:rPr>
              <a:t>String</a:t>
            </a:r>
            <a:r>
              <a:rPr lang="en-GB" sz="1100" b="0" i="0" dirty="0">
                <a:solidFill>
                  <a:srgbClr val="333333"/>
                </a:solidFill>
                <a:effectLst/>
                <a:latin typeface="SFMono-Regular"/>
              </a:rPr>
              <a:t> username; </a:t>
            </a:r>
          </a:p>
          <a:p>
            <a:r>
              <a:rPr lang="en-GB" sz="1100" b="1" dirty="0">
                <a:solidFill>
                  <a:srgbClr val="333333"/>
                </a:solidFill>
                <a:latin typeface="SFMono-Regular"/>
              </a:rPr>
              <a:t>    </a:t>
            </a:r>
            <a:r>
              <a:rPr lang="en-GB" sz="1100" b="1" i="0" dirty="0">
                <a:solidFill>
                  <a:srgbClr val="333333"/>
                </a:solidFill>
                <a:effectLst/>
                <a:latin typeface="SFMono-Regular"/>
              </a:rPr>
              <a:t>private</a:t>
            </a:r>
            <a:r>
              <a:rPr lang="en-GB" sz="1100" b="0" i="0" dirty="0">
                <a:solidFill>
                  <a:srgbClr val="333333"/>
                </a:solidFill>
                <a:effectLst/>
                <a:latin typeface="SFMono-Regular"/>
              </a:rPr>
              <a:t> </a:t>
            </a:r>
            <a:r>
              <a:rPr lang="en-GB" sz="1100" b="1" i="0" dirty="0">
                <a:solidFill>
                  <a:srgbClr val="333333"/>
                </a:solidFill>
                <a:effectLst/>
                <a:latin typeface="SFMono-Regular"/>
              </a:rPr>
              <a:t>String</a:t>
            </a:r>
            <a:r>
              <a:rPr lang="en-GB" sz="1100" b="0" i="0" dirty="0">
                <a:solidFill>
                  <a:srgbClr val="333333"/>
                </a:solidFill>
                <a:effectLst/>
                <a:latin typeface="SFMono-Regular"/>
              </a:rPr>
              <a:t> password;</a:t>
            </a:r>
          </a:p>
          <a:p>
            <a:endParaRPr lang="en-GB" sz="1100" b="0" i="0" dirty="0">
              <a:solidFill>
                <a:srgbClr val="333333"/>
              </a:solidFill>
              <a:effectLst/>
              <a:latin typeface="SFMono-Regular"/>
            </a:endParaRPr>
          </a:p>
          <a:p>
            <a:r>
              <a:rPr lang="en-GB" sz="1100" b="1" dirty="0">
                <a:solidFill>
                  <a:srgbClr val="333333"/>
                </a:solidFill>
                <a:latin typeface="SFMono-Regular"/>
              </a:rPr>
              <a:t>    </a:t>
            </a:r>
            <a:r>
              <a:rPr lang="en-GB" sz="1100" b="1" i="0" dirty="0">
                <a:solidFill>
                  <a:srgbClr val="333333"/>
                </a:solidFill>
                <a:effectLst/>
                <a:latin typeface="SFMono-Regular"/>
              </a:rPr>
              <a:t>public</a:t>
            </a:r>
            <a:r>
              <a:rPr lang="en-GB" sz="1100" b="0" i="0" dirty="0">
                <a:solidFill>
                  <a:srgbClr val="333333"/>
                </a:solidFill>
                <a:effectLst/>
                <a:latin typeface="SFMono-Regular"/>
              </a:rPr>
              <a:t> </a:t>
            </a:r>
            <a:r>
              <a:rPr lang="en-GB" sz="1100" b="1" i="0" dirty="0">
                <a:solidFill>
                  <a:srgbClr val="990000"/>
                </a:solidFill>
                <a:effectLst/>
                <a:latin typeface="SFMono-Regular"/>
              </a:rPr>
              <a:t>LearningJDBC</a:t>
            </a:r>
            <a:r>
              <a:rPr lang="en-GB" sz="1100" b="0" i="0" dirty="0">
                <a:solidFill>
                  <a:srgbClr val="333333"/>
                </a:solidFill>
                <a:effectLst/>
                <a:latin typeface="SFMono-Regular"/>
              </a:rPr>
              <a:t>(</a:t>
            </a:r>
            <a:r>
              <a:rPr lang="en-GB" sz="1100" b="1" i="0" dirty="0">
                <a:solidFill>
                  <a:srgbClr val="333333"/>
                </a:solidFill>
                <a:effectLst/>
                <a:latin typeface="SFMono-Regular"/>
              </a:rPr>
              <a:t>String</a:t>
            </a:r>
            <a:r>
              <a:rPr lang="en-GB" sz="1100" b="0" i="0" dirty="0">
                <a:solidFill>
                  <a:srgbClr val="333333"/>
                </a:solidFill>
                <a:effectLst/>
                <a:latin typeface="SFMono-Regular"/>
              </a:rPr>
              <a:t> username, </a:t>
            </a:r>
            <a:r>
              <a:rPr lang="en-GB" sz="1100" b="1" i="0" dirty="0">
                <a:solidFill>
                  <a:srgbClr val="333333"/>
                </a:solidFill>
                <a:effectLst/>
                <a:latin typeface="SFMono-Regular"/>
              </a:rPr>
              <a:t>String</a:t>
            </a:r>
            <a:r>
              <a:rPr lang="en-GB" sz="1100" b="0" i="0" dirty="0">
                <a:solidFill>
                  <a:srgbClr val="333333"/>
                </a:solidFill>
                <a:effectLst/>
                <a:latin typeface="SFMono-Regular"/>
              </a:rPr>
              <a:t> password) { </a:t>
            </a:r>
          </a:p>
          <a:p>
            <a:r>
              <a:rPr lang="en-GB" sz="1100" b="0" i="0" dirty="0">
                <a:solidFill>
                  <a:srgbClr val="333333"/>
                </a:solidFill>
                <a:effectLst/>
                <a:latin typeface="SFMono-Regular"/>
              </a:rPr>
              <a:t>    </a:t>
            </a:r>
            <a:r>
              <a:rPr lang="en-GB" sz="1100" dirty="0">
                <a:solidFill>
                  <a:srgbClr val="333333"/>
                </a:solidFill>
                <a:latin typeface="SFMono-Regular"/>
              </a:rPr>
              <a:t>    </a:t>
            </a:r>
            <a:r>
              <a:rPr lang="en-GB" sz="1100" b="0" i="0" dirty="0">
                <a:solidFill>
                  <a:srgbClr val="333333"/>
                </a:solidFill>
                <a:effectLst/>
                <a:latin typeface="SFMono-Regular"/>
              </a:rPr>
              <a:t>jdbcConnectionURL = </a:t>
            </a:r>
            <a:r>
              <a:rPr lang="en-GB" sz="1100" b="0" i="0" dirty="0">
                <a:solidFill>
                  <a:srgbClr val="DD1144"/>
                </a:solidFill>
                <a:effectLst/>
                <a:latin typeface="SFMono-Regular"/>
              </a:rPr>
              <a:t>"jdbc:mysql://localhost:3306/</a:t>
            </a:r>
            <a:r>
              <a:rPr lang="en-GB" sz="1100" b="0" i="0" dirty="0" err="1">
                <a:solidFill>
                  <a:srgbClr val="DD1144"/>
                </a:solidFill>
                <a:effectLst/>
                <a:latin typeface="SFMono-Regular"/>
              </a:rPr>
              <a:t>ims</a:t>
            </a:r>
            <a:r>
              <a:rPr lang="en-GB" sz="1100" b="0" i="0" dirty="0">
                <a:solidFill>
                  <a:srgbClr val="DD1144"/>
                </a:solidFill>
                <a:effectLst/>
                <a:latin typeface="SFMono-Regular"/>
              </a:rPr>
              <a:t>"</a:t>
            </a:r>
            <a:r>
              <a:rPr lang="en-GB" sz="1100" b="0" i="0" dirty="0">
                <a:solidFill>
                  <a:srgbClr val="333333"/>
                </a:solidFill>
                <a:effectLst/>
                <a:latin typeface="SFMono-Regular"/>
              </a:rPr>
              <a:t>; </a:t>
            </a:r>
          </a:p>
          <a:p>
            <a:r>
              <a:rPr lang="en-GB" sz="1100" dirty="0">
                <a:solidFill>
                  <a:srgbClr val="333333"/>
                </a:solidFill>
                <a:latin typeface="SFMono-Regular"/>
              </a:rPr>
              <a:t>        </a:t>
            </a:r>
            <a:r>
              <a:rPr lang="en-GB" sz="1100" b="1" i="0" dirty="0">
                <a:solidFill>
                  <a:srgbClr val="333333"/>
                </a:solidFill>
                <a:effectLst/>
                <a:latin typeface="SFMono-Regular"/>
              </a:rPr>
              <a:t>this</a:t>
            </a:r>
            <a:r>
              <a:rPr lang="en-GB" sz="1100" b="0" i="0" dirty="0">
                <a:solidFill>
                  <a:srgbClr val="333333"/>
                </a:solidFill>
                <a:effectLst/>
                <a:latin typeface="SFMono-Regular"/>
              </a:rPr>
              <a:t>.username = username; </a:t>
            </a:r>
          </a:p>
          <a:p>
            <a:r>
              <a:rPr lang="en-GB" sz="1100" dirty="0">
                <a:solidFill>
                  <a:srgbClr val="333333"/>
                </a:solidFill>
                <a:latin typeface="SFMono-Regular"/>
              </a:rPr>
              <a:t>        </a:t>
            </a:r>
            <a:r>
              <a:rPr lang="en-GB" sz="1100" b="1" i="0" dirty="0">
                <a:solidFill>
                  <a:srgbClr val="333333"/>
                </a:solidFill>
                <a:effectLst/>
                <a:latin typeface="SFMono-Regular"/>
              </a:rPr>
              <a:t>this</a:t>
            </a:r>
            <a:r>
              <a:rPr lang="en-GB" sz="1100" b="0" i="0" dirty="0">
                <a:solidFill>
                  <a:srgbClr val="333333"/>
                </a:solidFill>
                <a:effectLst/>
                <a:latin typeface="SFMono-Regular"/>
              </a:rPr>
              <a:t>.password = password; </a:t>
            </a:r>
          </a:p>
          <a:p>
            <a:r>
              <a:rPr lang="en-GB" sz="1100" dirty="0">
                <a:solidFill>
                  <a:srgbClr val="333333"/>
                </a:solidFill>
                <a:latin typeface="SFMono-Regular"/>
              </a:rPr>
              <a:t>    </a:t>
            </a:r>
            <a:r>
              <a:rPr lang="en-GB" sz="1100" b="0" i="0" dirty="0">
                <a:solidFill>
                  <a:srgbClr val="333333"/>
                </a:solidFill>
                <a:effectLst/>
                <a:latin typeface="SFMono-Regular"/>
              </a:rPr>
              <a:t>} </a:t>
            </a:r>
          </a:p>
          <a:p>
            <a:r>
              <a:rPr lang="en-GB" sz="1100" dirty="0">
                <a:solidFill>
                  <a:srgbClr val="333333"/>
                </a:solidFill>
                <a:latin typeface="SFMono-Regular"/>
              </a:rPr>
              <a:t>    </a:t>
            </a:r>
            <a:r>
              <a:rPr lang="en-GB" sz="1100" b="1" i="0" dirty="0">
                <a:solidFill>
                  <a:srgbClr val="333333"/>
                </a:solidFill>
                <a:effectLst/>
                <a:latin typeface="SFMono-Regular"/>
              </a:rPr>
              <a:t>public</a:t>
            </a:r>
            <a:r>
              <a:rPr lang="en-GB" sz="1100" b="0" i="0" dirty="0">
                <a:solidFill>
                  <a:srgbClr val="333333"/>
                </a:solidFill>
                <a:effectLst/>
                <a:latin typeface="SFMono-Regular"/>
              </a:rPr>
              <a:t> </a:t>
            </a:r>
            <a:r>
              <a:rPr lang="en-GB" sz="1100" b="1" i="0" dirty="0">
                <a:solidFill>
                  <a:srgbClr val="990000"/>
                </a:solidFill>
                <a:effectLst/>
                <a:latin typeface="SFMono-Regular"/>
              </a:rPr>
              <a:t>LearningJDBC</a:t>
            </a:r>
            <a:r>
              <a:rPr lang="en-GB" sz="1100" b="0" i="0" dirty="0">
                <a:solidFill>
                  <a:srgbClr val="333333"/>
                </a:solidFill>
                <a:effectLst/>
                <a:latin typeface="SFMono-Regular"/>
              </a:rPr>
              <a:t>(</a:t>
            </a:r>
            <a:r>
              <a:rPr lang="en-GB" sz="1100" b="1" i="0" dirty="0">
                <a:solidFill>
                  <a:srgbClr val="333333"/>
                </a:solidFill>
                <a:effectLst/>
                <a:latin typeface="SFMono-Regular"/>
              </a:rPr>
              <a:t>String</a:t>
            </a:r>
            <a:r>
              <a:rPr lang="en-GB" sz="1100" b="0" i="0" dirty="0">
                <a:solidFill>
                  <a:srgbClr val="333333"/>
                </a:solidFill>
                <a:effectLst/>
                <a:latin typeface="SFMono-Regular"/>
              </a:rPr>
              <a:t> jdbcConnectionURL, </a:t>
            </a:r>
            <a:r>
              <a:rPr lang="en-GB" sz="1100" b="1" i="0" dirty="0">
                <a:solidFill>
                  <a:srgbClr val="333333"/>
                </a:solidFill>
                <a:effectLst/>
                <a:latin typeface="SFMono-Regular"/>
              </a:rPr>
              <a:t>String</a:t>
            </a:r>
            <a:r>
              <a:rPr lang="en-GB" sz="1100" b="0" i="0" dirty="0">
                <a:solidFill>
                  <a:srgbClr val="333333"/>
                </a:solidFill>
                <a:effectLst/>
                <a:latin typeface="SFMono-Regular"/>
              </a:rPr>
              <a:t> username, </a:t>
            </a:r>
            <a:r>
              <a:rPr lang="en-GB" sz="1100" b="1" i="0" dirty="0">
                <a:solidFill>
                  <a:srgbClr val="333333"/>
                </a:solidFill>
                <a:effectLst/>
                <a:latin typeface="SFMono-Regular"/>
              </a:rPr>
              <a:t>String</a:t>
            </a:r>
            <a:r>
              <a:rPr lang="en-GB" sz="1100" b="0" i="0" dirty="0">
                <a:solidFill>
                  <a:srgbClr val="333333"/>
                </a:solidFill>
                <a:effectLst/>
                <a:latin typeface="SFMono-Regular"/>
              </a:rPr>
              <a:t> password) { </a:t>
            </a:r>
          </a:p>
          <a:p>
            <a:r>
              <a:rPr lang="en-GB" sz="1100" dirty="0">
                <a:solidFill>
                  <a:srgbClr val="333333"/>
                </a:solidFill>
                <a:latin typeface="SFMono-Regular"/>
              </a:rPr>
              <a:t>        </a:t>
            </a:r>
            <a:r>
              <a:rPr lang="en-GB" sz="1100" b="1" i="0" dirty="0">
                <a:solidFill>
                  <a:srgbClr val="333333"/>
                </a:solidFill>
                <a:effectLst/>
                <a:latin typeface="SFMono-Regular"/>
              </a:rPr>
              <a:t>this</a:t>
            </a:r>
            <a:r>
              <a:rPr lang="en-GB" sz="1100" b="0" i="0" dirty="0">
                <a:solidFill>
                  <a:srgbClr val="333333"/>
                </a:solidFill>
                <a:effectLst/>
                <a:latin typeface="SFMono-Regular"/>
              </a:rPr>
              <a:t>.jdbcConnectionURL = jdbcConnectionURL; </a:t>
            </a:r>
          </a:p>
          <a:p>
            <a:r>
              <a:rPr lang="en-GB" sz="1100" b="1" i="0" dirty="0">
                <a:solidFill>
                  <a:srgbClr val="333333"/>
                </a:solidFill>
                <a:effectLst/>
                <a:latin typeface="SFMono-Regular"/>
              </a:rPr>
              <a:t>        this</a:t>
            </a:r>
            <a:r>
              <a:rPr lang="en-GB" sz="1100" b="0" i="0" dirty="0">
                <a:solidFill>
                  <a:srgbClr val="333333"/>
                </a:solidFill>
                <a:effectLst/>
                <a:latin typeface="SFMono-Regular"/>
              </a:rPr>
              <a:t>.username = username; </a:t>
            </a:r>
          </a:p>
          <a:p>
            <a:r>
              <a:rPr lang="en-GB" sz="1100" b="1" i="0" dirty="0">
                <a:solidFill>
                  <a:srgbClr val="333333"/>
                </a:solidFill>
                <a:effectLst/>
                <a:latin typeface="SFMono-Regular"/>
              </a:rPr>
              <a:t>        this</a:t>
            </a:r>
            <a:r>
              <a:rPr lang="en-GB" sz="1100" b="0" i="0" dirty="0">
                <a:solidFill>
                  <a:srgbClr val="333333"/>
                </a:solidFill>
                <a:effectLst/>
                <a:latin typeface="SFMono-Regular"/>
              </a:rPr>
              <a:t>.password = password; </a:t>
            </a:r>
          </a:p>
          <a:p>
            <a:r>
              <a:rPr lang="en-GB" sz="1100" b="0" i="0" dirty="0">
                <a:solidFill>
                  <a:srgbClr val="333333"/>
                </a:solidFill>
                <a:effectLst/>
                <a:latin typeface="SFMono-Regular"/>
              </a:rPr>
              <a:t>    } </a:t>
            </a:r>
          </a:p>
          <a:p>
            <a:r>
              <a:rPr lang="en-GB" sz="1100" b="1" dirty="0">
                <a:solidFill>
                  <a:srgbClr val="333333"/>
                </a:solidFill>
                <a:latin typeface="SFMono-Regular"/>
              </a:rPr>
              <a:t>    </a:t>
            </a:r>
            <a:r>
              <a:rPr lang="en-GB" sz="1100" b="1" i="0" dirty="0">
                <a:solidFill>
                  <a:srgbClr val="333333"/>
                </a:solidFill>
                <a:effectLst/>
                <a:latin typeface="SFMono-Regular"/>
              </a:rPr>
              <a:t>public</a:t>
            </a:r>
            <a:r>
              <a:rPr lang="en-GB" sz="1100" b="0" i="0" dirty="0">
                <a:solidFill>
                  <a:srgbClr val="333333"/>
                </a:solidFill>
                <a:effectLst/>
                <a:latin typeface="SFMono-Regular"/>
              </a:rPr>
              <a:t> </a:t>
            </a:r>
            <a:r>
              <a:rPr lang="en-GB" sz="1100" b="1" i="0" dirty="0">
                <a:solidFill>
                  <a:srgbClr val="333333"/>
                </a:solidFill>
                <a:effectLst/>
                <a:latin typeface="SFMono-Regular"/>
              </a:rPr>
              <a:t>void</a:t>
            </a:r>
            <a:r>
              <a:rPr lang="en-GB" sz="1100" b="0" i="0" dirty="0">
                <a:solidFill>
                  <a:srgbClr val="333333"/>
                </a:solidFill>
                <a:effectLst/>
                <a:latin typeface="SFMono-Regular"/>
              </a:rPr>
              <a:t> </a:t>
            </a:r>
            <a:r>
              <a:rPr lang="en-GB" sz="1100" b="1" i="0" dirty="0">
                <a:solidFill>
                  <a:srgbClr val="990000"/>
                </a:solidFill>
                <a:effectLst/>
                <a:latin typeface="SFMono-Regular"/>
              </a:rPr>
              <a:t>testConnection</a:t>
            </a:r>
            <a:r>
              <a:rPr lang="en-GB" sz="1100" b="0" i="0" dirty="0">
                <a:solidFill>
                  <a:srgbClr val="333333"/>
                </a:solidFill>
                <a:effectLst/>
                <a:latin typeface="SFMono-Regular"/>
              </a:rPr>
              <a:t>() { </a:t>
            </a:r>
          </a:p>
          <a:p>
            <a:r>
              <a:rPr lang="en-GB" sz="1100" dirty="0">
                <a:solidFill>
                  <a:srgbClr val="333333"/>
                </a:solidFill>
                <a:latin typeface="SFMono-Regular"/>
              </a:rPr>
              <a:t>        </a:t>
            </a:r>
            <a:r>
              <a:rPr lang="en-GB" sz="1100" b="0" i="0" dirty="0">
                <a:solidFill>
                  <a:srgbClr val="333333"/>
                </a:solidFill>
                <a:effectLst/>
                <a:latin typeface="SFMono-Regular"/>
              </a:rPr>
              <a:t>Connection conn = null; </a:t>
            </a:r>
          </a:p>
          <a:p>
            <a:r>
              <a:rPr lang="en-GB" sz="1100" b="1" dirty="0">
                <a:solidFill>
                  <a:srgbClr val="333333"/>
                </a:solidFill>
                <a:latin typeface="SFMono-Regular"/>
              </a:rPr>
              <a:t>        </a:t>
            </a:r>
            <a:r>
              <a:rPr lang="en-GB" sz="1100" b="1" i="0" dirty="0">
                <a:solidFill>
                  <a:srgbClr val="333333"/>
                </a:solidFill>
                <a:effectLst/>
                <a:latin typeface="SFMono-Regular"/>
              </a:rPr>
              <a:t>try</a:t>
            </a:r>
            <a:r>
              <a:rPr lang="en-GB" sz="1100" b="0" i="0" dirty="0">
                <a:solidFill>
                  <a:srgbClr val="333333"/>
                </a:solidFill>
                <a:effectLst/>
                <a:latin typeface="SFMono-Regular"/>
              </a:rPr>
              <a:t> { </a:t>
            </a:r>
          </a:p>
          <a:p>
            <a:r>
              <a:rPr lang="en-GB" sz="1100" dirty="0">
                <a:solidFill>
                  <a:srgbClr val="333333"/>
                </a:solidFill>
                <a:latin typeface="SFMono-Regular"/>
              </a:rPr>
              <a:t>            </a:t>
            </a:r>
            <a:r>
              <a:rPr lang="en-GB" sz="1100" b="0" i="0" dirty="0">
                <a:solidFill>
                  <a:srgbClr val="333333"/>
                </a:solidFill>
                <a:effectLst/>
                <a:latin typeface="SFMono-Regular"/>
              </a:rPr>
              <a:t>conn = DriverManager.getConnection(jdbcConnectionURL, username, password); </a:t>
            </a:r>
          </a:p>
          <a:p>
            <a:r>
              <a:rPr lang="en-GB" sz="1100" dirty="0">
                <a:solidFill>
                  <a:srgbClr val="333333"/>
                </a:solidFill>
                <a:latin typeface="SFMono-Regular"/>
              </a:rPr>
              <a:t>        </a:t>
            </a:r>
            <a:r>
              <a:rPr lang="en-GB" sz="1100" b="0" i="0" dirty="0">
                <a:solidFill>
                  <a:srgbClr val="333333"/>
                </a:solidFill>
                <a:effectLst/>
                <a:latin typeface="SFMono-Regular"/>
              </a:rPr>
              <a:t>} </a:t>
            </a:r>
            <a:r>
              <a:rPr lang="en-GB" sz="1100" b="1" i="0" dirty="0">
                <a:solidFill>
                  <a:srgbClr val="333333"/>
                </a:solidFill>
                <a:effectLst/>
                <a:latin typeface="SFMono-Regular"/>
              </a:rPr>
              <a:t>catch</a:t>
            </a:r>
            <a:r>
              <a:rPr lang="en-GB" sz="1100" b="0" i="0" dirty="0">
                <a:solidFill>
                  <a:srgbClr val="333333"/>
                </a:solidFill>
                <a:effectLst/>
                <a:latin typeface="SFMono-Regular"/>
              </a:rPr>
              <a:t> (SQLException e) {</a:t>
            </a:r>
          </a:p>
          <a:p>
            <a:r>
              <a:rPr lang="en-GB" sz="1100" dirty="0">
                <a:solidFill>
                  <a:srgbClr val="333333"/>
                </a:solidFill>
                <a:latin typeface="SFMono-Regular"/>
              </a:rPr>
              <a:t>            </a:t>
            </a:r>
            <a:r>
              <a:rPr lang="en-GB" sz="1100" b="0" i="0" dirty="0">
                <a:solidFill>
                  <a:srgbClr val="333333"/>
                </a:solidFill>
                <a:effectLst/>
                <a:latin typeface="SFMono-Regular"/>
              </a:rPr>
              <a:t>System.out.println(e.getStackTrace());</a:t>
            </a:r>
          </a:p>
          <a:p>
            <a:r>
              <a:rPr lang="en-GB" sz="1100" dirty="0">
                <a:solidFill>
                  <a:srgbClr val="333333"/>
                </a:solidFill>
                <a:latin typeface="SFMono-Regular"/>
              </a:rPr>
              <a:t>        </a:t>
            </a:r>
            <a:r>
              <a:rPr lang="en-GB" sz="1100" b="0" i="0" dirty="0">
                <a:solidFill>
                  <a:srgbClr val="333333"/>
                </a:solidFill>
                <a:effectLst/>
                <a:latin typeface="SFMono-Regular"/>
              </a:rPr>
              <a:t>} finally { </a:t>
            </a:r>
          </a:p>
          <a:p>
            <a:r>
              <a:rPr lang="en-GB" sz="1100" b="1" dirty="0">
                <a:solidFill>
                  <a:srgbClr val="333333"/>
                </a:solidFill>
                <a:latin typeface="SFMono-Regular"/>
              </a:rPr>
              <a:t>            </a:t>
            </a:r>
            <a:r>
              <a:rPr lang="en-GB" sz="1100" b="1" i="0" dirty="0">
                <a:solidFill>
                  <a:srgbClr val="333333"/>
                </a:solidFill>
                <a:effectLst/>
                <a:latin typeface="SFMono-Regular"/>
              </a:rPr>
              <a:t>try</a:t>
            </a:r>
            <a:r>
              <a:rPr lang="en-GB" sz="1100" b="0" i="0" dirty="0">
                <a:solidFill>
                  <a:srgbClr val="333333"/>
                </a:solidFill>
                <a:effectLst/>
                <a:latin typeface="SFMono-Regular"/>
              </a:rPr>
              <a:t> { </a:t>
            </a:r>
          </a:p>
          <a:p>
            <a:r>
              <a:rPr lang="en-GB" sz="1100" b="1" dirty="0">
                <a:solidFill>
                  <a:srgbClr val="333333"/>
                </a:solidFill>
                <a:latin typeface="SFMono-Regular"/>
              </a:rPr>
              <a:t>                </a:t>
            </a:r>
            <a:r>
              <a:rPr lang="en-GB" sz="1100" b="1" i="0" dirty="0">
                <a:solidFill>
                  <a:srgbClr val="333333"/>
                </a:solidFill>
                <a:effectLst/>
                <a:latin typeface="SFMono-Regular"/>
              </a:rPr>
              <a:t>if</a:t>
            </a:r>
            <a:r>
              <a:rPr lang="en-GB" sz="1100" b="0" i="0" dirty="0">
                <a:solidFill>
                  <a:srgbClr val="333333"/>
                </a:solidFill>
                <a:effectLst/>
                <a:latin typeface="SFMono-Regular"/>
              </a:rPr>
              <a:t>(conn != null) { </a:t>
            </a:r>
          </a:p>
          <a:p>
            <a:r>
              <a:rPr lang="en-GB" sz="1100" dirty="0">
                <a:solidFill>
                  <a:srgbClr val="333333"/>
                </a:solidFill>
                <a:latin typeface="SFMono-Regular"/>
              </a:rPr>
              <a:t>                    </a:t>
            </a:r>
            <a:r>
              <a:rPr lang="en-GB" sz="1100" b="0" i="0" dirty="0">
                <a:solidFill>
                  <a:srgbClr val="333333"/>
                </a:solidFill>
                <a:effectLst/>
                <a:latin typeface="SFMono-Regular"/>
              </a:rPr>
              <a:t>conn.</a:t>
            </a:r>
            <a:r>
              <a:rPr lang="en-GB" sz="1100" b="0" i="0" dirty="0">
                <a:solidFill>
                  <a:srgbClr val="0086B3"/>
                </a:solidFill>
                <a:effectLst/>
                <a:latin typeface="SFMono-Regular"/>
              </a:rPr>
              <a:t>close</a:t>
            </a:r>
            <a:r>
              <a:rPr lang="en-GB" sz="1100" b="0" i="0" dirty="0">
                <a:solidFill>
                  <a:srgbClr val="333333"/>
                </a:solidFill>
                <a:effectLst/>
                <a:latin typeface="SFMono-Regular"/>
              </a:rPr>
              <a:t>(); </a:t>
            </a:r>
          </a:p>
          <a:p>
            <a:r>
              <a:rPr lang="en-GB" sz="1100" dirty="0">
                <a:solidFill>
                  <a:srgbClr val="333333"/>
                </a:solidFill>
                <a:latin typeface="SFMono-Regular"/>
              </a:rPr>
              <a:t>                </a:t>
            </a:r>
            <a:r>
              <a:rPr lang="en-GB" sz="1100" b="0" i="0" dirty="0">
                <a:solidFill>
                  <a:srgbClr val="333333"/>
                </a:solidFill>
                <a:effectLst/>
                <a:latin typeface="SFMono-Regular"/>
              </a:rPr>
              <a:t>} </a:t>
            </a:r>
          </a:p>
          <a:p>
            <a:r>
              <a:rPr lang="en-GB" sz="1100" dirty="0">
                <a:solidFill>
                  <a:srgbClr val="333333"/>
                </a:solidFill>
                <a:latin typeface="SFMono-Regular"/>
              </a:rPr>
              <a:t>            </a:t>
            </a:r>
            <a:r>
              <a:rPr lang="en-GB" sz="1100" b="0" i="0" dirty="0">
                <a:solidFill>
                  <a:srgbClr val="333333"/>
                </a:solidFill>
                <a:effectLst/>
                <a:latin typeface="SFMono-Regular"/>
              </a:rPr>
              <a:t>} </a:t>
            </a:r>
            <a:r>
              <a:rPr lang="en-GB" sz="1100" b="1" i="0" dirty="0">
                <a:solidFill>
                  <a:srgbClr val="333333"/>
                </a:solidFill>
                <a:effectLst/>
                <a:latin typeface="SFMono-Regular"/>
              </a:rPr>
              <a:t>catch</a:t>
            </a:r>
            <a:r>
              <a:rPr lang="en-GB" sz="1100" b="0" i="0" dirty="0">
                <a:solidFill>
                  <a:srgbClr val="333333"/>
                </a:solidFill>
                <a:effectLst/>
                <a:latin typeface="SFMono-Regular"/>
              </a:rPr>
              <a:t> (SQLException se) { </a:t>
            </a:r>
          </a:p>
          <a:p>
            <a:r>
              <a:rPr lang="en-GB" sz="1100" dirty="0">
                <a:solidFill>
                  <a:srgbClr val="333333"/>
                </a:solidFill>
                <a:latin typeface="SFMono-Regular"/>
              </a:rPr>
              <a:t>                </a:t>
            </a:r>
            <a:r>
              <a:rPr lang="en-GB" sz="1100" b="0" i="0" dirty="0">
                <a:solidFill>
                  <a:srgbClr val="333333"/>
                </a:solidFill>
                <a:effectLst/>
                <a:latin typeface="SFMono-Regular"/>
              </a:rPr>
              <a:t>se.printStackTrace(); </a:t>
            </a:r>
          </a:p>
          <a:p>
            <a:r>
              <a:rPr lang="en-GB" sz="1100" dirty="0">
                <a:solidFill>
                  <a:srgbClr val="333333"/>
                </a:solidFill>
                <a:latin typeface="SFMono-Regular"/>
              </a:rPr>
              <a:t>            </a:t>
            </a:r>
            <a:r>
              <a:rPr lang="en-GB" sz="1100" b="0" i="0" dirty="0">
                <a:solidFill>
                  <a:srgbClr val="333333"/>
                </a:solidFill>
                <a:effectLst/>
                <a:latin typeface="SFMono-Regular"/>
              </a:rPr>
              <a:t>} </a:t>
            </a:r>
          </a:p>
          <a:p>
            <a:r>
              <a:rPr lang="en-GB" sz="1100" b="0" i="0" dirty="0">
                <a:solidFill>
                  <a:srgbClr val="333333"/>
                </a:solidFill>
                <a:effectLst/>
                <a:latin typeface="SFMono-Regular"/>
              </a:rPr>
              <a:t>        } </a:t>
            </a:r>
          </a:p>
          <a:p>
            <a:r>
              <a:rPr lang="en-GB" sz="1100" b="0" i="0" dirty="0">
                <a:solidFill>
                  <a:srgbClr val="333333"/>
                </a:solidFill>
                <a:effectLst/>
                <a:latin typeface="SFMono-Regular"/>
              </a:rPr>
              <a:t>    } </a:t>
            </a:r>
          </a:p>
          <a:p>
            <a:r>
              <a:rPr lang="en-GB" sz="1100" b="0" i="0" dirty="0">
                <a:solidFill>
                  <a:srgbClr val="333333"/>
                </a:solidFill>
                <a:effectLst/>
                <a:latin typeface="SFMono-Regular"/>
              </a:rPr>
              <a:t>} </a:t>
            </a:r>
            <a:endParaRPr lang="en-GB" sz="1100" dirty="0">
              <a:solidFill>
                <a:srgbClr val="000000"/>
              </a:solidFill>
              <a:latin typeface="Consolas" panose="020B0609020204030204" pitchFamily="49" charset="0"/>
            </a:endParaRPr>
          </a:p>
        </p:txBody>
      </p:sp>
      <p:sp>
        <p:nvSpPr>
          <p:cNvPr id="12" name="Rectangle 5">
            <a:extLst>
              <a:ext uri="{FF2B5EF4-FFF2-40B4-BE49-F238E27FC236}">
                <a16:creationId xmlns:a16="http://schemas.microsoft.com/office/drawing/2014/main" id="{A1B3349E-FFFB-9DD2-62A1-47B74164BCB8}"/>
              </a:ext>
            </a:extLst>
          </p:cNvPr>
          <p:cNvSpPr>
            <a:spLocks noChangeArrowheads="1"/>
          </p:cNvSpPr>
          <p:nvPr/>
        </p:nvSpPr>
        <p:spPr bwMode="auto">
          <a:xfrm>
            <a:off x="7312445" y="1399116"/>
            <a:ext cx="2441477" cy="428322"/>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Make sure you’ve created a DB with this name in MySQL</a:t>
            </a:r>
          </a:p>
        </p:txBody>
      </p:sp>
      <p:sp>
        <p:nvSpPr>
          <p:cNvPr id="13" name="Line 7">
            <a:extLst>
              <a:ext uri="{FF2B5EF4-FFF2-40B4-BE49-F238E27FC236}">
                <a16:creationId xmlns:a16="http://schemas.microsoft.com/office/drawing/2014/main" id="{BE90580D-1A22-19F1-D019-DFC8DD5CD983}"/>
              </a:ext>
            </a:extLst>
          </p:cNvPr>
          <p:cNvSpPr>
            <a:spLocks noChangeShapeType="1"/>
          </p:cNvSpPr>
          <p:nvPr/>
        </p:nvSpPr>
        <p:spPr bwMode="auto">
          <a:xfrm flipH="1">
            <a:off x="6865760" y="1823708"/>
            <a:ext cx="441680" cy="3098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14" name="Rectangle 5">
            <a:extLst>
              <a:ext uri="{FF2B5EF4-FFF2-40B4-BE49-F238E27FC236}">
                <a16:creationId xmlns:a16="http://schemas.microsoft.com/office/drawing/2014/main" id="{7ECEFEEF-7539-BB5A-A1AF-F1020B8C7AC9}"/>
              </a:ext>
            </a:extLst>
          </p:cNvPr>
          <p:cNvSpPr>
            <a:spLocks noChangeArrowheads="1"/>
          </p:cNvSpPr>
          <p:nvPr/>
        </p:nvSpPr>
        <p:spPr bwMode="auto">
          <a:xfrm>
            <a:off x="6615931" y="2484155"/>
            <a:ext cx="941338" cy="25904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Default Port</a:t>
            </a:r>
          </a:p>
        </p:txBody>
      </p:sp>
      <p:sp>
        <p:nvSpPr>
          <p:cNvPr id="15" name="Line 7">
            <a:extLst>
              <a:ext uri="{FF2B5EF4-FFF2-40B4-BE49-F238E27FC236}">
                <a16:creationId xmlns:a16="http://schemas.microsoft.com/office/drawing/2014/main" id="{342C599D-97A2-9A75-38B7-76589DBFEBE8}"/>
              </a:ext>
            </a:extLst>
          </p:cNvPr>
          <p:cNvSpPr>
            <a:spLocks noChangeShapeType="1"/>
          </p:cNvSpPr>
          <p:nvPr/>
        </p:nvSpPr>
        <p:spPr bwMode="auto">
          <a:xfrm flipH="1" flipV="1">
            <a:off x="6462312" y="2256892"/>
            <a:ext cx="152400" cy="259043"/>
          </a:xfrm>
          <a:prstGeom prst="line">
            <a:avLst/>
          </a:prstGeom>
          <a:noFill/>
          <a:ln w="19050">
            <a:solidFill>
              <a:schemeClr val="tx1"/>
            </a:solidFill>
            <a:round/>
            <a:headEnd/>
            <a:tailEnd type="triangle" w="med" len="med"/>
          </a:ln>
        </p:spPr>
        <p:txBody>
          <a:bodyPr wrap="square">
            <a:spAutoFit/>
          </a:bodyPr>
          <a:lstStyle/>
          <a:p>
            <a:endParaRPr lang="en-GB"/>
          </a:p>
        </p:txBody>
      </p:sp>
      <p:sp>
        <p:nvSpPr>
          <p:cNvPr id="16" name="Rectangle 5">
            <a:extLst>
              <a:ext uri="{FF2B5EF4-FFF2-40B4-BE49-F238E27FC236}">
                <a16:creationId xmlns:a16="http://schemas.microsoft.com/office/drawing/2014/main" id="{03A8E141-E4BC-653F-5053-6B1FF48B57F8}"/>
              </a:ext>
            </a:extLst>
          </p:cNvPr>
          <p:cNvSpPr>
            <a:spLocks noChangeArrowheads="1"/>
          </p:cNvSpPr>
          <p:nvPr/>
        </p:nvSpPr>
        <p:spPr bwMode="auto">
          <a:xfrm>
            <a:off x="475096" y="2330884"/>
            <a:ext cx="2441477" cy="766877"/>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Two constructors. One that can be provided a custom connection URL and one that hard codes one when not provided</a:t>
            </a:r>
          </a:p>
        </p:txBody>
      </p:sp>
      <p:sp>
        <p:nvSpPr>
          <p:cNvPr id="17" name="Line 7">
            <a:extLst>
              <a:ext uri="{FF2B5EF4-FFF2-40B4-BE49-F238E27FC236}">
                <a16:creationId xmlns:a16="http://schemas.microsoft.com/office/drawing/2014/main" id="{5DDFA02C-FFE4-9B58-C7F2-81D4F33D2B9E}"/>
              </a:ext>
            </a:extLst>
          </p:cNvPr>
          <p:cNvSpPr>
            <a:spLocks noChangeShapeType="1"/>
          </p:cNvSpPr>
          <p:nvPr/>
        </p:nvSpPr>
        <p:spPr bwMode="auto">
          <a:xfrm flipV="1">
            <a:off x="2916572" y="2020992"/>
            <a:ext cx="656263" cy="3098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18" name="Line 7">
            <a:extLst>
              <a:ext uri="{FF2B5EF4-FFF2-40B4-BE49-F238E27FC236}">
                <a16:creationId xmlns:a16="http://schemas.microsoft.com/office/drawing/2014/main" id="{E507BBC3-0CCB-E4F4-A7B2-1384E85A3D18}"/>
              </a:ext>
            </a:extLst>
          </p:cNvPr>
          <p:cNvSpPr>
            <a:spLocks noChangeShapeType="1"/>
          </p:cNvSpPr>
          <p:nvPr/>
        </p:nvSpPr>
        <p:spPr bwMode="auto">
          <a:xfrm flipV="1">
            <a:off x="2925137" y="2851591"/>
            <a:ext cx="647698" cy="246170"/>
          </a:xfrm>
          <a:prstGeom prst="line">
            <a:avLst/>
          </a:prstGeom>
          <a:noFill/>
          <a:ln w="19050">
            <a:solidFill>
              <a:schemeClr val="tx1"/>
            </a:solidFill>
            <a:round/>
            <a:headEnd/>
            <a:tailEnd type="triangle" w="med" len="med"/>
          </a:ln>
        </p:spPr>
        <p:txBody>
          <a:bodyPr wrap="square">
            <a:spAutoFit/>
          </a:bodyPr>
          <a:lstStyle/>
          <a:p>
            <a:endParaRPr lang="en-GB"/>
          </a:p>
        </p:txBody>
      </p:sp>
      <p:sp>
        <p:nvSpPr>
          <p:cNvPr id="19" name="Rectangle 5">
            <a:extLst>
              <a:ext uri="{FF2B5EF4-FFF2-40B4-BE49-F238E27FC236}">
                <a16:creationId xmlns:a16="http://schemas.microsoft.com/office/drawing/2014/main" id="{815E2416-0E49-37AD-7742-F0364670729B}"/>
              </a:ext>
            </a:extLst>
          </p:cNvPr>
          <p:cNvSpPr>
            <a:spLocks noChangeArrowheads="1"/>
          </p:cNvSpPr>
          <p:nvPr/>
        </p:nvSpPr>
        <p:spPr bwMode="auto">
          <a:xfrm>
            <a:off x="160672" y="3735827"/>
            <a:ext cx="2865773" cy="144398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To open the connection, we declare a variable of type Connection, and assign it the value of:</a:t>
            </a:r>
          </a:p>
          <a:p>
            <a:pPr defTabSz="739775" eaLnBrk="0" hangingPunct="0">
              <a:tabLst>
                <a:tab pos="341313" algn="l"/>
                <a:tab pos="690563" algn="l"/>
                <a:tab pos="1030288" algn="l"/>
                <a:tab pos="1371600" algn="l"/>
              </a:tabLst>
              <a:defRPr/>
            </a:pPr>
            <a:endParaRPr lang="en-GB" sz="1100"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DriverManager.getConnection(</a:t>
            </a:r>
            <a:r>
              <a:rPr lang="en-GB" sz="1100" dirty="0" err="1">
                <a:solidFill>
                  <a:srgbClr val="000000"/>
                </a:solidFill>
              </a:rPr>
              <a:t>url</a:t>
            </a:r>
            <a:r>
              <a:rPr lang="en-GB" sz="1100" dirty="0">
                <a:solidFill>
                  <a:srgbClr val="000000"/>
                </a:solidFill>
              </a:rPr>
              <a:t>, un, pw)</a:t>
            </a:r>
          </a:p>
          <a:p>
            <a:pPr defTabSz="739775" eaLnBrk="0" hangingPunct="0">
              <a:tabLst>
                <a:tab pos="341313" algn="l"/>
                <a:tab pos="690563" algn="l"/>
                <a:tab pos="1030288" algn="l"/>
                <a:tab pos="1371600" algn="l"/>
              </a:tabLst>
              <a:defRPr/>
            </a:pPr>
            <a:endParaRPr lang="en-GB" sz="1100"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Passing in the URL, username, and password as parameters.</a:t>
            </a:r>
          </a:p>
        </p:txBody>
      </p:sp>
      <p:sp>
        <p:nvSpPr>
          <p:cNvPr id="20" name="Line 7">
            <a:extLst>
              <a:ext uri="{FF2B5EF4-FFF2-40B4-BE49-F238E27FC236}">
                <a16:creationId xmlns:a16="http://schemas.microsoft.com/office/drawing/2014/main" id="{67B43D03-F82E-1183-E946-E5EB6354ABD7}"/>
              </a:ext>
            </a:extLst>
          </p:cNvPr>
          <p:cNvSpPr>
            <a:spLocks noChangeShapeType="1"/>
          </p:cNvSpPr>
          <p:nvPr/>
        </p:nvSpPr>
        <p:spPr bwMode="auto">
          <a:xfrm flipV="1">
            <a:off x="3047290" y="3859323"/>
            <a:ext cx="647698" cy="246170"/>
          </a:xfrm>
          <a:prstGeom prst="line">
            <a:avLst/>
          </a:prstGeom>
          <a:noFill/>
          <a:ln w="19050">
            <a:solidFill>
              <a:schemeClr val="tx1"/>
            </a:solidFill>
            <a:round/>
            <a:headEnd/>
            <a:tailEnd type="triangle" w="med" len="med"/>
          </a:ln>
        </p:spPr>
        <p:txBody>
          <a:bodyPr wrap="square">
            <a:spAutoFit/>
          </a:bodyPr>
          <a:lstStyle/>
          <a:p>
            <a:endParaRPr lang="en-GB"/>
          </a:p>
        </p:txBody>
      </p:sp>
      <p:sp>
        <p:nvSpPr>
          <p:cNvPr id="21" name="Line 7">
            <a:extLst>
              <a:ext uri="{FF2B5EF4-FFF2-40B4-BE49-F238E27FC236}">
                <a16:creationId xmlns:a16="http://schemas.microsoft.com/office/drawing/2014/main" id="{3241E7D8-68EC-AA18-00F2-336D9B03AAB6}"/>
              </a:ext>
            </a:extLst>
          </p:cNvPr>
          <p:cNvSpPr>
            <a:spLocks noChangeShapeType="1"/>
          </p:cNvSpPr>
          <p:nvPr/>
        </p:nvSpPr>
        <p:spPr bwMode="auto">
          <a:xfrm flipV="1">
            <a:off x="3047290" y="4185431"/>
            <a:ext cx="762710" cy="246170"/>
          </a:xfrm>
          <a:prstGeom prst="line">
            <a:avLst/>
          </a:prstGeom>
          <a:noFill/>
          <a:ln w="19050">
            <a:solidFill>
              <a:schemeClr val="tx1"/>
            </a:solidFill>
            <a:round/>
            <a:headEnd/>
            <a:tailEnd type="triangle" w="med" len="med"/>
          </a:ln>
        </p:spPr>
        <p:txBody>
          <a:bodyPr wrap="square">
            <a:spAutoFit/>
          </a:bodyPr>
          <a:lstStyle/>
          <a:p>
            <a:endParaRPr lang="en-GB"/>
          </a:p>
        </p:txBody>
      </p:sp>
      <p:sp>
        <p:nvSpPr>
          <p:cNvPr id="22" name="Rectangle 5">
            <a:extLst>
              <a:ext uri="{FF2B5EF4-FFF2-40B4-BE49-F238E27FC236}">
                <a16:creationId xmlns:a16="http://schemas.microsoft.com/office/drawing/2014/main" id="{5195CE6C-E73C-3FF0-9F32-F8549543A8FC}"/>
              </a:ext>
            </a:extLst>
          </p:cNvPr>
          <p:cNvSpPr>
            <a:spLocks noChangeArrowheads="1"/>
          </p:cNvSpPr>
          <p:nvPr/>
        </p:nvSpPr>
        <p:spPr bwMode="auto">
          <a:xfrm>
            <a:off x="7848600" y="4431601"/>
            <a:ext cx="2865773"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b="0" i="0" dirty="0">
                <a:solidFill>
                  <a:srgbClr val="212529"/>
                </a:solidFill>
                <a:effectLst/>
                <a:latin typeface="Montserrat" panose="00000500000000000000" pitchFamily="2" charset="0"/>
              </a:rPr>
              <a:t>Within the try block, we would be able to then run whatever code we want to run against the database.</a:t>
            </a:r>
            <a:endParaRPr lang="en-GB" sz="1100" dirty="0">
              <a:solidFill>
                <a:srgbClr val="000000"/>
              </a:solidFill>
            </a:endParaRPr>
          </a:p>
        </p:txBody>
      </p:sp>
      <p:sp>
        <p:nvSpPr>
          <p:cNvPr id="23" name="Line 7">
            <a:extLst>
              <a:ext uri="{FF2B5EF4-FFF2-40B4-BE49-F238E27FC236}">
                <a16:creationId xmlns:a16="http://schemas.microsoft.com/office/drawing/2014/main" id="{86F7A88E-04DB-45A3-F526-A5CDC167D0EE}"/>
              </a:ext>
            </a:extLst>
          </p:cNvPr>
          <p:cNvSpPr>
            <a:spLocks noChangeShapeType="1"/>
          </p:cNvSpPr>
          <p:nvPr/>
        </p:nvSpPr>
        <p:spPr bwMode="auto">
          <a:xfrm flipH="1" flipV="1">
            <a:off x="5181600" y="4267200"/>
            <a:ext cx="2667000" cy="152400"/>
          </a:xfrm>
          <a:prstGeom prst="line">
            <a:avLst/>
          </a:prstGeom>
          <a:noFill/>
          <a:ln w="19050">
            <a:solidFill>
              <a:schemeClr val="tx1"/>
            </a:solidFill>
            <a:round/>
            <a:headEnd/>
            <a:tailEnd type="triangle" w="med" len="med"/>
          </a:ln>
        </p:spPr>
        <p:txBody>
          <a:bodyPr wrap="square">
            <a:spAutoFit/>
          </a:bodyPr>
          <a:lstStyle/>
          <a:p>
            <a:endParaRPr lang="en-GB"/>
          </a:p>
        </p:txBody>
      </p:sp>
      <p:sp>
        <p:nvSpPr>
          <p:cNvPr id="24" name="Title 10">
            <a:extLst>
              <a:ext uri="{FF2B5EF4-FFF2-40B4-BE49-F238E27FC236}">
                <a16:creationId xmlns:a16="http://schemas.microsoft.com/office/drawing/2014/main" id="{45CCA41F-DCB3-A94E-0229-0CD9E1478ACB}"/>
              </a:ext>
            </a:extLst>
          </p:cNvPr>
          <p:cNvSpPr>
            <a:spLocks noGrp="1"/>
          </p:cNvSpPr>
          <p:nvPr>
            <p:ph type="title"/>
          </p:nvPr>
        </p:nvSpPr>
        <p:spPr>
          <a:xfrm>
            <a:off x="933651" y="111760"/>
            <a:ext cx="10039149" cy="574040"/>
          </a:xfrm>
        </p:spPr>
        <p:txBody>
          <a:bodyPr/>
          <a:lstStyle/>
          <a:p>
            <a:r>
              <a:rPr lang="en-GB" dirty="0"/>
              <a:t>Testing the connection</a:t>
            </a:r>
          </a:p>
        </p:txBody>
      </p:sp>
      <p:sp>
        <p:nvSpPr>
          <p:cNvPr id="25" name="Rectangle 5">
            <a:extLst>
              <a:ext uri="{FF2B5EF4-FFF2-40B4-BE49-F238E27FC236}">
                <a16:creationId xmlns:a16="http://schemas.microsoft.com/office/drawing/2014/main" id="{DD2DA2AF-6208-A431-FA4E-BF58DF624A0F}"/>
              </a:ext>
            </a:extLst>
          </p:cNvPr>
          <p:cNvSpPr>
            <a:spLocks noChangeArrowheads="1"/>
          </p:cNvSpPr>
          <p:nvPr/>
        </p:nvSpPr>
        <p:spPr bwMode="auto">
          <a:xfrm>
            <a:off x="5715001" y="5568600"/>
            <a:ext cx="3352800" cy="428322"/>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r>
              <a:rPr lang="en-GB" sz="1100" b="0" i="0" dirty="0">
                <a:solidFill>
                  <a:srgbClr val="212529"/>
                </a:solidFill>
                <a:effectLst/>
                <a:latin typeface="Montserrat" panose="00000500000000000000" pitchFamily="2" charset="0"/>
              </a:rPr>
              <a:t>If the code within the try block throws an </a:t>
            </a:r>
            <a:r>
              <a:rPr lang="en-GB" sz="1100" dirty="0"/>
              <a:t>SQLException</a:t>
            </a:r>
            <a:r>
              <a:rPr lang="en-GB" sz="1100" b="0" i="0" dirty="0">
                <a:solidFill>
                  <a:srgbClr val="212529"/>
                </a:solidFill>
                <a:effectLst/>
                <a:latin typeface="Montserrat" panose="00000500000000000000" pitchFamily="2" charset="0"/>
              </a:rPr>
              <a:t> we will catch it and print it.</a:t>
            </a:r>
          </a:p>
        </p:txBody>
      </p:sp>
      <p:sp>
        <p:nvSpPr>
          <p:cNvPr id="26" name="Line 7">
            <a:extLst>
              <a:ext uri="{FF2B5EF4-FFF2-40B4-BE49-F238E27FC236}">
                <a16:creationId xmlns:a16="http://schemas.microsoft.com/office/drawing/2014/main" id="{3DAD83EF-0675-4DAA-0613-CD7946161386}"/>
              </a:ext>
            </a:extLst>
          </p:cNvPr>
          <p:cNvSpPr>
            <a:spLocks noChangeShapeType="1"/>
          </p:cNvSpPr>
          <p:nvPr/>
        </p:nvSpPr>
        <p:spPr bwMode="auto">
          <a:xfrm flipH="1" flipV="1">
            <a:off x="5181600" y="5675241"/>
            <a:ext cx="533401" cy="152401"/>
          </a:xfrm>
          <a:prstGeom prst="line">
            <a:avLst/>
          </a:prstGeom>
          <a:noFill/>
          <a:ln w="19050">
            <a:solidFill>
              <a:schemeClr val="tx1"/>
            </a:solidFill>
            <a:round/>
            <a:headEnd/>
            <a:tailEnd type="triangle" w="med" len="med"/>
          </a:ln>
        </p:spPr>
        <p:txBody>
          <a:bodyPr wrap="square">
            <a:spAutoFit/>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Title 10">
            <a:extLst>
              <a:ext uri="{FF2B5EF4-FFF2-40B4-BE49-F238E27FC236}">
                <a16:creationId xmlns:a16="http://schemas.microsoft.com/office/drawing/2014/main" id="{DBD3CEF3-3EF5-68DA-42DB-A28B33A64F6C}"/>
              </a:ext>
            </a:extLst>
          </p:cNvPr>
          <p:cNvSpPr>
            <a:spLocks noGrp="1"/>
          </p:cNvSpPr>
          <p:nvPr>
            <p:ph type="title"/>
          </p:nvPr>
        </p:nvSpPr>
        <p:spPr/>
        <p:txBody>
          <a:bodyPr/>
          <a:lstStyle/>
          <a:p>
            <a:r>
              <a:rPr lang="en-GB" dirty="0"/>
              <a:t>Create</a:t>
            </a:r>
          </a:p>
        </p:txBody>
      </p:sp>
      <p:sp>
        <p:nvSpPr>
          <p:cNvPr id="13" name="Rectangle 12">
            <a:extLst>
              <a:ext uri="{FF2B5EF4-FFF2-40B4-BE49-F238E27FC236}">
                <a16:creationId xmlns:a16="http://schemas.microsoft.com/office/drawing/2014/main" id="{C80C62CD-96EA-EBC3-2B93-6EADC61305C1}"/>
              </a:ext>
            </a:extLst>
          </p:cNvPr>
          <p:cNvSpPr/>
          <p:nvPr/>
        </p:nvSpPr>
        <p:spPr>
          <a:xfrm>
            <a:off x="1676400" y="1981200"/>
            <a:ext cx="8458200"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0" i="0" dirty="0">
                <a:solidFill>
                  <a:srgbClr val="0086B3"/>
                </a:solidFill>
                <a:effectLst/>
                <a:latin typeface="SFMono-Regular"/>
              </a:rPr>
              <a:t>public</a:t>
            </a:r>
            <a:r>
              <a:rPr lang="en-GB" sz="1600" b="0" i="0" dirty="0">
                <a:solidFill>
                  <a:srgbClr val="333333"/>
                </a:solidFill>
                <a:effectLst/>
                <a:latin typeface="SFMono-Regular"/>
              </a:rPr>
              <a:t> </a:t>
            </a:r>
            <a:r>
              <a:rPr lang="en-GB" sz="1600" b="1" i="0" dirty="0">
                <a:solidFill>
                  <a:srgbClr val="445588"/>
                </a:solidFill>
                <a:effectLst/>
                <a:latin typeface="SFMono-Regular"/>
              </a:rPr>
              <a:t>void</a:t>
            </a:r>
            <a:r>
              <a:rPr lang="en-GB" sz="1600" b="0" i="0" dirty="0">
                <a:solidFill>
                  <a:srgbClr val="333333"/>
                </a:solidFill>
                <a:effectLst/>
                <a:latin typeface="SFMono-Regular"/>
              </a:rPr>
              <a:t> </a:t>
            </a:r>
            <a:r>
              <a:rPr lang="en-GB" sz="1600" b="1" i="0" dirty="0">
                <a:solidFill>
                  <a:srgbClr val="333333"/>
                </a:solidFill>
                <a:effectLst/>
                <a:latin typeface="SFMono-Regular"/>
              </a:rPr>
              <a:t>create</a:t>
            </a:r>
            <a:r>
              <a:rPr lang="en-GB" sz="1600" b="0" i="0" dirty="0">
                <a:solidFill>
                  <a:srgbClr val="333333"/>
                </a:solidFill>
                <a:effectLst/>
                <a:latin typeface="SFMono-Regular"/>
              </a:rPr>
              <a:t>(Customer customer) { </a:t>
            </a:r>
          </a:p>
          <a:p>
            <a:endParaRPr lang="en-GB" sz="1600" b="0" i="0" dirty="0">
              <a:solidFill>
                <a:srgbClr val="333333"/>
              </a:solidFill>
              <a:effectLst/>
              <a:latin typeface="SFMono-Regular"/>
            </a:endParaRPr>
          </a:p>
          <a:p>
            <a:r>
              <a:rPr lang="en-GB" sz="1600" dirty="0">
                <a:solidFill>
                  <a:srgbClr val="333333"/>
                </a:solidFill>
                <a:latin typeface="SFMono-Regular"/>
              </a:rPr>
              <a:t>    </a:t>
            </a:r>
            <a:r>
              <a:rPr lang="en-GB" sz="1600" b="0" i="0" dirty="0">
                <a:solidFill>
                  <a:srgbClr val="333333"/>
                </a:solidFill>
                <a:effectLst/>
                <a:latin typeface="SFMono-Regular"/>
              </a:rPr>
              <a:t>try(</a:t>
            </a:r>
            <a:r>
              <a:rPr lang="en-GB" sz="1600" b="1" i="0" dirty="0">
                <a:solidFill>
                  <a:srgbClr val="333333"/>
                </a:solidFill>
                <a:effectLst/>
                <a:latin typeface="SFMono-Regular"/>
              </a:rPr>
              <a:t>Connection</a:t>
            </a:r>
            <a:r>
              <a:rPr lang="en-GB" sz="1600" b="0" i="0" dirty="0">
                <a:solidFill>
                  <a:srgbClr val="333333"/>
                </a:solidFill>
                <a:effectLst/>
                <a:latin typeface="SFMono-Regular"/>
              </a:rPr>
              <a:t> conn = DriverManager.getConnection(jdbcConnectionURL, username, </a:t>
            </a:r>
            <a:r>
              <a:rPr lang="en-GB" sz="1600" b="1" i="0" dirty="0">
                <a:solidFill>
                  <a:srgbClr val="333333"/>
                </a:solidFill>
                <a:effectLst/>
                <a:latin typeface="SFMono-Regular"/>
              </a:rPr>
              <a:t>password</a:t>
            </a:r>
            <a:r>
              <a:rPr lang="en-GB" sz="1600" b="0" i="0" dirty="0">
                <a:solidFill>
                  <a:srgbClr val="333333"/>
                </a:solidFill>
                <a:effectLst/>
                <a:latin typeface="SFMono-Regular"/>
              </a:rPr>
              <a:t>);</a:t>
            </a:r>
          </a:p>
          <a:p>
            <a:r>
              <a:rPr lang="en-GB" sz="1600" dirty="0">
                <a:solidFill>
                  <a:srgbClr val="333333"/>
                </a:solidFill>
                <a:latin typeface="SFMono-Regular"/>
              </a:rPr>
              <a:t>        </a:t>
            </a:r>
            <a:r>
              <a:rPr lang="en-GB" sz="1600" b="1" i="0" dirty="0">
                <a:solidFill>
                  <a:srgbClr val="333333"/>
                </a:solidFill>
                <a:effectLst/>
                <a:latin typeface="SFMono-Regular"/>
              </a:rPr>
              <a:t>Statement</a:t>
            </a:r>
            <a:r>
              <a:rPr lang="en-GB" sz="1600" b="0" i="0" dirty="0">
                <a:solidFill>
                  <a:srgbClr val="333333"/>
                </a:solidFill>
                <a:effectLst/>
                <a:latin typeface="SFMono-Regular"/>
              </a:rPr>
              <a:t> </a:t>
            </a:r>
            <a:r>
              <a:rPr lang="en-GB" sz="1600" b="1" i="0" dirty="0">
                <a:solidFill>
                  <a:srgbClr val="333333"/>
                </a:solidFill>
                <a:effectLst/>
                <a:latin typeface="SFMono-Regular"/>
              </a:rPr>
              <a:t>statement</a:t>
            </a:r>
            <a:r>
              <a:rPr lang="en-GB" sz="1600" b="0" i="0" dirty="0">
                <a:solidFill>
                  <a:srgbClr val="333333"/>
                </a:solidFill>
                <a:effectLst/>
                <a:latin typeface="SFMono-Regular"/>
              </a:rPr>
              <a:t> = conn.createStatement()) {</a:t>
            </a:r>
          </a:p>
          <a:p>
            <a:r>
              <a:rPr lang="en-GB" sz="1600" b="0" i="0" dirty="0">
                <a:solidFill>
                  <a:srgbClr val="333333"/>
                </a:solidFill>
                <a:effectLst/>
                <a:latin typeface="SFMono-Regular"/>
              </a:rPr>
              <a:t> </a:t>
            </a:r>
          </a:p>
          <a:p>
            <a:r>
              <a:rPr lang="en-GB" sz="1600" dirty="0">
                <a:solidFill>
                  <a:srgbClr val="333333"/>
                </a:solidFill>
                <a:latin typeface="SFMono-Regular"/>
              </a:rPr>
              <a:t>            </a:t>
            </a:r>
            <a:r>
              <a:rPr lang="en-GB" sz="1600" b="1" i="0" dirty="0">
                <a:solidFill>
                  <a:srgbClr val="333333"/>
                </a:solidFill>
                <a:effectLst/>
                <a:latin typeface="SFMono-Regular"/>
              </a:rPr>
              <a:t>statement</a:t>
            </a:r>
            <a:r>
              <a:rPr lang="en-GB" sz="1600" b="0" i="0" dirty="0">
                <a:solidFill>
                  <a:srgbClr val="333333"/>
                </a:solidFill>
                <a:effectLst/>
                <a:latin typeface="SFMono-Regular"/>
              </a:rPr>
              <a:t>.executeUpdate("INSERT INTO customers(first_name, surname) VALUES(‘” + </a:t>
            </a:r>
          </a:p>
          <a:p>
            <a:r>
              <a:rPr lang="en-GB" sz="1600" dirty="0">
                <a:solidFill>
                  <a:srgbClr val="333333"/>
                </a:solidFill>
                <a:latin typeface="SFMono-Regular"/>
              </a:rPr>
              <a:t>                </a:t>
            </a:r>
            <a:r>
              <a:rPr lang="en-GB" sz="1600" b="0" i="0" dirty="0">
                <a:solidFill>
                  <a:srgbClr val="333333"/>
                </a:solidFill>
                <a:effectLst/>
                <a:latin typeface="SFMono-Regular"/>
              </a:rPr>
              <a:t>customer.getFirstName() + "','" + customer.getSurname() + "')"); </a:t>
            </a:r>
          </a:p>
          <a:p>
            <a:endParaRPr lang="en-GB" sz="1600" b="0" i="0" dirty="0">
              <a:solidFill>
                <a:srgbClr val="333333"/>
              </a:solidFill>
              <a:effectLst/>
              <a:latin typeface="SFMono-Regular"/>
            </a:endParaRPr>
          </a:p>
          <a:p>
            <a:r>
              <a:rPr lang="en-GB" sz="1600" b="0" i="0" dirty="0">
                <a:solidFill>
                  <a:srgbClr val="333333"/>
                </a:solidFill>
                <a:effectLst/>
                <a:latin typeface="SFMono-Regular"/>
              </a:rPr>
              <a:t>    } catch (SQLException e) {</a:t>
            </a:r>
          </a:p>
          <a:p>
            <a:r>
              <a:rPr lang="en-GB" sz="1600" b="0" i="0" dirty="0">
                <a:solidFill>
                  <a:srgbClr val="333333"/>
                </a:solidFill>
                <a:effectLst/>
                <a:latin typeface="SFMono-Regular"/>
              </a:rPr>
              <a:t>        System.out.println(e.getStackTrace()); </a:t>
            </a:r>
          </a:p>
          <a:p>
            <a:r>
              <a:rPr lang="en-GB" sz="1600" b="0" i="0" dirty="0">
                <a:solidFill>
                  <a:srgbClr val="333333"/>
                </a:solidFill>
                <a:effectLst/>
                <a:latin typeface="SFMono-Regular"/>
              </a:rPr>
              <a:t>    } </a:t>
            </a:r>
          </a:p>
          <a:p>
            <a:endParaRPr lang="en-GB" sz="1600" b="0" i="0" dirty="0">
              <a:solidFill>
                <a:srgbClr val="333333"/>
              </a:solidFill>
              <a:effectLst/>
              <a:latin typeface="SFMono-Regular"/>
            </a:endParaRPr>
          </a:p>
          <a:p>
            <a:r>
              <a:rPr lang="en-GB" sz="1600" b="0" i="0" dirty="0">
                <a:solidFill>
                  <a:srgbClr val="333333"/>
                </a:solidFill>
                <a:effectLst/>
                <a:latin typeface="SFMono-Regular"/>
              </a:rPr>
              <a:t>} </a:t>
            </a:r>
            <a:endParaRPr lang="en-GB" sz="1600" dirty="0">
              <a:solidFill>
                <a:srgbClr val="000000"/>
              </a:solidFill>
              <a:latin typeface="Consolas" panose="020B0609020204030204" pitchFamily="49" charset="0"/>
            </a:endParaRPr>
          </a:p>
        </p:txBody>
      </p:sp>
      <p:sp>
        <p:nvSpPr>
          <p:cNvPr id="14" name="Rectangle 5">
            <a:extLst>
              <a:ext uri="{FF2B5EF4-FFF2-40B4-BE49-F238E27FC236}">
                <a16:creationId xmlns:a16="http://schemas.microsoft.com/office/drawing/2014/main" id="{AA50FE60-9330-F18A-2876-24E83955F48E}"/>
              </a:ext>
            </a:extLst>
          </p:cNvPr>
          <p:cNvSpPr>
            <a:spLocks noChangeArrowheads="1"/>
          </p:cNvSpPr>
          <p:nvPr/>
        </p:nvSpPr>
        <p:spPr bwMode="auto">
          <a:xfrm>
            <a:off x="5334000" y="832345"/>
            <a:ext cx="3886200" cy="936154"/>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Here we’re using a try-with-resources block and passing it two resources that we’d like to be automatically closed. These are:</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Connection object (obtained via DriverManager)</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A Statement object we will use to operate on our DB.</a:t>
            </a:r>
          </a:p>
        </p:txBody>
      </p:sp>
      <p:sp>
        <p:nvSpPr>
          <p:cNvPr id="15" name="Line 7">
            <a:extLst>
              <a:ext uri="{FF2B5EF4-FFF2-40B4-BE49-F238E27FC236}">
                <a16:creationId xmlns:a16="http://schemas.microsoft.com/office/drawing/2014/main" id="{B7F1D799-E725-9139-7FCF-BA893B4A6F68}"/>
              </a:ext>
            </a:extLst>
          </p:cNvPr>
          <p:cNvSpPr>
            <a:spLocks noChangeShapeType="1"/>
          </p:cNvSpPr>
          <p:nvPr/>
        </p:nvSpPr>
        <p:spPr bwMode="auto">
          <a:xfrm flipH="1">
            <a:off x="4953000" y="1774594"/>
            <a:ext cx="1279880" cy="740005"/>
          </a:xfrm>
          <a:prstGeom prst="line">
            <a:avLst/>
          </a:prstGeom>
          <a:noFill/>
          <a:ln w="19050">
            <a:solidFill>
              <a:schemeClr val="tx1"/>
            </a:solidFill>
            <a:round/>
            <a:headEnd/>
            <a:tailEnd type="triangle" w="med" len="med"/>
          </a:ln>
        </p:spPr>
        <p:txBody>
          <a:bodyPr wrap="square">
            <a:spAutoFit/>
          </a:bodyPr>
          <a:lstStyle/>
          <a:p>
            <a:endParaRPr lang="en-GB"/>
          </a:p>
        </p:txBody>
      </p:sp>
      <p:sp>
        <p:nvSpPr>
          <p:cNvPr id="16" name="Line 7">
            <a:extLst>
              <a:ext uri="{FF2B5EF4-FFF2-40B4-BE49-F238E27FC236}">
                <a16:creationId xmlns:a16="http://schemas.microsoft.com/office/drawing/2014/main" id="{9E4E9309-0204-DDA8-2EA5-976FEE3CC943}"/>
              </a:ext>
            </a:extLst>
          </p:cNvPr>
          <p:cNvSpPr>
            <a:spLocks noChangeShapeType="1"/>
          </p:cNvSpPr>
          <p:nvPr/>
        </p:nvSpPr>
        <p:spPr bwMode="auto">
          <a:xfrm flipH="1">
            <a:off x="5791200" y="1768499"/>
            <a:ext cx="762000" cy="1054821"/>
          </a:xfrm>
          <a:prstGeom prst="line">
            <a:avLst/>
          </a:prstGeom>
          <a:noFill/>
          <a:ln w="19050">
            <a:solidFill>
              <a:schemeClr val="tx1"/>
            </a:solidFill>
            <a:round/>
            <a:headEnd/>
            <a:tailEnd type="triangle" w="med" len="med"/>
          </a:ln>
        </p:spPr>
        <p:txBody>
          <a:bodyPr wrap="square">
            <a:spAutoFit/>
          </a:bodyPr>
          <a:lstStyle/>
          <a:p>
            <a:endParaRPr lang="en-GB"/>
          </a:p>
        </p:txBody>
      </p:sp>
      <p:sp>
        <p:nvSpPr>
          <p:cNvPr id="17" name="Rectangle 5">
            <a:extLst>
              <a:ext uri="{FF2B5EF4-FFF2-40B4-BE49-F238E27FC236}">
                <a16:creationId xmlns:a16="http://schemas.microsoft.com/office/drawing/2014/main" id="{0B7C1BAA-BAC2-19D4-310B-BF626120A82B}"/>
              </a:ext>
            </a:extLst>
          </p:cNvPr>
          <p:cNvSpPr>
            <a:spLocks noChangeArrowheads="1"/>
          </p:cNvSpPr>
          <p:nvPr/>
        </p:nvSpPr>
        <p:spPr bwMode="auto">
          <a:xfrm>
            <a:off x="6232880" y="4203238"/>
            <a:ext cx="4816120" cy="2290371"/>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Inside the try block, we are calling the executeUpdate method against the statement and passing in an SQL query.</a:t>
            </a:r>
            <a:br>
              <a:rPr lang="en-GB" sz="1100" dirty="0">
                <a:solidFill>
                  <a:srgbClr val="000000"/>
                </a:solidFill>
              </a:rPr>
            </a:br>
            <a:br>
              <a:rPr lang="en-GB" sz="1100" dirty="0">
                <a:solidFill>
                  <a:srgbClr val="000000"/>
                </a:solidFill>
              </a:rPr>
            </a:br>
            <a:r>
              <a:rPr lang="en-GB" sz="1100" dirty="0">
                <a:solidFill>
                  <a:srgbClr val="000000"/>
                </a:solidFill>
              </a:rPr>
              <a:t>The actual statement would look something like this:</a:t>
            </a:r>
          </a:p>
          <a:p>
            <a:pPr defTabSz="739775" eaLnBrk="0" hangingPunct="0">
              <a:tabLst>
                <a:tab pos="341313" algn="l"/>
                <a:tab pos="690563" algn="l"/>
                <a:tab pos="1030288" algn="l"/>
                <a:tab pos="1371600" algn="l"/>
              </a:tabLst>
              <a:defRPr/>
            </a:pPr>
            <a:br>
              <a:rPr lang="en-GB" sz="1100" dirty="0">
                <a:solidFill>
                  <a:srgbClr val="000000"/>
                </a:solidFill>
              </a:rPr>
            </a:br>
            <a:r>
              <a:rPr lang="en-GB" sz="1100" i="1" dirty="0">
                <a:solidFill>
                  <a:srgbClr val="000000"/>
                </a:solidFill>
              </a:rPr>
              <a:t>INSERT INTO customers(first_name, surname) VALUES (“bob”, “smith”);</a:t>
            </a:r>
          </a:p>
          <a:p>
            <a:pPr defTabSz="739775" eaLnBrk="0" hangingPunct="0">
              <a:tabLst>
                <a:tab pos="341313" algn="l"/>
                <a:tab pos="690563" algn="l"/>
                <a:tab pos="1030288" algn="l"/>
                <a:tab pos="1371600" algn="l"/>
              </a:tabLst>
              <a:defRPr/>
            </a:pPr>
            <a:endParaRPr lang="en-GB" sz="1100" i="1"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However, we’re using the values of firstName and surname from the Customer object that has been passed into this method on line 1. This allows for some variability. </a:t>
            </a:r>
            <a:br>
              <a:rPr lang="en-GB" sz="1100" dirty="0">
                <a:solidFill>
                  <a:srgbClr val="000000"/>
                </a:solidFill>
              </a:rPr>
            </a:br>
            <a:br>
              <a:rPr lang="en-GB" sz="1100" dirty="0">
                <a:solidFill>
                  <a:srgbClr val="000000"/>
                </a:solidFill>
              </a:rPr>
            </a:br>
            <a:r>
              <a:rPr lang="en-GB" sz="1100" dirty="0">
                <a:solidFill>
                  <a:srgbClr val="000000"/>
                </a:solidFill>
              </a:rPr>
              <a:t>Be mindful of the string concatenation here, it’s easy to miss out important commas or parenthesis. </a:t>
            </a:r>
          </a:p>
        </p:txBody>
      </p:sp>
      <p:sp>
        <p:nvSpPr>
          <p:cNvPr id="18" name="Line 7">
            <a:extLst>
              <a:ext uri="{FF2B5EF4-FFF2-40B4-BE49-F238E27FC236}">
                <a16:creationId xmlns:a16="http://schemas.microsoft.com/office/drawing/2014/main" id="{EA2C2D0E-CA52-9CF9-745A-C440882ECEE4}"/>
              </a:ext>
            </a:extLst>
          </p:cNvPr>
          <p:cNvSpPr>
            <a:spLocks noChangeShapeType="1"/>
          </p:cNvSpPr>
          <p:nvPr/>
        </p:nvSpPr>
        <p:spPr bwMode="auto">
          <a:xfrm flipH="1" flipV="1">
            <a:off x="5105400" y="3733800"/>
            <a:ext cx="1127480" cy="456636"/>
          </a:xfrm>
          <a:prstGeom prst="line">
            <a:avLst/>
          </a:prstGeom>
          <a:noFill/>
          <a:ln w="19050">
            <a:solidFill>
              <a:schemeClr val="tx1"/>
            </a:solidFill>
            <a:round/>
            <a:headEnd/>
            <a:tailEnd type="triangle" w="med" len="med"/>
          </a:ln>
        </p:spPr>
        <p:txBody>
          <a:bodyPr wrap="square">
            <a:spAutoFit/>
          </a:bodyPr>
          <a:lstStyle/>
          <a:p>
            <a:endParaRPr lang="en-GB"/>
          </a:p>
        </p:txBody>
      </p:sp>
      <p:sp>
        <p:nvSpPr>
          <p:cNvPr id="19" name="Rectangle 5">
            <a:extLst>
              <a:ext uri="{FF2B5EF4-FFF2-40B4-BE49-F238E27FC236}">
                <a16:creationId xmlns:a16="http://schemas.microsoft.com/office/drawing/2014/main" id="{19B38E56-A0D9-BBD5-A9F0-AF7EB9AC5828}"/>
              </a:ext>
            </a:extLst>
          </p:cNvPr>
          <p:cNvSpPr>
            <a:spLocks noChangeArrowheads="1"/>
          </p:cNvSpPr>
          <p:nvPr/>
        </p:nvSpPr>
        <p:spPr bwMode="auto">
          <a:xfrm>
            <a:off x="228600" y="5562600"/>
            <a:ext cx="3886200" cy="428322"/>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Finally, if any of the code in the try block throws an SQLException, we will catch it and print it.</a:t>
            </a:r>
          </a:p>
        </p:txBody>
      </p:sp>
      <p:sp>
        <p:nvSpPr>
          <p:cNvPr id="20" name="Line 7">
            <a:extLst>
              <a:ext uri="{FF2B5EF4-FFF2-40B4-BE49-F238E27FC236}">
                <a16:creationId xmlns:a16="http://schemas.microsoft.com/office/drawing/2014/main" id="{BF1634E2-0DFA-4CDE-D8D3-A4C7417B848F}"/>
              </a:ext>
            </a:extLst>
          </p:cNvPr>
          <p:cNvSpPr>
            <a:spLocks noChangeShapeType="1"/>
          </p:cNvSpPr>
          <p:nvPr/>
        </p:nvSpPr>
        <p:spPr bwMode="auto">
          <a:xfrm flipH="1" flipV="1">
            <a:off x="3124200" y="4495800"/>
            <a:ext cx="55498" cy="1066800"/>
          </a:xfrm>
          <a:prstGeom prst="line">
            <a:avLst/>
          </a:prstGeom>
          <a:noFill/>
          <a:ln w="19050">
            <a:solidFill>
              <a:schemeClr val="tx1"/>
            </a:solidFill>
            <a:round/>
            <a:headEnd/>
            <a:tailEnd type="triangle" w="med" len="med"/>
          </a:ln>
        </p:spPr>
        <p:txBody>
          <a:bodyPr wrap="square">
            <a:spAutoFit/>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Title 10">
            <a:extLst>
              <a:ext uri="{FF2B5EF4-FFF2-40B4-BE49-F238E27FC236}">
                <a16:creationId xmlns:a16="http://schemas.microsoft.com/office/drawing/2014/main" id="{DBD3CEF3-3EF5-68DA-42DB-A28B33A64F6C}"/>
              </a:ext>
            </a:extLst>
          </p:cNvPr>
          <p:cNvSpPr>
            <a:spLocks noGrp="1"/>
          </p:cNvSpPr>
          <p:nvPr>
            <p:ph type="title"/>
          </p:nvPr>
        </p:nvSpPr>
        <p:spPr/>
        <p:txBody>
          <a:bodyPr/>
          <a:lstStyle/>
          <a:p>
            <a:r>
              <a:rPr lang="en-GB" dirty="0"/>
              <a:t>Read</a:t>
            </a:r>
          </a:p>
        </p:txBody>
      </p:sp>
      <p:sp>
        <p:nvSpPr>
          <p:cNvPr id="13" name="Rectangle 12">
            <a:extLst>
              <a:ext uri="{FF2B5EF4-FFF2-40B4-BE49-F238E27FC236}">
                <a16:creationId xmlns:a16="http://schemas.microsoft.com/office/drawing/2014/main" id="{C80C62CD-96EA-EBC3-2B93-6EADC61305C1}"/>
              </a:ext>
            </a:extLst>
          </p:cNvPr>
          <p:cNvSpPr/>
          <p:nvPr/>
        </p:nvSpPr>
        <p:spPr>
          <a:xfrm>
            <a:off x="2650059" y="1350344"/>
            <a:ext cx="8458200" cy="48006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0" i="0" dirty="0">
                <a:solidFill>
                  <a:srgbClr val="333333"/>
                </a:solidFill>
                <a:effectLst/>
                <a:latin typeface="SFMono-Regular"/>
              </a:rPr>
              <a:t>public Customer customerFromResultSet(ResultSet resultSet) throws SQLException { </a:t>
            </a:r>
          </a:p>
          <a:p>
            <a:r>
              <a:rPr lang="en-GB" sz="1600" dirty="0">
                <a:solidFill>
                  <a:srgbClr val="333333"/>
                </a:solidFill>
                <a:latin typeface="SFMono-Regular"/>
              </a:rPr>
              <a:t>    </a:t>
            </a:r>
            <a:r>
              <a:rPr lang="en-GB" sz="1600" b="0" i="0" dirty="0">
                <a:solidFill>
                  <a:srgbClr val="333333"/>
                </a:solidFill>
                <a:effectLst/>
                <a:latin typeface="SFMono-Regular"/>
              </a:rPr>
              <a:t>Long id = resultSet.getLong(</a:t>
            </a:r>
            <a:r>
              <a:rPr lang="en-GB" sz="1600" b="0" i="0" dirty="0">
                <a:solidFill>
                  <a:srgbClr val="DD1144"/>
                </a:solidFill>
                <a:effectLst/>
                <a:latin typeface="SFMono-Regular"/>
              </a:rPr>
              <a:t>"id"</a:t>
            </a:r>
            <a:r>
              <a:rPr lang="en-GB" sz="1600" b="0" i="0" dirty="0">
                <a:solidFill>
                  <a:srgbClr val="333333"/>
                </a:solidFill>
                <a:effectLst/>
                <a:latin typeface="SFMono-Regular"/>
              </a:rPr>
              <a:t>);</a:t>
            </a:r>
          </a:p>
          <a:p>
            <a:r>
              <a:rPr lang="en-GB" sz="1600" dirty="0">
                <a:solidFill>
                  <a:srgbClr val="333333"/>
                </a:solidFill>
                <a:latin typeface="SFMono-Regular"/>
              </a:rPr>
              <a:t>    </a:t>
            </a:r>
            <a:r>
              <a:rPr lang="en-GB" sz="1600" b="0" i="0" dirty="0">
                <a:solidFill>
                  <a:srgbClr val="333333"/>
                </a:solidFill>
                <a:effectLst/>
                <a:latin typeface="SFMono-Regular"/>
              </a:rPr>
              <a:t>String firstName = resultSet.getString(</a:t>
            </a:r>
            <a:r>
              <a:rPr lang="en-GB" sz="1600" b="0" i="0" dirty="0">
                <a:solidFill>
                  <a:srgbClr val="DD1144"/>
                </a:solidFill>
                <a:effectLst/>
                <a:latin typeface="SFMono-Regular"/>
              </a:rPr>
              <a:t>"first_name"</a:t>
            </a:r>
            <a:r>
              <a:rPr lang="en-GB" sz="1600" b="0" i="0" dirty="0">
                <a:solidFill>
                  <a:srgbClr val="333333"/>
                </a:solidFill>
                <a:effectLst/>
                <a:latin typeface="SFMono-Regular"/>
              </a:rPr>
              <a:t>);</a:t>
            </a:r>
          </a:p>
          <a:p>
            <a:r>
              <a:rPr lang="en-GB" sz="1600" dirty="0">
                <a:solidFill>
                  <a:srgbClr val="333333"/>
                </a:solidFill>
                <a:latin typeface="SFMono-Regular"/>
              </a:rPr>
              <a:t>    </a:t>
            </a:r>
            <a:r>
              <a:rPr lang="en-GB" sz="1600" b="0" i="0" dirty="0">
                <a:solidFill>
                  <a:srgbClr val="333333"/>
                </a:solidFill>
                <a:effectLst/>
                <a:latin typeface="SFMono-Regular"/>
              </a:rPr>
              <a:t>String surname = resultSet.getString(</a:t>
            </a:r>
            <a:r>
              <a:rPr lang="en-GB" sz="1600" b="0" i="0" dirty="0">
                <a:solidFill>
                  <a:srgbClr val="DD1144"/>
                </a:solidFill>
                <a:effectLst/>
                <a:latin typeface="SFMono-Regular"/>
              </a:rPr>
              <a:t>"surname"</a:t>
            </a:r>
            <a:r>
              <a:rPr lang="en-GB" sz="1600" b="0" i="0" dirty="0">
                <a:solidFill>
                  <a:srgbClr val="333333"/>
                </a:solidFill>
                <a:effectLst/>
                <a:latin typeface="SFMono-Regular"/>
              </a:rPr>
              <a:t>);</a:t>
            </a:r>
          </a:p>
          <a:p>
            <a:r>
              <a:rPr lang="en-GB" sz="1600" dirty="0">
                <a:solidFill>
                  <a:srgbClr val="333333"/>
                </a:solidFill>
                <a:latin typeface="SFMono-Regular"/>
              </a:rPr>
              <a:t>    </a:t>
            </a:r>
            <a:r>
              <a:rPr lang="en-GB" sz="1600" b="0" i="0" dirty="0">
                <a:solidFill>
                  <a:srgbClr val="333333"/>
                </a:solidFill>
                <a:effectLst/>
                <a:latin typeface="SFMono-Regular"/>
              </a:rPr>
              <a:t>return </a:t>
            </a:r>
            <a:r>
              <a:rPr lang="en-GB" sz="1600" b="1" i="0" dirty="0">
                <a:solidFill>
                  <a:srgbClr val="333333"/>
                </a:solidFill>
                <a:effectLst/>
                <a:latin typeface="SFMono-Regular"/>
              </a:rPr>
              <a:t>new</a:t>
            </a:r>
            <a:r>
              <a:rPr lang="en-GB" sz="1600" b="0" i="0" dirty="0">
                <a:solidFill>
                  <a:srgbClr val="333333"/>
                </a:solidFill>
                <a:effectLst/>
                <a:latin typeface="SFMono-Regular"/>
              </a:rPr>
              <a:t> Customer(id, firstName, surname); </a:t>
            </a:r>
          </a:p>
          <a:p>
            <a:r>
              <a:rPr lang="en-GB" sz="1600" b="0" i="0" dirty="0">
                <a:solidFill>
                  <a:srgbClr val="333333"/>
                </a:solidFill>
                <a:effectLst/>
                <a:latin typeface="SFMono-Regular"/>
              </a:rPr>
              <a:t>} </a:t>
            </a:r>
          </a:p>
          <a:p>
            <a:endParaRPr lang="en-GB" sz="1600" dirty="0">
              <a:solidFill>
                <a:srgbClr val="333333"/>
              </a:solidFill>
              <a:latin typeface="SFMono-Regular"/>
            </a:endParaRPr>
          </a:p>
          <a:p>
            <a:r>
              <a:rPr lang="en-GB" sz="1600" b="0" i="0" dirty="0">
                <a:solidFill>
                  <a:srgbClr val="333333"/>
                </a:solidFill>
                <a:effectLst/>
                <a:latin typeface="SFMono-Regular"/>
              </a:rPr>
              <a:t>public Customer readCustomer(Long id) { </a:t>
            </a:r>
          </a:p>
          <a:p>
            <a:r>
              <a:rPr lang="en-GB" sz="1600" dirty="0">
                <a:solidFill>
                  <a:srgbClr val="333333"/>
                </a:solidFill>
                <a:latin typeface="SFMono-Regular"/>
              </a:rPr>
              <a:t>    </a:t>
            </a:r>
            <a:r>
              <a:rPr lang="en-GB" sz="1600" b="1" i="0" dirty="0">
                <a:solidFill>
                  <a:srgbClr val="333333"/>
                </a:solidFill>
                <a:effectLst/>
                <a:latin typeface="SFMono-Regular"/>
              </a:rPr>
              <a:t>try</a:t>
            </a:r>
            <a:r>
              <a:rPr lang="en-GB" sz="1600" b="0" i="0" dirty="0">
                <a:solidFill>
                  <a:srgbClr val="333333"/>
                </a:solidFill>
                <a:effectLst/>
                <a:latin typeface="SFMono-Regular"/>
              </a:rPr>
              <a:t>(Connection conn = DriverManager.getConnection(jdbcConnectionURL, username, password); </a:t>
            </a:r>
          </a:p>
          <a:p>
            <a:r>
              <a:rPr lang="en-GB" sz="1600" dirty="0">
                <a:solidFill>
                  <a:srgbClr val="333333"/>
                </a:solidFill>
                <a:latin typeface="SFMono-Regular"/>
              </a:rPr>
              <a:t>        </a:t>
            </a:r>
            <a:r>
              <a:rPr lang="en-GB" sz="1600" b="0" i="0" dirty="0">
                <a:solidFill>
                  <a:srgbClr val="333333"/>
                </a:solidFill>
                <a:effectLst/>
                <a:latin typeface="SFMono-Regular"/>
              </a:rPr>
              <a:t>Statement statement = conn.createStatement(); </a:t>
            </a:r>
          </a:p>
          <a:p>
            <a:r>
              <a:rPr lang="en-GB" sz="1600" dirty="0">
                <a:solidFill>
                  <a:srgbClr val="333333"/>
                </a:solidFill>
                <a:latin typeface="SFMono-Regular"/>
              </a:rPr>
              <a:t>        </a:t>
            </a:r>
            <a:r>
              <a:rPr lang="en-GB" sz="1600" b="0" i="0" dirty="0">
                <a:solidFill>
                  <a:srgbClr val="333333"/>
                </a:solidFill>
                <a:effectLst/>
                <a:latin typeface="SFMono-Regular"/>
              </a:rPr>
              <a:t>ResultSet resultSet = statement.executeQuery(</a:t>
            </a:r>
            <a:r>
              <a:rPr lang="en-GB" sz="1600" b="0" i="0" dirty="0">
                <a:solidFill>
                  <a:srgbClr val="DD1144"/>
                </a:solidFill>
                <a:effectLst/>
                <a:latin typeface="SFMono-Regular"/>
              </a:rPr>
              <a:t>"SELECT FROM customers WHERE id = "</a:t>
            </a:r>
            <a:r>
              <a:rPr lang="en-GB" sz="1600" b="0" i="0" dirty="0">
                <a:solidFill>
                  <a:srgbClr val="333333"/>
                </a:solidFill>
                <a:effectLst/>
                <a:latin typeface="SFMono-Regular"/>
              </a:rPr>
              <a:t> + id)) {</a:t>
            </a:r>
          </a:p>
          <a:p>
            <a:r>
              <a:rPr lang="en-GB" sz="1600" b="0" i="0" dirty="0">
                <a:solidFill>
                  <a:srgbClr val="333333"/>
                </a:solidFill>
                <a:effectLst/>
                <a:latin typeface="SFMono-Regular"/>
              </a:rPr>
              <a:t> </a:t>
            </a:r>
          </a:p>
          <a:p>
            <a:r>
              <a:rPr lang="en-GB" sz="1600" b="0" i="0" dirty="0">
                <a:solidFill>
                  <a:srgbClr val="333333"/>
                </a:solidFill>
                <a:effectLst/>
                <a:latin typeface="SFMono-Regular"/>
              </a:rPr>
              <a:t>        resultSet.next</a:t>
            </a:r>
            <a:r>
              <a:rPr lang="en-GB" sz="1600" b="0" i="0" dirty="0">
                <a:solidFill>
                  <a:srgbClr val="008080"/>
                </a:solidFill>
                <a:effectLst/>
                <a:latin typeface="SFMono-Regular"/>
              </a:rPr>
              <a:t>()</a:t>
            </a:r>
            <a:r>
              <a:rPr lang="en-GB" sz="1600" b="0" i="0" dirty="0">
                <a:solidFill>
                  <a:srgbClr val="333333"/>
                </a:solidFill>
                <a:effectLst/>
                <a:latin typeface="SFMono-Regular"/>
              </a:rPr>
              <a:t>; </a:t>
            </a:r>
          </a:p>
          <a:p>
            <a:r>
              <a:rPr lang="en-GB" sz="1600" dirty="0">
                <a:solidFill>
                  <a:srgbClr val="333333"/>
                </a:solidFill>
                <a:latin typeface="SFMono-Regular"/>
              </a:rPr>
              <a:t>        </a:t>
            </a:r>
            <a:r>
              <a:rPr lang="en-GB" sz="1600" b="0" i="0" dirty="0">
                <a:solidFill>
                  <a:srgbClr val="333333"/>
                </a:solidFill>
                <a:effectLst/>
                <a:latin typeface="SFMono-Regular"/>
              </a:rPr>
              <a:t>return customerFromResultSet(resultSet); </a:t>
            </a:r>
          </a:p>
          <a:p>
            <a:r>
              <a:rPr lang="en-GB" sz="1600" b="0" i="0" dirty="0">
                <a:solidFill>
                  <a:srgbClr val="333333"/>
                </a:solidFill>
                <a:effectLst/>
                <a:latin typeface="SFMono-Regular"/>
              </a:rPr>
              <a:t>    } catch (SQLException e) { </a:t>
            </a:r>
          </a:p>
          <a:p>
            <a:r>
              <a:rPr lang="en-GB" sz="1600" dirty="0">
                <a:solidFill>
                  <a:srgbClr val="333333"/>
                </a:solidFill>
                <a:latin typeface="SFMono-Regular"/>
              </a:rPr>
              <a:t>        </a:t>
            </a:r>
            <a:r>
              <a:rPr lang="en-GB" sz="1600" b="0" i="0" dirty="0">
                <a:solidFill>
                  <a:srgbClr val="333333"/>
                </a:solidFill>
                <a:effectLst/>
                <a:latin typeface="SFMono-Regular"/>
              </a:rPr>
              <a:t>System.out.println(e.getStackTrace()); </a:t>
            </a:r>
          </a:p>
          <a:p>
            <a:r>
              <a:rPr lang="en-GB" sz="1600" b="0" i="0" dirty="0">
                <a:solidFill>
                  <a:srgbClr val="333333"/>
                </a:solidFill>
                <a:effectLst/>
                <a:latin typeface="SFMono-Regular"/>
              </a:rPr>
              <a:t>    } </a:t>
            </a:r>
          </a:p>
          <a:p>
            <a:r>
              <a:rPr lang="en-GB" sz="1600" b="0" i="0" dirty="0">
                <a:solidFill>
                  <a:srgbClr val="333333"/>
                </a:solidFill>
                <a:effectLst/>
                <a:latin typeface="SFMono-Regular"/>
              </a:rPr>
              <a:t>    return null; </a:t>
            </a:r>
          </a:p>
          <a:p>
            <a:r>
              <a:rPr lang="en-GB" sz="1600" b="0" i="0" dirty="0">
                <a:solidFill>
                  <a:srgbClr val="333333"/>
                </a:solidFill>
                <a:effectLst/>
                <a:latin typeface="SFMono-Regular"/>
              </a:rPr>
              <a:t>}</a:t>
            </a:r>
            <a:endParaRPr lang="en-GB" sz="1600" dirty="0">
              <a:solidFill>
                <a:srgbClr val="000000"/>
              </a:solidFill>
              <a:latin typeface="Consolas" panose="020B0609020204030204" pitchFamily="49" charset="0"/>
            </a:endParaRPr>
          </a:p>
        </p:txBody>
      </p:sp>
      <p:sp>
        <p:nvSpPr>
          <p:cNvPr id="2" name="Rectangle 5">
            <a:extLst>
              <a:ext uri="{FF2B5EF4-FFF2-40B4-BE49-F238E27FC236}">
                <a16:creationId xmlns:a16="http://schemas.microsoft.com/office/drawing/2014/main" id="{F60692FD-7C7D-720D-60B5-47AE7846BB6A}"/>
              </a:ext>
            </a:extLst>
          </p:cNvPr>
          <p:cNvSpPr>
            <a:spLocks noChangeArrowheads="1"/>
          </p:cNvSpPr>
          <p:nvPr/>
        </p:nvSpPr>
        <p:spPr bwMode="auto">
          <a:xfrm>
            <a:off x="55778" y="1600200"/>
            <a:ext cx="2458822" cy="415241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Here we have passed our SQL query into the </a:t>
            </a:r>
            <a:r>
              <a:rPr lang="en-GB" sz="1100" dirty="0" err="1">
                <a:solidFill>
                  <a:srgbClr val="000000"/>
                </a:solidFill>
              </a:rPr>
              <a:t>statement.executeQuery</a:t>
            </a:r>
            <a:r>
              <a:rPr lang="en-GB" sz="1100" dirty="0">
                <a:solidFill>
                  <a:srgbClr val="000000"/>
                </a:solidFill>
              </a:rPr>
              <a:t> method call, which runs it from within the try-with-resources block.</a:t>
            </a:r>
            <a:br>
              <a:rPr lang="en-GB" sz="1100" dirty="0">
                <a:solidFill>
                  <a:srgbClr val="000000"/>
                </a:solidFill>
              </a:rPr>
            </a:br>
            <a:br>
              <a:rPr lang="en-GB" sz="1100" dirty="0">
                <a:solidFill>
                  <a:srgbClr val="000000"/>
                </a:solidFill>
              </a:rPr>
            </a:br>
            <a:r>
              <a:rPr lang="en-GB" sz="1100" dirty="0">
                <a:solidFill>
                  <a:srgbClr val="000000"/>
                </a:solidFill>
              </a:rPr>
              <a:t>This is because this time our SQL query is going to return us some data. </a:t>
            </a:r>
            <a:br>
              <a:rPr lang="en-GB" sz="1100" dirty="0">
                <a:solidFill>
                  <a:srgbClr val="000000"/>
                </a:solidFill>
              </a:rPr>
            </a:br>
            <a:br>
              <a:rPr lang="en-GB" sz="1100" dirty="0">
                <a:solidFill>
                  <a:srgbClr val="000000"/>
                </a:solidFill>
              </a:rPr>
            </a:br>
            <a:r>
              <a:rPr lang="en-GB" sz="1100" dirty="0">
                <a:solidFill>
                  <a:srgbClr val="000000"/>
                </a:solidFill>
              </a:rPr>
              <a:t>This data comes back as a ResultSet object. This is a representation of the results, the same results that you’d get by running this query using MySQL Workbench or equiv.</a:t>
            </a:r>
            <a:br>
              <a:rPr lang="en-GB" sz="1100" dirty="0">
                <a:solidFill>
                  <a:srgbClr val="000000"/>
                </a:solidFill>
              </a:rPr>
            </a:br>
            <a:br>
              <a:rPr lang="en-GB" sz="1100" dirty="0">
                <a:solidFill>
                  <a:srgbClr val="000000"/>
                </a:solidFill>
              </a:rPr>
            </a:br>
            <a:r>
              <a:rPr lang="en-GB" sz="1100" dirty="0">
                <a:solidFill>
                  <a:srgbClr val="000000"/>
                </a:solidFill>
              </a:rPr>
              <a:t>ResultSet contains an internal ‘cursor’, which points to the current row of Data. However, it always starts </a:t>
            </a:r>
            <a:r>
              <a:rPr lang="en-GB" sz="1100" b="1" dirty="0">
                <a:solidFill>
                  <a:srgbClr val="000000"/>
                </a:solidFill>
              </a:rPr>
              <a:t>BEFORE</a:t>
            </a:r>
            <a:r>
              <a:rPr lang="en-GB" sz="1100" dirty="0">
                <a:solidFill>
                  <a:srgbClr val="000000"/>
                </a:solidFill>
              </a:rPr>
              <a:t> the first row, so you need to call </a:t>
            </a:r>
            <a:r>
              <a:rPr lang="en-GB" sz="1100" dirty="0" err="1">
                <a:solidFill>
                  <a:srgbClr val="000000"/>
                </a:solidFill>
              </a:rPr>
              <a:t>resultSet.next</a:t>
            </a:r>
            <a:r>
              <a:rPr lang="en-GB" sz="1100" dirty="0">
                <a:solidFill>
                  <a:srgbClr val="000000"/>
                </a:solidFill>
              </a:rPr>
              <a:t>() at least once, to point the cursor at the first row of data.</a:t>
            </a:r>
          </a:p>
        </p:txBody>
      </p:sp>
      <p:sp>
        <p:nvSpPr>
          <p:cNvPr id="4" name="Line 7">
            <a:extLst>
              <a:ext uri="{FF2B5EF4-FFF2-40B4-BE49-F238E27FC236}">
                <a16:creationId xmlns:a16="http://schemas.microsoft.com/office/drawing/2014/main" id="{3660ED81-EE1C-E9E5-8671-570B3430C848}"/>
              </a:ext>
            </a:extLst>
          </p:cNvPr>
          <p:cNvSpPr>
            <a:spLocks noChangeShapeType="1"/>
          </p:cNvSpPr>
          <p:nvPr/>
        </p:nvSpPr>
        <p:spPr bwMode="auto">
          <a:xfrm flipV="1">
            <a:off x="2514600" y="3962400"/>
            <a:ext cx="550469"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5" name="Line 7">
            <a:extLst>
              <a:ext uri="{FF2B5EF4-FFF2-40B4-BE49-F238E27FC236}">
                <a16:creationId xmlns:a16="http://schemas.microsoft.com/office/drawing/2014/main" id="{826A4073-C563-E926-868B-DAF1869A4C1E}"/>
              </a:ext>
            </a:extLst>
          </p:cNvPr>
          <p:cNvSpPr>
            <a:spLocks noChangeShapeType="1"/>
          </p:cNvSpPr>
          <p:nvPr/>
        </p:nvSpPr>
        <p:spPr bwMode="auto">
          <a:xfrm flipV="1">
            <a:off x="2517341" y="4495800"/>
            <a:ext cx="550469"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6" name="Rectangle 5">
            <a:extLst>
              <a:ext uri="{FF2B5EF4-FFF2-40B4-BE49-F238E27FC236}">
                <a16:creationId xmlns:a16="http://schemas.microsoft.com/office/drawing/2014/main" id="{162C85D9-A078-C9E4-01CA-E5E7887B299F}"/>
              </a:ext>
            </a:extLst>
          </p:cNvPr>
          <p:cNvSpPr>
            <a:spLocks noChangeArrowheads="1"/>
          </p:cNvSpPr>
          <p:nvPr/>
        </p:nvSpPr>
        <p:spPr bwMode="auto">
          <a:xfrm>
            <a:off x="8077200" y="4114800"/>
            <a:ext cx="4038600" cy="1105431"/>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Then inside the try block, we are getting the next item returned from the result set (in this case it would be the first and only item).</a:t>
            </a:r>
          </a:p>
          <a:p>
            <a:pPr defTabSz="739775" eaLnBrk="0" hangingPunct="0">
              <a:tabLst>
                <a:tab pos="341313" algn="l"/>
                <a:tab pos="690563" algn="l"/>
                <a:tab pos="1030288" algn="l"/>
                <a:tab pos="1371600" algn="l"/>
              </a:tabLst>
              <a:defRPr/>
            </a:pPr>
            <a:endParaRPr lang="en-GB" sz="1100"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We then pass that item to another method which is building a Java object from the SQL column values and returning it.</a:t>
            </a:r>
          </a:p>
        </p:txBody>
      </p:sp>
      <p:sp>
        <p:nvSpPr>
          <p:cNvPr id="7" name="Line 7">
            <a:extLst>
              <a:ext uri="{FF2B5EF4-FFF2-40B4-BE49-F238E27FC236}">
                <a16:creationId xmlns:a16="http://schemas.microsoft.com/office/drawing/2014/main" id="{0C44BEB9-DBE8-C043-9675-8EF30091C7FE}"/>
              </a:ext>
            </a:extLst>
          </p:cNvPr>
          <p:cNvSpPr>
            <a:spLocks noChangeShapeType="1"/>
          </p:cNvSpPr>
          <p:nvPr/>
        </p:nvSpPr>
        <p:spPr bwMode="auto">
          <a:xfrm flipH="1" flipV="1">
            <a:off x="7315201" y="4648200"/>
            <a:ext cx="762000"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8" name="Line 7">
            <a:extLst>
              <a:ext uri="{FF2B5EF4-FFF2-40B4-BE49-F238E27FC236}">
                <a16:creationId xmlns:a16="http://schemas.microsoft.com/office/drawing/2014/main" id="{5C9563A5-F907-5943-7564-2FEC4FEDDB79}"/>
              </a:ext>
            </a:extLst>
          </p:cNvPr>
          <p:cNvSpPr>
            <a:spLocks noChangeShapeType="1"/>
          </p:cNvSpPr>
          <p:nvPr/>
        </p:nvSpPr>
        <p:spPr bwMode="auto">
          <a:xfrm flipH="1" flipV="1">
            <a:off x="6629398" y="2602776"/>
            <a:ext cx="1447801" cy="1512019"/>
          </a:xfrm>
          <a:prstGeom prst="line">
            <a:avLst/>
          </a:prstGeom>
          <a:noFill/>
          <a:ln w="19050">
            <a:solidFill>
              <a:schemeClr val="tx1"/>
            </a:solidFill>
            <a:round/>
            <a:headEnd/>
            <a:tailEnd type="triangle" w="med" len="med"/>
          </a:ln>
        </p:spPr>
        <p:txBody>
          <a:bodyPr wrap="square">
            <a:spAutoFit/>
          </a:bodyPr>
          <a:lstStyle/>
          <a:p>
            <a:endParaRPr lang="en-GB"/>
          </a:p>
        </p:txBody>
      </p:sp>
      <p:sp>
        <p:nvSpPr>
          <p:cNvPr id="9" name="Rectangle 8">
            <a:extLst>
              <a:ext uri="{FF2B5EF4-FFF2-40B4-BE49-F238E27FC236}">
                <a16:creationId xmlns:a16="http://schemas.microsoft.com/office/drawing/2014/main" id="{C7334DE3-D2F6-0379-F514-DE23BCA4DEF2}"/>
              </a:ext>
            </a:extLst>
          </p:cNvPr>
          <p:cNvSpPr>
            <a:spLocks noChangeArrowheads="1"/>
          </p:cNvSpPr>
          <p:nvPr/>
        </p:nvSpPr>
        <p:spPr bwMode="auto">
          <a:xfrm>
            <a:off x="8382000" y="1663372"/>
            <a:ext cx="3200400" cy="144398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ResultSet contains useful methods like getLong, getString etc. </a:t>
            </a:r>
            <a:br>
              <a:rPr lang="en-GB" sz="1100" dirty="0">
                <a:solidFill>
                  <a:srgbClr val="000000"/>
                </a:solidFill>
              </a:rPr>
            </a:br>
            <a:br>
              <a:rPr lang="en-GB" sz="1100" dirty="0">
                <a:solidFill>
                  <a:srgbClr val="000000"/>
                </a:solidFill>
              </a:rPr>
            </a:br>
            <a:r>
              <a:rPr lang="en-GB" sz="1100" dirty="0">
                <a:solidFill>
                  <a:srgbClr val="000000"/>
                </a:solidFill>
              </a:rPr>
              <a:t>These are used to get the value from a given column (“id”, “first_name”, “surname”) etc.</a:t>
            </a:r>
          </a:p>
          <a:p>
            <a:pPr defTabSz="739775" eaLnBrk="0" hangingPunct="0">
              <a:tabLst>
                <a:tab pos="341313" algn="l"/>
                <a:tab pos="690563" algn="l"/>
                <a:tab pos="1030288" algn="l"/>
                <a:tab pos="1371600" algn="l"/>
              </a:tabLst>
              <a:defRPr/>
            </a:pPr>
            <a:endParaRPr lang="en-GB" sz="1100" dirty="0">
              <a:solidFill>
                <a:srgbClr val="000000"/>
              </a:solidFill>
            </a:endParaRPr>
          </a:p>
          <a:p>
            <a:pPr defTabSz="739775" eaLnBrk="0" hangingPunct="0">
              <a:tabLst>
                <a:tab pos="341313" algn="l"/>
                <a:tab pos="690563" algn="l"/>
                <a:tab pos="1030288" algn="l"/>
                <a:tab pos="1371600" algn="l"/>
              </a:tabLst>
              <a:defRPr/>
            </a:pPr>
            <a:r>
              <a:rPr lang="en-GB" sz="1100" dirty="0">
                <a:solidFill>
                  <a:srgbClr val="000000"/>
                </a:solidFill>
              </a:rPr>
              <a:t>Make sure you use the appropriate method that matches the data type of that column.</a:t>
            </a:r>
          </a:p>
        </p:txBody>
      </p:sp>
      <p:sp>
        <p:nvSpPr>
          <p:cNvPr id="10" name="Line 7">
            <a:extLst>
              <a:ext uri="{FF2B5EF4-FFF2-40B4-BE49-F238E27FC236}">
                <a16:creationId xmlns:a16="http://schemas.microsoft.com/office/drawing/2014/main" id="{B1BA4F4B-4340-A9AB-B311-CBE452C603D2}"/>
              </a:ext>
            </a:extLst>
          </p:cNvPr>
          <p:cNvSpPr>
            <a:spLocks noChangeShapeType="1"/>
          </p:cNvSpPr>
          <p:nvPr/>
        </p:nvSpPr>
        <p:spPr bwMode="auto">
          <a:xfrm flipH="1">
            <a:off x="6324600" y="1715032"/>
            <a:ext cx="2057400"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12" name="Line 7">
            <a:extLst>
              <a:ext uri="{FF2B5EF4-FFF2-40B4-BE49-F238E27FC236}">
                <a16:creationId xmlns:a16="http://schemas.microsoft.com/office/drawing/2014/main" id="{5529AADE-37E1-E3EA-3BF6-AD336AC86132}"/>
              </a:ext>
            </a:extLst>
          </p:cNvPr>
          <p:cNvSpPr>
            <a:spLocks noChangeShapeType="1"/>
          </p:cNvSpPr>
          <p:nvPr/>
        </p:nvSpPr>
        <p:spPr bwMode="auto">
          <a:xfrm flipH="1">
            <a:off x="7924800" y="1981200"/>
            <a:ext cx="457200"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21" name="Line 7">
            <a:extLst>
              <a:ext uri="{FF2B5EF4-FFF2-40B4-BE49-F238E27FC236}">
                <a16:creationId xmlns:a16="http://schemas.microsoft.com/office/drawing/2014/main" id="{2507AB4B-859A-23B0-025C-27F7394F011C}"/>
              </a:ext>
            </a:extLst>
          </p:cNvPr>
          <p:cNvSpPr>
            <a:spLocks noChangeShapeType="1"/>
          </p:cNvSpPr>
          <p:nvPr/>
        </p:nvSpPr>
        <p:spPr bwMode="auto">
          <a:xfrm flipH="1">
            <a:off x="7696200" y="2209800"/>
            <a:ext cx="685800"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22" name="Rectangle 5">
            <a:extLst>
              <a:ext uri="{FF2B5EF4-FFF2-40B4-BE49-F238E27FC236}">
                <a16:creationId xmlns:a16="http://schemas.microsoft.com/office/drawing/2014/main" id="{0E555713-4A6F-0489-EA0F-5843821B3C4B}"/>
              </a:ext>
            </a:extLst>
          </p:cNvPr>
          <p:cNvSpPr>
            <a:spLocks noChangeArrowheads="1"/>
          </p:cNvSpPr>
          <p:nvPr/>
        </p:nvSpPr>
        <p:spPr bwMode="auto">
          <a:xfrm>
            <a:off x="4528718" y="5638800"/>
            <a:ext cx="3886200" cy="428322"/>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Finally, if any of the code in the try block throws an SQLException, we will catch it and print it.</a:t>
            </a:r>
          </a:p>
        </p:txBody>
      </p:sp>
      <p:sp>
        <p:nvSpPr>
          <p:cNvPr id="23" name="Line 7">
            <a:extLst>
              <a:ext uri="{FF2B5EF4-FFF2-40B4-BE49-F238E27FC236}">
                <a16:creationId xmlns:a16="http://schemas.microsoft.com/office/drawing/2014/main" id="{E9DEF88D-9320-9AA0-7E50-0441A0F5B339}"/>
              </a:ext>
            </a:extLst>
          </p:cNvPr>
          <p:cNvSpPr>
            <a:spLocks noChangeShapeType="1"/>
          </p:cNvSpPr>
          <p:nvPr/>
        </p:nvSpPr>
        <p:spPr bwMode="auto">
          <a:xfrm flipH="1" flipV="1">
            <a:off x="4572000" y="5257800"/>
            <a:ext cx="152400" cy="381000"/>
          </a:xfrm>
          <a:prstGeom prst="line">
            <a:avLst/>
          </a:prstGeom>
          <a:noFill/>
          <a:ln w="19050">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33220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Title 10">
            <a:extLst>
              <a:ext uri="{FF2B5EF4-FFF2-40B4-BE49-F238E27FC236}">
                <a16:creationId xmlns:a16="http://schemas.microsoft.com/office/drawing/2014/main" id="{DBD3CEF3-3EF5-68DA-42DB-A28B33A64F6C}"/>
              </a:ext>
            </a:extLst>
          </p:cNvPr>
          <p:cNvSpPr>
            <a:spLocks noGrp="1"/>
          </p:cNvSpPr>
          <p:nvPr>
            <p:ph type="title"/>
          </p:nvPr>
        </p:nvSpPr>
        <p:spPr/>
        <p:txBody>
          <a:bodyPr/>
          <a:lstStyle/>
          <a:p>
            <a:r>
              <a:rPr lang="en-GB" dirty="0"/>
              <a:t>Update</a:t>
            </a:r>
          </a:p>
        </p:txBody>
      </p:sp>
      <p:sp>
        <p:nvSpPr>
          <p:cNvPr id="13" name="Rectangle 12">
            <a:extLst>
              <a:ext uri="{FF2B5EF4-FFF2-40B4-BE49-F238E27FC236}">
                <a16:creationId xmlns:a16="http://schemas.microsoft.com/office/drawing/2014/main" id="{C80C62CD-96EA-EBC3-2B93-6EADC61305C1}"/>
              </a:ext>
            </a:extLst>
          </p:cNvPr>
          <p:cNvSpPr/>
          <p:nvPr/>
        </p:nvSpPr>
        <p:spPr>
          <a:xfrm>
            <a:off x="2476499" y="2332142"/>
            <a:ext cx="8420101"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0" i="0" dirty="0">
                <a:solidFill>
                  <a:srgbClr val="333333"/>
                </a:solidFill>
                <a:effectLst/>
                <a:latin typeface="SFMono-Regular"/>
              </a:rPr>
              <a:t>public Customer update(Customer customer) { </a:t>
            </a:r>
          </a:p>
          <a:p>
            <a:r>
              <a:rPr lang="en-GB" sz="1600" dirty="0">
                <a:solidFill>
                  <a:srgbClr val="333333"/>
                </a:solidFill>
                <a:latin typeface="SFMono-Regular"/>
              </a:rPr>
              <a:t>    </a:t>
            </a:r>
            <a:r>
              <a:rPr lang="en-GB" sz="1600" b="1" i="0" dirty="0">
                <a:solidFill>
                  <a:srgbClr val="333333"/>
                </a:solidFill>
                <a:effectLst/>
                <a:latin typeface="SFMono-Regular"/>
              </a:rPr>
              <a:t>try</a:t>
            </a:r>
            <a:r>
              <a:rPr lang="en-GB" sz="1600" b="0" i="0" dirty="0">
                <a:solidFill>
                  <a:srgbClr val="333333"/>
                </a:solidFill>
                <a:effectLst/>
                <a:latin typeface="SFMono-Regular"/>
              </a:rPr>
              <a:t>(Connection conn = DriverManager.getConnection(jdbcConnectionURL, username, password); </a:t>
            </a:r>
          </a:p>
          <a:p>
            <a:r>
              <a:rPr lang="en-GB" sz="1600" dirty="0">
                <a:solidFill>
                  <a:srgbClr val="333333"/>
                </a:solidFill>
                <a:latin typeface="SFMono-Regular"/>
              </a:rPr>
              <a:t>        </a:t>
            </a:r>
            <a:r>
              <a:rPr lang="en-GB" sz="1600" b="0" i="0" dirty="0">
                <a:solidFill>
                  <a:srgbClr val="333333"/>
                </a:solidFill>
                <a:effectLst/>
                <a:latin typeface="SFMono-Regular"/>
              </a:rPr>
              <a:t>Statement statement = conn.createStatement()) { </a:t>
            </a:r>
          </a:p>
          <a:p>
            <a:endParaRPr lang="en-GB" sz="1600" b="0" i="0" dirty="0">
              <a:solidFill>
                <a:srgbClr val="333333"/>
              </a:solidFill>
              <a:effectLst/>
              <a:latin typeface="SFMono-Regular"/>
            </a:endParaRPr>
          </a:p>
          <a:p>
            <a:r>
              <a:rPr lang="en-GB" sz="1600" dirty="0">
                <a:solidFill>
                  <a:srgbClr val="333333"/>
                </a:solidFill>
                <a:latin typeface="SFMono-Regular"/>
              </a:rPr>
              <a:t>        </a:t>
            </a:r>
            <a:r>
              <a:rPr lang="en-GB" sz="1600" b="0" i="0" dirty="0">
                <a:solidFill>
                  <a:srgbClr val="333333"/>
                </a:solidFill>
                <a:effectLst/>
                <a:latin typeface="SFMono-Regular"/>
              </a:rPr>
              <a:t>statement.executeUpdate(</a:t>
            </a:r>
            <a:r>
              <a:rPr lang="en-GB" sz="1600" b="0" i="0" dirty="0">
                <a:solidFill>
                  <a:srgbClr val="DD1144"/>
                </a:solidFill>
                <a:effectLst/>
                <a:latin typeface="SFMono-Regular"/>
              </a:rPr>
              <a:t>"UPDATE customer SET first_name = '"</a:t>
            </a:r>
            <a:r>
              <a:rPr lang="en-GB" sz="1600" b="0" i="0" dirty="0">
                <a:solidFill>
                  <a:srgbClr val="333333"/>
                </a:solidFill>
                <a:effectLst/>
                <a:latin typeface="SFMono-Regular"/>
              </a:rPr>
              <a:t> + customer.getFirstName() </a:t>
            </a:r>
          </a:p>
          <a:p>
            <a:r>
              <a:rPr lang="en-GB" sz="1600" dirty="0">
                <a:solidFill>
                  <a:srgbClr val="333333"/>
                </a:solidFill>
                <a:latin typeface="SFMono-Regular"/>
              </a:rPr>
              <a:t>            </a:t>
            </a:r>
            <a:r>
              <a:rPr lang="en-GB" sz="1600" b="0" i="0" dirty="0">
                <a:solidFill>
                  <a:srgbClr val="333333"/>
                </a:solidFill>
                <a:effectLst/>
                <a:latin typeface="SFMono-Regular"/>
              </a:rPr>
              <a:t>+ </a:t>
            </a:r>
            <a:r>
              <a:rPr lang="en-GB" sz="1600" b="0" i="0" dirty="0">
                <a:solidFill>
                  <a:srgbClr val="DD1144"/>
                </a:solidFill>
                <a:effectLst/>
                <a:latin typeface="SFMono-Regular"/>
              </a:rPr>
              <a:t>"', surname = '"</a:t>
            </a:r>
            <a:r>
              <a:rPr lang="en-GB" sz="1600" b="0" i="0" dirty="0">
                <a:solidFill>
                  <a:srgbClr val="333333"/>
                </a:solidFill>
                <a:effectLst/>
                <a:latin typeface="SFMono-Regular"/>
              </a:rPr>
              <a:t> + customer.getSurname() + </a:t>
            </a:r>
            <a:r>
              <a:rPr lang="en-GB" sz="1600" b="0" i="0" dirty="0">
                <a:solidFill>
                  <a:srgbClr val="DD1144"/>
                </a:solidFill>
                <a:effectLst/>
                <a:latin typeface="SFMono-Regular"/>
              </a:rPr>
              <a:t>"' WHERE id = "</a:t>
            </a:r>
            <a:r>
              <a:rPr lang="en-GB" sz="1600" b="0" i="0" dirty="0">
                <a:solidFill>
                  <a:srgbClr val="333333"/>
                </a:solidFill>
                <a:effectLst/>
                <a:latin typeface="SFMono-Regular"/>
              </a:rPr>
              <a:t> + </a:t>
            </a:r>
            <a:r>
              <a:rPr lang="en-GB" sz="1600" b="0" i="0" dirty="0" err="1">
                <a:solidFill>
                  <a:srgbClr val="333333"/>
                </a:solidFill>
                <a:effectLst/>
                <a:latin typeface="SFMono-Regular"/>
              </a:rPr>
              <a:t>customer.getId</a:t>
            </a:r>
            <a:r>
              <a:rPr lang="en-GB" sz="1600" b="0" i="0" dirty="0">
                <a:solidFill>
                  <a:srgbClr val="333333"/>
                </a:solidFill>
                <a:effectLst/>
                <a:latin typeface="SFMono-Regular"/>
              </a:rPr>
              <a:t>()); </a:t>
            </a:r>
          </a:p>
          <a:p>
            <a:r>
              <a:rPr lang="en-GB" sz="1600" dirty="0">
                <a:solidFill>
                  <a:srgbClr val="333333"/>
                </a:solidFill>
                <a:latin typeface="SFMono-Regular"/>
              </a:rPr>
              <a:t>        </a:t>
            </a:r>
          </a:p>
          <a:p>
            <a:r>
              <a:rPr lang="en-GB" sz="1600" b="0" i="0" dirty="0">
                <a:solidFill>
                  <a:srgbClr val="333333"/>
                </a:solidFill>
                <a:effectLst/>
                <a:latin typeface="SFMono-Regular"/>
              </a:rPr>
              <a:t>        return readCustomer(customer.getId()); </a:t>
            </a:r>
          </a:p>
          <a:p>
            <a:r>
              <a:rPr lang="en-GB" sz="1600" b="0" i="0" dirty="0">
                <a:solidFill>
                  <a:srgbClr val="333333"/>
                </a:solidFill>
                <a:effectLst/>
                <a:latin typeface="SFMono-Regular"/>
              </a:rPr>
              <a:t>    } catch (SQLException e) { </a:t>
            </a:r>
          </a:p>
          <a:p>
            <a:r>
              <a:rPr lang="en-GB" sz="1600" dirty="0">
                <a:solidFill>
                  <a:srgbClr val="333333"/>
                </a:solidFill>
                <a:latin typeface="SFMono-Regular"/>
              </a:rPr>
              <a:t>        </a:t>
            </a:r>
            <a:r>
              <a:rPr lang="en-GB" sz="1600" b="0" i="0" dirty="0">
                <a:solidFill>
                  <a:srgbClr val="333333"/>
                </a:solidFill>
                <a:effectLst/>
                <a:latin typeface="SFMono-Regular"/>
              </a:rPr>
              <a:t>System.out.println(e.getStackTrace()); </a:t>
            </a:r>
          </a:p>
          <a:p>
            <a:r>
              <a:rPr lang="en-GB" sz="1600" dirty="0">
                <a:solidFill>
                  <a:srgbClr val="333333"/>
                </a:solidFill>
                <a:latin typeface="SFMono-Regular"/>
              </a:rPr>
              <a:t>    </a:t>
            </a:r>
            <a:r>
              <a:rPr lang="en-GB" sz="1600" b="0" i="0" dirty="0">
                <a:solidFill>
                  <a:srgbClr val="333333"/>
                </a:solidFill>
                <a:effectLst/>
                <a:latin typeface="SFMono-Regular"/>
              </a:rPr>
              <a:t>} </a:t>
            </a:r>
          </a:p>
          <a:p>
            <a:r>
              <a:rPr lang="en-GB" sz="1600" dirty="0">
                <a:solidFill>
                  <a:srgbClr val="333333"/>
                </a:solidFill>
                <a:latin typeface="SFMono-Regular"/>
              </a:rPr>
              <a:t>    </a:t>
            </a:r>
            <a:r>
              <a:rPr lang="en-GB" sz="1600" b="0" i="0" dirty="0">
                <a:solidFill>
                  <a:srgbClr val="333333"/>
                </a:solidFill>
                <a:effectLst/>
                <a:latin typeface="SFMono-Regular"/>
              </a:rPr>
              <a:t>return null; </a:t>
            </a:r>
          </a:p>
          <a:p>
            <a:r>
              <a:rPr lang="en-GB" sz="1600" b="0" i="0" dirty="0">
                <a:solidFill>
                  <a:srgbClr val="333333"/>
                </a:solidFill>
                <a:effectLst/>
                <a:latin typeface="SFMono-Regular"/>
              </a:rPr>
              <a:t>}</a:t>
            </a:r>
            <a:endParaRPr lang="en-GB" sz="1600" dirty="0">
              <a:solidFill>
                <a:srgbClr val="000000"/>
              </a:solidFill>
              <a:latin typeface="Consolas" panose="020B0609020204030204" pitchFamily="49" charset="0"/>
            </a:endParaRPr>
          </a:p>
        </p:txBody>
      </p:sp>
      <p:sp>
        <p:nvSpPr>
          <p:cNvPr id="14" name="Rectangle 5">
            <a:extLst>
              <a:ext uri="{FF2B5EF4-FFF2-40B4-BE49-F238E27FC236}">
                <a16:creationId xmlns:a16="http://schemas.microsoft.com/office/drawing/2014/main" id="{80F80323-E505-1CAA-F8BC-1DB2BCAC18D5}"/>
              </a:ext>
            </a:extLst>
          </p:cNvPr>
          <p:cNvSpPr>
            <a:spLocks noChangeArrowheads="1"/>
          </p:cNvSpPr>
          <p:nvPr/>
        </p:nvSpPr>
        <p:spPr bwMode="auto">
          <a:xfrm>
            <a:off x="5486400" y="960542"/>
            <a:ext cx="3886200" cy="936154"/>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Here we’re using a try-with-resources block and passing it two resources that we’d like to be automatically closed. These are:</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Connection object (obtained via DriverManager)</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A Statement object we will use to operate on our DB.</a:t>
            </a:r>
          </a:p>
        </p:txBody>
      </p:sp>
      <p:sp>
        <p:nvSpPr>
          <p:cNvPr id="15" name="Line 7">
            <a:extLst>
              <a:ext uri="{FF2B5EF4-FFF2-40B4-BE49-F238E27FC236}">
                <a16:creationId xmlns:a16="http://schemas.microsoft.com/office/drawing/2014/main" id="{AB926DB0-DC16-2C52-3280-4B7FE0E82523}"/>
              </a:ext>
            </a:extLst>
          </p:cNvPr>
          <p:cNvSpPr>
            <a:spLocks noChangeShapeType="1"/>
          </p:cNvSpPr>
          <p:nvPr/>
        </p:nvSpPr>
        <p:spPr bwMode="auto">
          <a:xfrm flipH="1">
            <a:off x="5197120" y="1902791"/>
            <a:ext cx="1279880" cy="740005"/>
          </a:xfrm>
          <a:prstGeom prst="line">
            <a:avLst/>
          </a:prstGeom>
          <a:noFill/>
          <a:ln w="19050">
            <a:solidFill>
              <a:schemeClr val="tx1"/>
            </a:solidFill>
            <a:round/>
            <a:headEnd/>
            <a:tailEnd type="triangle" w="med" len="med"/>
          </a:ln>
        </p:spPr>
        <p:txBody>
          <a:bodyPr wrap="square">
            <a:spAutoFit/>
          </a:bodyPr>
          <a:lstStyle/>
          <a:p>
            <a:endParaRPr lang="en-GB"/>
          </a:p>
        </p:txBody>
      </p:sp>
      <p:sp>
        <p:nvSpPr>
          <p:cNvPr id="16" name="Line 7">
            <a:extLst>
              <a:ext uri="{FF2B5EF4-FFF2-40B4-BE49-F238E27FC236}">
                <a16:creationId xmlns:a16="http://schemas.microsoft.com/office/drawing/2014/main" id="{5C616528-1D30-8445-A9B8-9C58069597F8}"/>
              </a:ext>
            </a:extLst>
          </p:cNvPr>
          <p:cNvSpPr>
            <a:spLocks noChangeShapeType="1"/>
          </p:cNvSpPr>
          <p:nvPr/>
        </p:nvSpPr>
        <p:spPr bwMode="auto">
          <a:xfrm flipH="1">
            <a:off x="6172200" y="1896696"/>
            <a:ext cx="762000" cy="1054821"/>
          </a:xfrm>
          <a:prstGeom prst="line">
            <a:avLst/>
          </a:prstGeom>
          <a:noFill/>
          <a:ln w="19050">
            <a:solidFill>
              <a:schemeClr val="tx1"/>
            </a:solidFill>
            <a:round/>
            <a:headEnd/>
            <a:tailEnd type="triangle" w="med" len="med"/>
          </a:ln>
        </p:spPr>
        <p:txBody>
          <a:bodyPr wrap="square">
            <a:spAutoFit/>
          </a:bodyPr>
          <a:lstStyle/>
          <a:p>
            <a:endParaRPr lang="en-GB"/>
          </a:p>
        </p:txBody>
      </p:sp>
      <p:sp>
        <p:nvSpPr>
          <p:cNvPr id="17" name="Rectangle 5">
            <a:extLst>
              <a:ext uri="{FF2B5EF4-FFF2-40B4-BE49-F238E27FC236}">
                <a16:creationId xmlns:a16="http://schemas.microsoft.com/office/drawing/2014/main" id="{C7555D7B-4C82-F752-F2CC-31AFF9B85270}"/>
              </a:ext>
            </a:extLst>
          </p:cNvPr>
          <p:cNvSpPr>
            <a:spLocks noChangeArrowheads="1"/>
          </p:cNvSpPr>
          <p:nvPr/>
        </p:nvSpPr>
        <p:spPr bwMode="auto">
          <a:xfrm>
            <a:off x="7543800" y="3898201"/>
            <a:ext cx="4409974"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Then inside the try block, we are calling executeUpdate against the statement variable and passing it the SQL update statement that we want it to run.</a:t>
            </a:r>
          </a:p>
        </p:txBody>
      </p:sp>
      <p:sp>
        <p:nvSpPr>
          <p:cNvPr id="18" name="Line 7">
            <a:extLst>
              <a:ext uri="{FF2B5EF4-FFF2-40B4-BE49-F238E27FC236}">
                <a16:creationId xmlns:a16="http://schemas.microsoft.com/office/drawing/2014/main" id="{F59D64AD-03BE-168F-BA55-988E077BB309}"/>
              </a:ext>
            </a:extLst>
          </p:cNvPr>
          <p:cNvSpPr>
            <a:spLocks noChangeShapeType="1"/>
          </p:cNvSpPr>
          <p:nvPr/>
        </p:nvSpPr>
        <p:spPr bwMode="auto">
          <a:xfrm flipH="1" flipV="1">
            <a:off x="6705600" y="3898201"/>
            <a:ext cx="838200" cy="186542"/>
          </a:xfrm>
          <a:prstGeom prst="line">
            <a:avLst/>
          </a:prstGeom>
          <a:noFill/>
          <a:ln w="19050">
            <a:solidFill>
              <a:schemeClr val="tx1"/>
            </a:solidFill>
            <a:round/>
            <a:headEnd/>
            <a:tailEnd type="triangle" w="med" len="med"/>
          </a:ln>
        </p:spPr>
        <p:txBody>
          <a:bodyPr wrap="square">
            <a:spAutoFit/>
          </a:bodyPr>
          <a:lstStyle/>
          <a:p>
            <a:endParaRPr lang="en-GB"/>
          </a:p>
        </p:txBody>
      </p:sp>
      <p:sp>
        <p:nvSpPr>
          <p:cNvPr id="19" name="Rectangle 5">
            <a:extLst>
              <a:ext uri="{FF2B5EF4-FFF2-40B4-BE49-F238E27FC236}">
                <a16:creationId xmlns:a16="http://schemas.microsoft.com/office/drawing/2014/main" id="{1D66A6F6-9919-60B9-94C1-1FE9DAC61902}"/>
              </a:ext>
            </a:extLst>
          </p:cNvPr>
          <p:cNvSpPr>
            <a:spLocks noChangeArrowheads="1"/>
          </p:cNvSpPr>
          <p:nvPr/>
        </p:nvSpPr>
        <p:spPr bwMode="auto">
          <a:xfrm>
            <a:off x="6400800" y="4855046"/>
            <a:ext cx="3124200" cy="936154"/>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Then we are calling the readCustomer method from the previous section and passing it the customer ID, then returning this.</a:t>
            </a:r>
            <a:br>
              <a:rPr lang="en-GB" sz="1100" dirty="0">
                <a:solidFill>
                  <a:srgbClr val="000000"/>
                </a:solidFill>
              </a:rPr>
            </a:br>
            <a:br>
              <a:rPr lang="en-GB" sz="1100" dirty="0">
                <a:solidFill>
                  <a:srgbClr val="000000"/>
                </a:solidFill>
              </a:rPr>
            </a:br>
            <a:r>
              <a:rPr lang="en-GB" sz="1100" dirty="0">
                <a:solidFill>
                  <a:srgbClr val="FF0000"/>
                </a:solidFill>
              </a:rPr>
              <a:t>Why do you think we do this?</a:t>
            </a:r>
          </a:p>
        </p:txBody>
      </p:sp>
      <p:sp>
        <p:nvSpPr>
          <p:cNvPr id="20" name="Line 7">
            <a:extLst>
              <a:ext uri="{FF2B5EF4-FFF2-40B4-BE49-F238E27FC236}">
                <a16:creationId xmlns:a16="http://schemas.microsoft.com/office/drawing/2014/main" id="{41FB3393-EFF9-C8FD-04EF-C9EB19D6A4AD}"/>
              </a:ext>
            </a:extLst>
          </p:cNvPr>
          <p:cNvSpPr>
            <a:spLocks noChangeShapeType="1"/>
          </p:cNvSpPr>
          <p:nvPr/>
        </p:nvSpPr>
        <p:spPr bwMode="auto">
          <a:xfrm flipH="1" flipV="1">
            <a:off x="6019800" y="4357281"/>
            <a:ext cx="466826" cy="497764"/>
          </a:xfrm>
          <a:prstGeom prst="line">
            <a:avLst/>
          </a:prstGeom>
          <a:noFill/>
          <a:ln w="19050">
            <a:solidFill>
              <a:schemeClr val="tx1"/>
            </a:solidFill>
            <a:round/>
            <a:headEnd/>
            <a:tailEnd type="triangle" w="med" len="med"/>
          </a:ln>
        </p:spPr>
        <p:txBody>
          <a:bodyPr wrap="square">
            <a:spAutoFit/>
          </a:bodyPr>
          <a:lstStyle/>
          <a:p>
            <a:endParaRPr lang="en-GB"/>
          </a:p>
        </p:txBody>
      </p:sp>
      <p:sp>
        <p:nvSpPr>
          <p:cNvPr id="22" name="Rectangle 5">
            <a:extLst>
              <a:ext uri="{FF2B5EF4-FFF2-40B4-BE49-F238E27FC236}">
                <a16:creationId xmlns:a16="http://schemas.microsoft.com/office/drawing/2014/main" id="{5049D50E-D61E-0474-4631-84567E0CD538}"/>
              </a:ext>
            </a:extLst>
          </p:cNvPr>
          <p:cNvSpPr>
            <a:spLocks noChangeArrowheads="1"/>
          </p:cNvSpPr>
          <p:nvPr/>
        </p:nvSpPr>
        <p:spPr bwMode="auto">
          <a:xfrm>
            <a:off x="114299" y="4279201"/>
            <a:ext cx="1981200"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If a SQLException is thrown from within the try block, we are catching it and printing it.</a:t>
            </a:r>
          </a:p>
        </p:txBody>
      </p:sp>
      <p:sp>
        <p:nvSpPr>
          <p:cNvPr id="23" name="Line 7">
            <a:extLst>
              <a:ext uri="{FF2B5EF4-FFF2-40B4-BE49-F238E27FC236}">
                <a16:creationId xmlns:a16="http://schemas.microsoft.com/office/drawing/2014/main" id="{4960B107-4587-6EF8-E8E9-BC417F1C0A0E}"/>
              </a:ext>
            </a:extLst>
          </p:cNvPr>
          <p:cNvSpPr>
            <a:spLocks noChangeShapeType="1"/>
          </p:cNvSpPr>
          <p:nvPr/>
        </p:nvSpPr>
        <p:spPr bwMode="auto">
          <a:xfrm flipV="1">
            <a:off x="2095500" y="4682340"/>
            <a:ext cx="800100" cy="1"/>
          </a:xfrm>
          <a:prstGeom prst="line">
            <a:avLst/>
          </a:prstGeom>
          <a:noFill/>
          <a:ln w="19050">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422657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73354" y="464680"/>
            <a:ext cx="533400" cy="367665"/>
          </a:xfrm>
          <a:custGeom>
            <a:avLst/>
            <a:gdLst/>
            <a:ahLst/>
            <a:cxnLst/>
            <a:rect l="l" t="t" r="r" b="b"/>
            <a:pathLst>
              <a:path w="533400" h="367665">
                <a:moveTo>
                  <a:pt x="317461" y="306590"/>
                </a:moveTo>
                <a:lnTo>
                  <a:pt x="110439" y="306590"/>
                </a:lnTo>
                <a:lnTo>
                  <a:pt x="122275" y="306641"/>
                </a:lnTo>
                <a:lnTo>
                  <a:pt x="141681" y="309270"/>
                </a:lnTo>
                <a:lnTo>
                  <a:pt x="166116" y="317157"/>
                </a:lnTo>
                <a:lnTo>
                  <a:pt x="195999" y="332968"/>
                </a:lnTo>
                <a:lnTo>
                  <a:pt x="228206" y="350977"/>
                </a:lnTo>
                <a:lnTo>
                  <a:pt x="252882" y="361137"/>
                </a:lnTo>
                <a:lnTo>
                  <a:pt x="269709" y="365709"/>
                </a:lnTo>
                <a:lnTo>
                  <a:pt x="278409" y="366953"/>
                </a:lnTo>
                <a:lnTo>
                  <a:pt x="280022" y="367068"/>
                </a:lnTo>
                <a:lnTo>
                  <a:pt x="282575" y="367474"/>
                </a:lnTo>
                <a:lnTo>
                  <a:pt x="284251" y="364324"/>
                </a:lnTo>
                <a:lnTo>
                  <a:pt x="291655" y="351383"/>
                </a:lnTo>
                <a:lnTo>
                  <a:pt x="317461" y="306590"/>
                </a:lnTo>
                <a:close/>
              </a:path>
              <a:path w="533400" h="367665">
                <a:moveTo>
                  <a:pt x="320751" y="300888"/>
                </a:moveTo>
                <a:lnTo>
                  <a:pt x="320192" y="298792"/>
                </a:lnTo>
                <a:lnTo>
                  <a:pt x="318160" y="297624"/>
                </a:lnTo>
                <a:lnTo>
                  <a:pt x="317728" y="297484"/>
                </a:lnTo>
                <a:lnTo>
                  <a:pt x="317296" y="297421"/>
                </a:lnTo>
                <a:lnTo>
                  <a:pt x="305600" y="295122"/>
                </a:lnTo>
                <a:lnTo>
                  <a:pt x="287756" y="289636"/>
                </a:lnTo>
                <a:lnTo>
                  <a:pt x="264350" y="279577"/>
                </a:lnTo>
                <a:lnTo>
                  <a:pt x="235889" y="263563"/>
                </a:lnTo>
                <a:lnTo>
                  <a:pt x="229311" y="259537"/>
                </a:lnTo>
                <a:lnTo>
                  <a:pt x="222580" y="255739"/>
                </a:lnTo>
                <a:lnTo>
                  <a:pt x="215722" y="252196"/>
                </a:lnTo>
                <a:lnTo>
                  <a:pt x="208521" y="248831"/>
                </a:lnTo>
                <a:lnTo>
                  <a:pt x="208534" y="248285"/>
                </a:lnTo>
                <a:lnTo>
                  <a:pt x="208686" y="248158"/>
                </a:lnTo>
                <a:lnTo>
                  <a:pt x="239585" y="220827"/>
                </a:lnTo>
                <a:lnTo>
                  <a:pt x="259080" y="188315"/>
                </a:lnTo>
                <a:lnTo>
                  <a:pt x="260908" y="185280"/>
                </a:lnTo>
                <a:lnTo>
                  <a:pt x="270433" y="143713"/>
                </a:lnTo>
                <a:lnTo>
                  <a:pt x="265988" y="98323"/>
                </a:lnTo>
                <a:lnTo>
                  <a:pt x="258965" y="81457"/>
                </a:lnTo>
                <a:lnTo>
                  <a:pt x="252298" y="65392"/>
                </a:lnTo>
                <a:lnTo>
                  <a:pt x="230695" y="37757"/>
                </a:lnTo>
                <a:lnTo>
                  <a:pt x="202565" y="16764"/>
                </a:lnTo>
                <a:lnTo>
                  <a:pt x="189141" y="11531"/>
                </a:lnTo>
                <a:lnTo>
                  <a:pt x="189141" y="134670"/>
                </a:lnTo>
                <a:lnTo>
                  <a:pt x="184912" y="155549"/>
                </a:lnTo>
                <a:lnTo>
                  <a:pt x="173393" y="172593"/>
                </a:lnTo>
                <a:lnTo>
                  <a:pt x="156298" y="184099"/>
                </a:lnTo>
                <a:lnTo>
                  <a:pt x="135369" y="188315"/>
                </a:lnTo>
                <a:lnTo>
                  <a:pt x="110121" y="182054"/>
                </a:lnTo>
                <a:lnTo>
                  <a:pt x="91274" y="165392"/>
                </a:lnTo>
                <a:lnTo>
                  <a:pt x="82016" y="141554"/>
                </a:lnTo>
                <a:lnTo>
                  <a:pt x="85572" y="113715"/>
                </a:lnTo>
                <a:lnTo>
                  <a:pt x="114274" y="85039"/>
                </a:lnTo>
                <a:lnTo>
                  <a:pt x="142214" y="81457"/>
                </a:lnTo>
                <a:lnTo>
                  <a:pt x="166141" y="90665"/>
                </a:lnTo>
                <a:lnTo>
                  <a:pt x="182854" y="109474"/>
                </a:lnTo>
                <a:lnTo>
                  <a:pt x="189141" y="134670"/>
                </a:lnTo>
                <a:lnTo>
                  <a:pt x="189141" y="11531"/>
                </a:lnTo>
                <a:lnTo>
                  <a:pt x="169278" y="3771"/>
                </a:lnTo>
                <a:lnTo>
                  <a:pt x="125679" y="0"/>
                </a:lnTo>
                <a:lnTo>
                  <a:pt x="85636" y="9067"/>
                </a:lnTo>
                <a:lnTo>
                  <a:pt x="51092" y="29006"/>
                </a:lnTo>
                <a:lnTo>
                  <a:pt x="24003" y="57886"/>
                </a:lnTo>
                <a:lnTo>
                  <a:pt x="6324" y="93764"/>
                </a:lnTo>
                <a:lnTo>
                  <a:pt x="0" y="134670"/>
                </a:lnTo>
                <a:lnTo>
                  <a:pt x="9283" y="183857"/>
                </a:lnTo>
                <a:lnTo>
                  <a:pt x="34874" y="225120"/>
                </a:lnTo>
                <a:lnTo>
                  <a:pt x="73406" y="254723"/>
                </a:lnTo>
                <a:lnTo>
                  <a:pt x="121513" y="268973"/>
                </a:lnTo>
                <a:lnTo>
                  <a:pt x="121754" y="268986"/>
                </a:lnTo>
                <a:lnTo>
                  <a:pt x="121932" y="269201"/>
                </a:lnTo>
                <a:lnTo>
                  <a:pt x="121894" y="269557"/>
                </a:lnTo>
                <a:lnTo>
                  <a:pt x="102908" y="302577"/>
                </a:lnTo>
                <a:lnTo>
                  <a:pt x="103555" y="304977"/>
                </a:lnTo>
                <a:lnTo>
                  <a:pt x="106070" y="306412"/>
                </a:lnTo>
                <a:lnTo>
                  <a:pt x="106718" y="306578"/>
                </a:lnTo>
                <a:lnTo>
                  <a:pt x="107492" y="306578"/>
                </a:lnTo>
                <a:lnTo>
                  <a:pt x="317474" y="306578"/>
                </a:lnTo>
                <a:lnTo>
                  <a:pt x="320751" y="300888"/>
                </a:lnTo>
                <a:close/>
              </a:path>
              <a:path w="533400" h="367665">
                <a:moveTo>
                  <a:pt x="533044" y="242951"/>
                </a:moveTo>
                <a:lnTo>
                  <a:pt x="400418" y="13855"/>
                </a:lnTo>
                <a:lnTo>
                  <a:pt x="398437" y="10464"/>
                </a:lnTo>
                <a:lnTo>
                  <a:pt x="394068" y="9321"/>
                </a:lnTo>
                <a:lnTo>
                  <a:pt x="389597" y="11912"/>
                </a:lnTo>
                <a:lnTo>
                  <a:pt x="388708" y="12801"/>
                </a:lnTo>
                <a:lnTo>
                  <a:pt x="256133" y="241490"/>
                </a:lnTo>
                <a:lnTo>
                  <a:pt x="255282" y="242989"/>
                </a:lnTo>
                <a:lnTo>
                  <a:pt x="255752" y="244906"/>
                </a:lnTo>
                <a:lnTo>
                  <a:pt x="302133" y="269074"/>
                </a:lnTo>
                <a:lnTo>
                  <a:pt x="332714" y="278434"/>
                </a:lnTo>
                <a:lnTo>
                  <a:pt x="334098" y="277812"/>
                </a:lnTo>
                <a:lnTo>
                  <a:pt x="389559" y="181597"/>
                </a:lnTo>
                <a:lnTo>
                  <a:pt x="391058" y="179006"/>
                </a:lnTo>
                <a:lnTo>
                  <a:pt x="394385" y="178130"/>
                </a:lnTo>
                <a:lnTo>
                  <a:pt x="397789" y="180098"/>
                </a:lnTo>
                <a:lnTo>
                  <a:pt x="398475" y="180784"/>
                </a:lnTo>
                <a:lnTo>
                  <a:pt x="454380" y="277774"/>
                </a:lnTo>
                <a:lnTo>
                  <a:pt x="455764" y="278396"/>
                </a:lnTo>
                <a:lnTo>
                  <a:pt x="506818" y="259651"/>
                </a:lnTo>
                <a:lnTo>
                  <a:pt x="532561" y="244868"/>
                </a:lnTo>
                <a:lnTo>
                  <a:pt x="533044" y="242951"/>
                </a:lnTo>
                <a:close/>
              </a:path>
            </a:pathLst>
          </a:custGeom>
          <a:solidFill>
            <a:srgbClr val="004050"/>
          </a:solidFill>
        </p:spPr>
        <p:txBody>
          <a:bodyPr wrap="square" lIns="0" tIns="0" rIns="0" bIns="0" rtlCol="0"/>
          <a:lstStyle/>
          <a:p>
            <a:endParaRPr/>
          </a:p>
        </p:txBody>
      </p:sp>
      <p:sp>
        <p:nvSpPr>
          <p:cNvPr id="11" name="Title 10">
            <a:extLst>
              <a:ext uri="{FF2B5EF4-FFF2-40B4-BE49-F238E27FC236}">
                <a16:creationId xmlns:a16="http://schemas.microsoft.com/office/drawing/2014/main" id="{DBD3CEF3-3EF5-68DA-42DB-A28B33A64F6C}"/>
              </a:ext>
            </a:extLst>
          </p:cNvPr>
          <p:cNvSpPr>
            <a:spLocks noGrp="1"/>
          </p:cNvSpPr>
          <p:nvPr>
            <p:ph type="title"/>
          </p:nvPr>
        </p:nvSpPr>
        <p:spPr/>
        <p:txBody>
          <a:bodyPr/>
          <a:lstStyle/>
          <a:p>
            <a:r>
              <a:rPr lang="en-GB" dirty="0"/>
              <a:t>Delete</a:t>
            </a:r>
          </a:p>
        </p:txBody>
      </p:sp>
      <p:sp>
        <p:nvSpPr>
          <p:cNvPr id="13" name="Rectangle 12">
            <a:extLst>
              <a:ext uri="{FF2B5EF4-FFF2-40B4-BE49-F238E27FC236}">
                <a16:creationId xmlns:a16="http://schemas.microsoft.com/office/drawing/2014/main" id="{C80C62CD-96EA-EBC3-2B93-6EADC61305C1}"/>
              </a:ext>
            </a:extLst>
          </p:cNvPr>
          <p:cNvSpPr/>
          <p:nvPr/>
        </p:nvSpPr>
        <p:spPr>
          <a:xfrm>
            <a:off x="2476499" y="2644676"/>
            <a:ext cx="8724901"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0" i="0" dirty="0">
                <a:solidFill>
                  <a:srgbClr val="333333"/>
                </a:solidFill>
                <a:effectLst/>
                <a:latin typeface="SFMono-Regular"/>
              </a:rPr>
              <a:t>public void delete(Long id) { </a:t>
            </a:r>
          </a:p>
          <a:p>
            <a:r>
              <a:rPr lang="en-GB" sz="1600" dirty="0">
                <a:solidFill>
                  <a:srgbClr val="333333"/>
                </a:solidFill>
                <a:latin typeface="SFMono-Regular"/>
              </a:rPr>
              <a:t>    </a:t>
            </a:r>
            <a:r>
              <a:rPr lang="en-GB" sz="1600" b="1" i="0" dirty="0">
                <a:solidFill>
                  <a:srgbClr val="333333"/>
                </a:solidFill>
                <a:effectLst/>
                <a:latin typeface="SFMono-Regular"/>
              </a:rPr>
              <a:t>try</a:t>
            </a:r>
            <a:r>
              <a:rPr lang="en-GB" sz="1600" b="0" i="0" dirty="0">
                <a:solidFill>
                  <a:srgbClr val="333333"/>
                </a:solidFill>
                <a:effectLst/>
                <a:latin typeface="SFMono-Regular"/>
              </a:rPr>
              <a:t> (Connection conn = DriverManager.getConnection(jdbcConnectionURL, username, password); </a:t>
            </a:r>
          </a:p>
          <a:p>
            <a:r>
              <a:rPr lang="en-GB" sz="1600" dirty="0">
                <a:solidFill>
                  <a:srgbClr val="333333"/>
                </a:solidFill>
                <a:latin typeface="SFMono-Regular"/>
              </a:rPr>
              <a:t>        </a:t>
            </a:r>
            <a:r>
              <a:rPr lang="en-GB" sz="1600" b="0" i="0" dirty="0">
                <a:solidFill>
                  <a:srgbClr val="333333"/>
                </a:solidFill>
                <a:effectLst/>
                <a:latin typeface="SFMono-Regular"/>
              </a:rPr>
              <a:t>Statement statement = conn.createStatement()) { </a:t>
            </a:r>
          </a:p>
          <a:p>
            <a:endParaRPr lang="en-GB" sz="1600" b="0" i="0" dirty="0">
              <a:solidFill>
                <a:srgbClr val="333333"/>
              </a:solidFill>
              <a:effectLst/>
              <a:latin typeface="SFMono-Regular"/>
            </a:endParaRPr>
          </a:p>
          <a:p>
            <a:r>
              <a:rPr lang="en-GB" sz="1600" dirty="0">
                <a:solidFill>
                  <a:srgbClr val="333333"/>
                </a:solidFill>
                <a:latin typeface="SFMono-Regular"/>
              </a:rPr>
              <a:t>        </a:t>
            </a:r>
            <a:r>
              <a:rPr lang="en-GB" sz="1600" b="0" i="0" dirty="0">
                <a:solidFill>
                  <a:srgbClr val="333333"/>
                </a:solidFill>
                <a:effectLst/>
                <a:latin typeface="SFMono-Regular"/>
              </a:rPr>
              <a:t>statement.executeUpdate(</a:t>
            </a:r>
            <a:r>
              <a:rPr lang="en-GB" sz="1600" b="0" i="0" dirty="0">
                <a:solidFill>
                  <a:srgbClr val="DD1144"/>
                </a:solidFill>
                <a:effectLst/>
                <a:latin typeface="SFMono-Regular"/>
              </a:rPr>
              <a:t>"DELETE FROM customers WHERE id = "</a:t>
            </a:r>
            <a:r>
              <a:rPr lang="en-GB" sz="1600" b="0" i="0" dirty="0">
                <a:solidFill>
                  <a:srgbClr val="333333"/>
                </a:solidFill>
                <a:effectLst/>
                <a:latin typeface="SFMono-Regular"/>
              </a:rPr>
              <a:t> + id); </a:t>
            </a:r>
          </a:p>
          <a:p>
            <a:r>
              <a:rPr lang="en-GB" sz="1600" dirty="0">
                <a:solidFill>
                  <a:srgbClr val="333333"/>
                </a:solidFill>
                <a:latin typeface="SFMono-Regular"/>
              </a:rPr>
              <a:t>    </a:t>
            </a:r>
            <a:r>
              <a:rPr lang="en-GB" sz="1600" b="0" i="0" dirty="0">
                <a:solidFill>
                  <a:srgbClr val="333333"/>
                </a:solidFill>
                <a:effectLst/>
                <a:latin typeface="SFMono-Regular"/>
              </a:rPr>
              <a:t>} catch (SQLException e) {</a:t>
            </a:r>
          </a:p>
          <a:p>
            <a:r>
              <a:rPr lang="en-GB" sz="1600" dirty="0">
                <a:solidFill>
                  <a:srgbClr val="333333"/>
                </a:solidFill>
                <a:latin typeface="SFMono-Regular"/>
              </a:rPr>
              <a:t>    </a:t>
            </a:r>
            <a:r>
              <a:rPr lang="en-GB" sz="1600" b="0" i="0" dirty="0">
                <a:solidFill>
                  <a:srgbClr val="333333"/>
                </a:solidFill>
                <a:effectLst/>
                <a:latin typeface="SFMono-Regular"/>
              </a:rPr>
              <a:t>     System.out.println(e.getStackTrace()); </a:t>
            </a:r>
          </a:p>
          <a:p>
            <a:r>
              <a:rPr lang="en-GB" sz="1600" dirty="0">
                <a:solidFill>
                  <a:srgbClr val="333333"/>
                </a:solidFill>
                <a:latin typeface="SFMono-Regular"/>
              </a:rPr>
              <a:t>    </a:t>
            </a:r>
            <a:r>
              <a:rPr lang="en-GB" sz="1600" b="0" i="0" dirty="0">
                <a:solidFill>
                  <a:srgbClr val="333333"/>
                </a:solidFill>
                <a:effectLst/>
                <a:latin typeface="SFMono-Regular"/>
              </a:rPr>
              <a:t>} </a:t>
            </a:r>
          </a:p>
          <a:p>
            <a:r>
              <a:rPr lang="en-GB" sz="1600" b="0" i="0" dirty="0">
                <a:solidFill>
                  <a:srgbClr val="333333"/>
                </a:solidFill>
                <a:effectLst/>
                <a:latin typeface="SFMono-Regular"/>
              </a:rPr>
              <a:t>}</a:t>
            </a:r>
            <a:endParaRPr lang="en-GB" sz="1600" dirty="0">
              <a:solidFill>
                <a:srgbClr val="000000"/>
              </a:solidFill>
              <a:latin typeface="Consolas" panose="020B0609020204030204" pitchFamily="49" charset="0"/>
            </a:endParaRPr>
          </a:p>
        </p:txBody>
      </p:sp>
      <p:sp>
        <p:nvSpPr>
          <p:cNvPr id="14" name="Rectangle 5">
            <a:extLst>
              <a:ext uri="{FF2B5EF4-FFF2-40B4-BE49-F238E27FC236}">
                <a16:creationId xmlns:a16="http://schemas.microsoft.com/office/drawing/2014/main" id="{80F80323-E505-1CAA-F8BC-1DB2BCAC18D5}"/>
              </a:ext>
            </a:extLst>
          </p:cNvPr>
          <p:cNvSpPr>
            <a:spLocks noChangeArrowheads="1"/>
          </p:cNvSpPr>
          <p:nvPr/>
        </p:nvSpPr>
        <p:spPr bwMode="auto">
          <a:xfrm>
            <a:off x="5486400" y="1273076"/>
            <a:ext cx="3886200" cy="936154"/>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Here we’re using a try-with-resources block and passing it two resources that we’d like to be automatically closed. These are:</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Connection object (obtained via DriverManager)</a:t>
            </a:r>
          </a:p>
          <a:p>
            <a:pPr marL="228600" indent="-228600" defTabSz="739775" eaLnBrk="0" hangingPunct="0">
              <a:buFont typeface="+mj-lt"/>
              <a:buAutoNum type="arabicPeriod"/>
              <a:tabLst>
                <a:tab pos="341313" algn="l"/>
                <a:tab pos="690563" algn="l"/>
                <a:tab pos="1030288" algn="l"/>
                <a:tab pos="1371600" algn="l"/>
              </a:tabLst>
              <a:defRPr/>
            </a:pPr>
            <a:r>
              <a:rPr lang="en-GB" sz="1100" dirty="0">
                <a:solidFill>
                  <a:srgbClr val="000000"/>
                </a:solidFill>
              </a:rPr>
              <a:t>A Statement object we will use to operate on our DB.</a:t>
            </a:r>
          </a:p>
        </p:txBody>
      </p:sp>
      <p:sp>
        <p:nvSpPr>
          <p:cNvPr id="15" name="Line 7">
            <a:extLst>
              <a:ext uri="{FF2B5EF4-FFF2-40B4-BE49-F238E27FC236}">
                <a16:creationId xmlns:a16="http://schemas.microsoft.com/office/drawing/2014/main" id="{AB926DB0-DC16-2C52-3280-4B7FE0E82523}"/>
              </a:ext>
            </a:extLst>
          </p:cNvPr>
          <p:cNvSpPr>
            <a:spLocks noChangeShapeType="1"/>
          </p:cNvSpPr>
          <p:nvPr/>
        </p:nvSpPr>
        <p:spPr bwMode="auto">
          <a:xfrm flipH="1">
            <a:off x="5197120" y="2215325"/>
            <a:ext cx="1279880" cy="740005"/>
          </a:xfrm>
          <a:prstGeom prst="line">
            <a:avLst/>
          </a:prstGeom>
          <a:noFill/>
          <a:ln w="19050">
            <a:solidFill>
              <a:schemeClr val="tx1"/>
            </a:solidFill>
            <a:round/>
            <a:headEnd/>
            <a:tailEnd type="triangle" w="med" len="med"/>
          </a:ln>
        </p:spPr>
        <p:txBody>
          <a:bodyPr wrap="square">
            <a:spAutoFit/>
          </a:bodyPr>
          <a:lstStyle/>
          <a:p>
            <a:endParaRPr lang="en-GB"/>
          </a:p>
        </p:txBody>
      </p:sp>
      <p:sp>
        <p:nvSpPr>
          <p:cNvPr id="16" name="Line 7">
            <a:extLst>
              <a:ext uri="{FF2B5EF4-FFF2-40B4-BE49-F238E27FC236}">
                <a16:creationId xmlns:a16="http://schemas.microsoft.com/office/drawing/2014/main" id="{5C616528-1D30-8445-A9B8-9C58069597F8}"/>
              </a:ext>
            </a:extLst>
          </p:cNvPr>
          <p:cNvSpPr>
            <a:spLocks noChangeShapeType="1"/>
          </p:cNvSpPr>
          <p:nvPr/>
        </p:nvSpPr>
        <p:spPr bwMode="auto">
          <a:xfrm flipH="1">
            <a:off x="6172200" y="2209230"/>
            <a:ext cx="762000" cy="1054821"/>
          </a:xfrm>
          <a:prstGeom prst="line">
            <a:avLst/>
          </a:prstGeom>
          <a:noFill/>
          <a:ln w="19050">
            <a:solidFill>
              <a:schemeClr val="tx1"/>
            </a:solidFill>
            <a:round/>
            <a:headEnd/>
            <a:tailEnd type="triangle" w="med" len="med"/>
          </a:ln>
        </p:spPr>
        <p:txBody>
          <a:bodyPr wrap="square">
            <a:spAutoFit/>
          </a:bodyPr>
          <a:lstStyle/>
          <a:p>
            <a:endParaRPr lang="en-GB"/>
          </a:p>
        </p:txBody>
      </p:sp>
      <p:sp>
        <p:nvSpPr>
          <p:cNvPr id="17" name="Rectangle 5">
            <a:extLst>
              <a:ext uri="{FF2B5EF4-FFF2-40B4-BE49-F238E27FC236}">
                <a16:creationId xmlns:a16="http://schemas.microsoft.com/office/drawing/2014/main" id="{C7555D7B-4C82-F752-F2CC-31AFF9B85270}"/>
              </a:ext>
            </a:extLst>
          </p:cNvPr>
          <p:cNvSpPr>
            <a:spLocks noChangeArrowheads="1"/>
          </p:cNvSpPr>
          <p:nvPr/>
        </p:nvSpPr>
        <p:spPr bwMode="auto">
          <a:xfrm>
            <a:off x="7543800" y="4136462"/>
            <a:ext cx="4409974"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Then inside the try block, we are calling executeUpdate against the statement variable and passing it the SQL delete statement that we want it to run.</a:t>
            </a:r>
          </a:p>
        </p:txBody>
      </p:sp>
      <p:sp>
        <p:nvSpPr>
          <p:cNvPr id="18" name="Line 7">
            <a:extLst>
              <a:ext uri="{FF2B5EF4-FFF2-40B4-BE49-F238E27FC236}">
                <a16:creationId xmlns:a16="http://schemas.microsoft.com/office/drawing/2014/main" id="{F59D64AD-03BE-168F-BA55-988E077BB309}"/>
              </a:ext>
            </a:extLst>
          </p:cNvPr>
          <p:cNvSpPr>
            <a:spLocks noChangeShapeType="1"/>
          </p:cNvSpPr>
          <p:nvPr/>
        </p:nvSpPr>
        <p:spPr bwMode="auto">
          <a:xfrm flipH="1" flipV="1">
            <a:off x="6629400" y="3897604"/>
            <a:ext cx="914400" cy="238858"/>
          </a:xfrm>
          <a:prstGeom prst="line">
            <a:avLst/>
          </a:prstGeom>
          <a:noFill/>
          <a:ln w="19050">
            <a:solidFill>
              <a:schemeClr val="tx1"/>
            </a:solidFill>
            <a:round/>
            <a:headEnd/>
            <a:tailEnd type="triangle" w="med" len="med"/>
          </a:ln>
        </p:spPr>
        <p:txBody>
          <a:bodyPr wrap="square">
            <a:spAutoFit/>
          </a:bodyPr>
          <a:lstStyle/>
          <a:p>
            <a:endParaRPr lang="en-GB"/>
          </a:p>
        </p:txBody>
      </p:sp>
      <p:sp>
        <p:nvSpPr>
          <p:cNvPr id="22" name="Rectangle 5">
            <a:extLst>
              <a:ext uri="{FF2B5EF4-FFF2-40B4-BE49-F238E27FC236}">
                <a16:creationId xmlns:a16="http://schemas.microsoft.com/office/drawing/2014/main" id="{5049D50E-D61E-0474-4631-84567E0CD538}"/>
              </a:ext>
            </a:extLst>
          </p:cNvPr>
          <p:cNvSpPr>
            <a:spLocks noChangeArrowheads="1"/>
          </p:cNvSpPr>
          <p:nvPr/>
        </p:nvSpPr>
        <p:spPr bwMode="auto">
          <a:xfrm>
            <a:off x="152400" y="3863876"/>
            <a:ext cx="1981200" cy="597599"/>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100" dirty="0">
                <a:solidFill>
                  <a:srgbClr val="000000"/>
                </a:solidFill>
              </a:rPr>
              <a:t>If a SQLException is thrown from within the try block, we are catching it and printing it.</a:t>
            </a:r>
          </a:p>
        </p:txBody>
      </p:sp>
      <p:sp>
        <p:nvSpPr>
          <p:cNvPr id="23" name="Line 7">
            <a:extLst>
              <a:ext uri="{FF2B5EF4-FFF2-40B4-BE49-F238E27FC236}">
                <a16:creationId xmlns:a16="http://schemas.microsoft.com/office/drawing/2014/main" id="{4960B107-4587-6EF8-E8E9-BC417F1C0A0E}"/>
              </a:ext>
            </a:extLst>
          </p:cNvPr>
          <p:cNvSpPr>
            <a:spLocks noChangeShapeType="1"/>
          </p:cNvSpPr>
          <p:nvPr/>
        </p:nvSpPr>
        <p:spPr bwMode="auto">
          <a:xfrm flipV="1">
            <a:off x="2133601" y="4288770"/>
            <a:ext cx="800100" cy="1"/>
          </a:xfrm>
          <a:prstGeom prst="line">
            <a:avLst/>
          </a:prstGeom>
          <a:noFill/>
          <a:ln w="19050">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46359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TotalTime>
  <Words>2911</Words>
  <Application>Microsoft Office PowerPoint</Application>
  <PresentationFormat>Widescreen</PresentationFormat>
  <Paragraphs>229</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Java Database Connectivity (JDBC)</vt:lpstr>
      <vt:lpstr>PowerPoint Presentation</vt:lpstr>
      <vt:lpstr>JDBC stands for Java Database Connectivity, which is a standard Java API for database-independent connectivity between the Java programming language and a wide range of databases.  The JDBC library includes APIs for each of the tasks mentioned below that are commonly associated with database usage.</vt:lpstr>
      <vt:lpstr>PowerPoint Presentation</vt:lpstr>
      <vt:lpstr>Testing the connection</vt:lpstr>
      <vt:lpstr>Create</vt:lpstr>
      <vt:lpstr>Read</vt:lpstr>
      <vt:lpstr>Update</vt:lpstr>
      <vt:lpstr>Delete</vt:lpstr>
      <vt:lpstr>PowerPoint Presentation</vt:lpstr>
      <vt:lpstr>PowerPoint Presentation</vt:lpstr>
      <vt:lpstr>Prepared Statement</vt:lpstr>
    </vt:vector>
  </TitlesOfParts>
  <Company>QA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Vaishali</dc:creator>
  <cp:lastModifiedBy>A Lowton</cp:lastModifiedBy>
  <cp:revision>11</cp:revision>
  <dcterms:created xsi:type="dcterms:W3CDTF">2023-06-20T10:54:46Z</dcterms:created>
  <dcterms:modified xsi:type="dcterms:W3CDTF">2023-11-23T16:01:11Z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ookType">
    <vt:lpwstr>4</vt:lpwstr>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Created">
    <vt:filetime>2023-02-08T00:00:00Z</vt:filetime>
  </property>
  <property fmtid="{D5CDD505-2E9C-101B-9397-08002B2CF9AE}" pid="6" name="Creator">
    <vt:lpwstr>Acrobat PDFMaker 22 for PowerPoint</vt:lpwstr>
  </property>
  <property fmtid="{D5CDD505-2E9C-101B-9397-08002B2CF9AE}" pid="7" name="LastSaved">
    <vt:filetime>2023-06-20T00:00:00Z</vt:filetime>
  </property>
  <property fmtid="{D5CDD505-2E9C-101B-9397-08002B2CF9AE}" pid="8" name="Producer">
    <vt:lpwstr>Adobe PDF Library 22.3.90</vt:lpwstr>
  </property>
</Properties>
</file>