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776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814" r:id="rId20"/>
    <p:sldId id="812" r:id="rId21"/>
    <p:sldId id="813" r:id="rId22"/>
  </p:sldIdLst>
  <p:sldSz cx="12192000" cy="6858000"/>
  <p:notesSz cx="6645275" cy="977582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4"/>
            <p14:sldId id="812"/>
            <p14:sldId id="81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0" autoAdjust="0"/>
    <p:restoredTop sz="7721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266" y="9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8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methods most likely to be used all start</a:t>
            </a:r>
            <a:r>
              <a:rPr lang="en-GB" baseline="0" dirty="0"/>
              <a:t> </a:t>
            </a:r>
            <a:r>
              <a:rPr lang="en-GB" baseline="0" dirty="0" err="1"/>
              <a:t>assertEquals</a:t>
            </a:r>
            <a:r>
              <a:rPr lang="en-GB" baseline="0" dirty="0"/>
              <a:t>(…)</a:t>
            </a:r>
          </a:p>
          <a:p>
            <a:endParaRPr lang="en-GB" baseline="0" dirty="0"/>
          </a:p>
          <a:p>
            <a:r>
              <a:rPr lang="en-GB" baseline="0" dirty="0"/>
              <a:t>Remember the order of parameters – expected then actual. Tests that pass will still work if the parameters are the other way around. Tests that fail will still fail – however, the parameters are used in error reporting which could be confusing for other developers working on this code.</a:t>
            </a:r>
          </a:p>
          <a:p>
            <a:endParaRPr lang="en-GB" baseline="0" dirty="0"/>
          </a:p>
          <a:p>
            <a:r>
              <a:rPr lang="en-GB" baseline="0" dirty="0"/>
              <a:t>As well as overloaded </a:t>
            </a:r>
            <a:r>
              <a:rPr lang="en-GB" baseline="0" dirty="0" err="1"/>
              <a:t>assertEquals</a:t>
            </a:r>
            <a:r>
              <a:rPr lang="en-GB" baseline="0" dirty="0"/>
              <a:t> methods there are also </a:t>
            </a:r>
            <a:r>
              <a:rPr lang="en-GB" baseline="0" dirty="0" err="1"/>
              <a:t>assertArrayEquals</a:t>
            </a:r>
            <a:r>
              <a:rPr lang="en-GB" baseline="0" dirty="0"/>
              <a:t> methods.</a:t>
            </a:r>
          </a:p>
          <a:p>
            <a:endParaRPr lang="en-GB" baseline="0" dirty="0"/>
          </a:p>
          <a:p>
            <a:r>
              <a:rPr lang="en-GB" baseline="0" dirty="0"/>
              <a:t>Best practice would be to use the String version of an assert method so that the reason for failure will be stated if the assert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8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assertSame()/assertNotSame() will determine if two objects refer to the same object.</a:t>
            </a:r>
          </a:p>
          <a:p>
            <a:endParaRPr lang="en-GB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1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9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approach using </a:t>
            </a:r>
            <a:r>
              <a:rPr lang="en-GB" b="1" dirty="0">
                <a:latin typeface="Lux"/>
              </a:rPr>
              <a:t>ExpectedException</a:t>
            </a:r>
            <a:r>
              <a:rPr lang="en-GB" dirty="0"/>
              <a:t> is the most flexible one because you can test the exception message.  The class allows in-test specification of expected exception types and messages.  The static </a:t>
            </a:r>
            <a:r>
              <a:rPr lang="en-GB" b="1" dirty="0">
                <a:latin typeface="Lucida Console" panose="020B0609040504020204" pitchFamily="49" charset="0"/>
              </a:rPr>
              <a:t>none()</a:t>
            </a:r>
            <a:r>
              <a:rPr lang="en-GB" dirty="0"/>
              <a:t> method returns a rule that expects no exception to be thrown.</a:t>
            </a:r>
          </a:p>
          <a:p>
            <a:r>
              <a:rPr lang="en-GB" dirty="0"/>
              <a:t>The second approach using </a:t>
            </a:r>
            <a:r>
              <a:rPr lang="en-GB" b="1" dirty="0">
                <a:latin typeface="Lucida Console" panose="020B0609040504020204" pitchFamily="49" charset="0"/>
              </a:rPr>
              <a:t>@Test</a:t>
            </a:r>
            <a:r>
              <a:rPr lang="en-GB" dirty="0"/>
              <a:t> is the most straight-forward.  The third one using a </a:t>
            </a:r>
            <a:r>
              <a:rPr lang="en-GB" b="1" dirty="0">
                <a:latin typeface="Lucida Console" panose="020B0609040504020204" pitchFamily="49" charset="0"/>
              </a:rPr>
              <a:t>try</a:t>
            </a:r>
            <a:r>
              <a:rPr lang="en-GB" dirty="0"/>
              <a:t>-</a:t>
            </a:r>
            <a:r>
              <a:rPr lang="en-GB" b="1" dirty="0">
                <a:latin typeface="Lucida Console" panose="020B0609040504020204" pitchFamily="49" charset="0"/>
              </a:rPr>
              <a:t>catch</a:t>
            </a:r>
            <a:r>
              <a:rPr lang="en-GB" dirty="0"/>
              <a:t> block uses a familiar traditional approach, and it was used in older versions of JUnit.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3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22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7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latin typeface="Arial" charset="0"/>
              </a:rPr>
              <a:t>Tests are checked into source control, just like regular code – because they are as much a part of th</a:t>
            </a:r>
            <a:r>
              <a:rPr lang="en-GB" dirty="0"/>
              <a:t>e </a:t>
            </a:r>
            <a:r>
              <a:rPr lang="en-GB" dirty="0">
                <a:latin typeface="Arial" charset="0"/>
              </a:rPr>
              <a:t>project as the code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5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see the acronyms</a:t>
            </a:r>
          </a:p>
          <a:p>
            <a:endParaRPr lang="en-GB" dirty="0"/>
          </a:p>
          <a:p>
            <a:r>
              <a:rPr lang="en-GB" dirty="0"/>
              <a:t>SUT: System Under Test</a:t>
            </a:r>
          </a:p>
          <a:p>
            <a:r>
              <a:rPr lang="en-GB" dirty="0"/>
              <a:t>CUT: Class Under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2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 Testing is also known as Component or Module Testing. It is a form of “White Box” testing – in other words, where the author of</a:t>
            </a:r>
            <a:r>
              <a:rPr lang="en-GB" baseline="0" dirty="0"/>
              <a:t> the test has complete knowledge of the internals of the component being tested.</a:t>
            </a:r>
          </a:p>
          <a:p>
            <a:endParaRPr lang="en-GB" baseline="0" dirty="0"/>
          </a:p>
          <a:p>
            <a:r>
              <a:rPr lang="en-GB" baseline="0" dirty="0"/>
              <a:t>This contrasts with “Black Box” testing, in which only the interface of the component being tested is known and only that interface is tested.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7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8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3401391" cy="2277604"/>
          </a:xfrm>
        </p:spPr>
        <p:txBody>
          <a:bodyPr/>
          <a:lstStyle/>
          <a:p>
            <a:r>
              <a:rPr lang="en-GB" dirty="0"/>
              <a:t>Introduction to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6378505" cy="495535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Right click on the package name and select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New &gt; Other &gt; JUnit &gt; JUnit test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Select the CUT in the dialog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and then write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Run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663485" y="2116359"/>
            <a:ext cx="5811250" cy="2616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import static </a:t>
            </a:r>
            <a:r>
              <a:rPr lang="en-GB" sz="1400" dirty="0" err="1"/>
              <a:t>org.junit.jupiter.api.Assertions</a:t>
            </a:r>
            <a:r>
              <a:rPr lang="en-GB" sz="1400" dirty="0"/>
              <a:t>.*;</a:t>
            </a:r>
          </a:p>
          <a:p>
            <a:r>
              <a:rPr lang="en-GB" sz="1400" dirty="0"/>
              <a:t>import </a:t>
            </a:r>
            <a:r>
              <a:rPr lang="en-GB" sz="1400" dirty="0" err="1"/>
              <a:t>org.junit.jupiter.api.Test</a:t>
            </a:r>
            <a:r>
              <a:rPr lang="en-GB" sz="1400" dirty="0"/>
              <a:t>;</a:t>
            </a:r>
          </a:p>
          <a:p>
            <a:endParaRPr lang="en-GB" sz="800" dirty="0"/>
          </a:p>
          <a:p>
            <a:r>
              <a:rPr lang="en-GB" sz="1600" b="1" dirty="0">
                <a:solidFill>
                  <a:srgbClr val="C00000"/>
                </a:solidFill>
              </a:rPr>
              <a:t>class</a:t>
            </a:r>
            <a:r>
              <a:rPr lang="en-GB" sz="1600" b="1" dirty="0"/>
              <a:t> </a:t>
            </a:r>
            <a:r>
              <a:rPr lang="en-GB" sz="1600" b="1" dirty="0" err="1"/>
              <a:t>testCar</a:t>
            </a:r>
            <a:r>
              <a:rPr lang="en-GB" sz="1600" b="1" dirty="0"/>
              <a:t> {</a:t>
            </a:r>
          </a:p>
          <a:p>
            <a:r>
              <a:rPr lang="en-GB" sz="1600" b="1" dirty="0"/>
              <a:t>	</a:t>
            </a:r>
            <a:r>
              <a:rPr lang="en-US" sz="1600" b="1" dirty="0">
                <a:solidFill>
                  <a:srgbClr val="0000C8"/>
                </a:solidFill>
              </a:rPr>
              <a:t>@Test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>
                <a:solidFill>
                  <a:srgbClr val="C00000"/>
                </a:solidFill>
              </a:rPr>
              <a:t>void</a:t>
            </a:r>
            <a:r>
              <a:rPr lang="en-GB" sz="1600" b="1" dirty="0"/>
              <a:t> </a:t>
            </a:r>
            <a:r>
              <a:rPr lang="en-GB" sz="1600" b="1" dirty="0" err="1"/>
              <a:t>testCarAccelerate</a:t>
            </a:r>
            <a:r>
              <a:rPr lang="en-GB" sz="1600" b="1" dirty="0"/>
              <a:t>() {</a:t>
            </a:r>
          </a:p>
          <a:p>
            <a:r>
              <a:rPr lang="en-GB" sz="1600" b="1" dirty="0"/>
              <a:t>		Car </a:t>
            </a:r>
            <a:r>
              <a:rPr lang="en-GB" sz="1600" b="1" dirty="0" err="1"/>
              <a:t>car</a:t>
            </a:r>
            <a:r>
              <a:rPr lang="en-GB" sz="1600" b="1" dirty="0"/>
              <a:t> = new Car(</a:t>
            </a:r>
            <a:r>
              <a:rPr lang="en-GB" sz="1600" b="1" dirty="0">
                <a:solidFill>
                  <a:srgbClr val="0000C8"/>
                </a:solidFill>
              </a:rPr>
              <a:t>"Ford"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car.accelerate</a:t>
            </a:r>
            <a:r>
              <a:rPr lang="en-GB" sz="1600" b="1" dirty="0"/>
              <a:t>(10);		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assertEquals</a:t>
            </a:r>
            <a:r>
              <a:rPr lang="en-GB" sz="1600" b="1" dirty="0"/>
              <a:t>(50, </a:t>
            </a:r>
            <a:r>
              <a:rPr lang="en-GB" sz="1600" b="1" dirty="0" err="1"/>
              <a:t>car.getSpeed</a:t>
            </a:r>
            <a:r>
              <a:rPr lang="en-GB" sz="1600" b="1" dirty="0"/>
              <a:t>());</a:t>
            </a:r>
          </a:p>
          <a:p>
            <a:r>
              <a:rPr lang="en-GB" sz="1600" b="1" dirty="0"/>
              <a:t>	}</a:t>
            </a:r>
          </a:p>
          <a:p>
            <a:r>
              <a:rPr lang="en-GB" sz="1600" b="1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1" y="4830187"/>
            <a:ext cx="2088261" cy="1872806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7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JUnit </a:t>
            </a:r>
            <a:r>
              <a:rPr lang="en-GB" b="0" dirty="0">
                <a:latin typeface="+mj-lt"/>
                <a:cs typeface="Courier New" pitchFamily="49" charset="0"/>
              </a:rPr>
              <a:t>@Before </a:t>
            </a:r>
            <a:r>
              <a:rPr lang="en-GB" dirty="0">
                <a:latin typeface="+mj-lt"/>
              </a:rPr>
              <a:t>and </a:t>
            </a:r>
            <a:r>
              <a:rPr lang="en-GB" b="0" dirty="0">
                <a:latin typeface="+mj-lt"/>
                <a:cs typeface="Courier New" pitchFamily="49" charset="0"/>
              </a:rPr>
              <a:t>@After </a:t>
            </a:r>
            <a:r>
              <a:rPr lang="en-GB" dirty="0">
                <a:latin typeface="+mj-lt"/>
              </a:rPr>
              <a:t>annotations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2012" y="1273982"/>
            <a:ext cx="6216558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BeforeEach</a:t>
            </a:r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AfterEach</a:t>
            </a:r>
            <a:endParaRPr lang="en-GB" sz="16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"@test"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.accelerate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.getSpeed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37900" y="2062871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before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0176" y="3375333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after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2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Statuses of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0886709" cy="3086786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Passing: ultimately all our tests must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Failing: in TDD we always start with a test which fails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Erroring</a:t>
            </a:r>
            <a:r>
              <a:rPr lang="en-GB" b="1" dirty="0"/>
              <a:t>: test neither passes nor fails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Something has gone wrong, a run time error has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Ignored: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@Test @Ignore </a:t>
            </a:r>
            <a:r>
              <a:rPr lang="en-GB" b="1" dirty="0"/>
              <a:t>annotation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44" y="4628348"/>
            <a:ext cx="4357688" cy="1879600"/>
          </a:xfrm>
          <a:prstGeom prst="rect">
            <a:avLst/>
          </a:prstGeom>
          <a:noFill/>
          <a:ln w="19050">
            <a:solidFill>
              <a:srgbClr val="004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 Assertions methods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3498605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Methods are overloaded, e.g.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 String version: on failure message is displayed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Remember order: expected then actual – used in error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Comparing doubles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666" y="1820918"/>
            <a:ext cx="804884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Object expected, Object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(String message,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66" y="4866861"/>
            <a:ext cx="774950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expected,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actual,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delta)</a:t>
            </a:r>
          </a:p>
        </p:txBody>
      </p:sp>
    </p:spTree>
    <p:extLst>
      <p:ext uri="{BB962C8B-B14F-4D97-AF65-F5344CB8AC3E}">
        <p14:creationId xmlns:p14="http://schemas.microsoft.com/office/powerpoint/2010/main" val="25936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JUnit Assertion methods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4047672"/>
            <a:ext cx="2731537" cy="439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5928" y="1388467"/>
            <a:ext cx="7219508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identity of reference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Boolean value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check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an object is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29" y="4614587"/>
            <a:ext cx="332798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fail(String message)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JUnit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latin typeface="+mj-lt"/>
                <a:cs typeface="Courier New" pitchFamily="49" charset="0"/>
              </a:rPr>
              <a:t>@Test </a:t>
            </a:r>
            <a:r>
              <a:rPr lang="en-GB" dirty="0">
                <a:latin typeface="+mj-lt"/>
              </a:rPr>
              <a:t>annotation</a:t>
            </a:r>
            <a:endParaRPr lang="en-IN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/>
              <a:t>marks method as a unit test</a:t>
            </a: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@Test(expected = </a:t>
            </a:r>
            <a:r>
              <a:rPr lang="en-US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Exception.class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does </a:t>
            </a:r>
            <a:r>
              <a:rPr lang="en-US" u="sng" dirty="0"/>
              <a:t>not</a:t>
            </a:r>
            <a:r>
              <a:rPr lang="en-US" dirty="0"/>
              <a:t> throw the expected exception</a:t>
            </a:r>
          </a:p>
          <a:p>
            <a:pPr marL="342000" lvl="1" indent="0">
              <a:buSzPct val="115000"/>
              <a:buNone/>
            </a:pPr>
            <a:b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expected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IndexOutOfBoundsException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.class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</a:t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@Test(timeout =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200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takes longer than 200 milliseconds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1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Expected Exceptions with JUnit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272" y="1368256"/>
            <a:ext cx="9809595" cy="1231106"/>
          </a:xfrm>
        </p:spPr>
        <p:txBody>
          <a:bodyPr/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800" b="1" dirty="0"/>
              <a:t>3 approaches to testing for expected exceptions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noProof="1">
                <a:latin typeface="Lucida Console" panose="020B0609040504020204" pitchFamily="49" charset="0"/>
              </a:rPr>
              <a:t>ExpectedException</a:t>
            </a:r>
            <a:r>
              <a:rPr lang="en-GB" sz="1800" dirty="0"/>
              <a:t> rule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dirty="0">
                <a:latin typeface="Lucida Console" panose="020B0609040504020204" pitchFamily="49" charset="0"/>
              </a:rPr>
              <a:t>expected</a:t>
            </a:r>
            <a:r>
              <a:rPr lang="en-GB" sz="1800" dirty="0"/>
              <a:t> parameter with </a:t>
            </a:r>
            <a:r>
              <a:rPr lang="en-GB" sz="1800" b="1" dirty="0">
                <a:latin typeface="Lucida Console" panose="020B0609040504020204" pitchFamily="49" charset="0"/>
              </a:rPr>
              <a:t>@Test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sz="1800" dirty="0"/>
              <a:t>Use the </a:t>
            </a:r>
            <a:r>
              <a:rPr lang="en-GB" sz="1800" b="1" dirty="0">
                <a:latin typeface="Lucida Console" panose="020B0609040504020204" pitchFamily="49" charset="0"/>
              </a:rPr>
              <a:t>try-catch</a:t>
            </a:r>
            <a:r>
              <a:rPr lang="en-GB" sz="1800" dirty="0"/>
              <a:t> block</a:t>
            </a:r>
          </a:p>
          <a:p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16564" y="2365756"/>
            <a:ext cx="6696000" cy="17081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@Rule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</a:t>
            </a:r>
            <a:r>
              <a:rPr lang="en-GB" altLang="en-US" sz="1300" b="1" noProof="1">
                <a:latin typeface="Lucida Console" panose="020B0609040504020204" pitchFamily="49" charset="0"/>
              </a:rPr>
              <a:t> ExpectedException exception = ExpectedException.none();</a:t>
            </a:r>
          </a:p>
          <a:p>
            <a:pPr>
              <a:lnSpc>
                <a:spcPts val="1400"/>
              </a:lnSpc>
            </a:pPr>
            <a:endParaRPr lang="en-GB" altLang="en-US" sz="1300" b="1" noProof="1">
              <a:latin typeface="Lucida Console" panose="020B0609040504020204" pitchFamily="49" charset="0"/>
            </a:endParaRP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 </a:t>
            </a:r>
            <a:r>
              <a:rPr lang="en-GB" altLang="en-US" sz="1300" b="1" noProof="1">
                <a:latin typeface="Lucida Console" panose="020B0609040504020204" pitchFamily="49" charset="0"/>
              </a:rPr>
              <a:t>testConstrction()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exception.expect(IllegalArgumentException.class);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exception.expectMessage(containsString(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"Invalid age"</a:t>
            </a:r>
            <a:r>
              <a:rPr lang="en-GB" altLang="en-US" sz="1300" b="1" noProof="1"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564" y="4140450"/>
            <a:ext cx="6696000" cy="810478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@Test(expected = IllegalArgumentException.class)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</a:t>
            </a:r>
            <a:r>
              <a:rPr lang="en-GB" altLang="en-US" sz="1300" b="1" noProof="1">
                <a:latin typeface="Lucida Console" panose="020B0609040504020204" pitchFamily="49" charset="0"/>
              </a:rPr>
              <a:t> testConstrction()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563" y="5017461"/>
            <a:ext cx="6696000" cy="17081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@Test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public void</a:t>
            </a:r>
            <a:r>
              <a:rPr lang="en-GB" altLang="en-US" sz="1300" b="1" noProof="1">
                <a:latin typeface="Lucida Console" panose="020B0609040504020204" pitchFamily="49" charset="0"/>
              </a:rPr>
              <a:t> testExpectedException3()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try</a:t>
            </a:r>
            <a:r>
              <a:rPr lang="en-GB" altLang="en-US" sz="1300" b="1" noProof="1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new</a:t>
            </a:r>
            <a:r>
              <a:rPr lang="en-GB" altLang="en-US" sz="1300" b="1" noProof="1">
                <a:latin typeface="Lucida Console" panose="020B0609040504020204" pitchFamily="49" charset="0"/>
              </a:rPr>
              <a:t> Employee(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"Fred"</a:t>
            </a:r>
            <a:r>
              <a:rPr lang="en-GB" altLang="en-US" sz="1300" b="1" noProof="1">
                <a:latin typeface="Lucida Console" panose="020B0609040504020204" pitchFamily="49" charset="0"/>
              </a:rPr>
              <a:t>, -1);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fail(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"Should raise exception"</a:t>
            </a:r>
            <a:r>
              <a:rPr lang="en-GB" altLang="en-US" sz="1300" b="1" noProof="1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} </a:t>
            </a:r>
            <a:r>
              <a:rPr lang="en-GB" altLang="en-US" sz="1300" b="1" noProof="1">
                <a:solidFill>
                  <a:srgbClr val="800080"/>
                </a:solidFill>
                <a:latin typeface="Lucida Console" panose="020B0609040504020204" pitchFamily="49" charset="0"/>
              </a:rPr>
              <a:t>catch</a:t>
            </a:r>
            <a:r>
              <a:rPr lang="en-GB" altLang="en-US" sz="1300" b="1" noProof="1">
                <a:latin typeface="Lucida Console" panose="020B0609040504020204" pitchFamily="49" charset="0"/>
              </a:rPr>
              <a:t> (IllegalArgumentException e) {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   assertThat(e.getMessage(), containsString(</a:t>
            </a:r>
            <a:r>
              <a:rPr lang="en-GB" altLang="en-US" sz="1300" b="1" noProof="1">
                <a:solidFill>
                  <a:srgbClr val="0000CC"/>
                </a:solidFill>
                <a:latin typeface="Lucida Console" panose="020B0609040504020204" pitchFamily="49" charset="0"/>
              </a:rPr>
              <a:t>"Invalid age"</a:t>
            </a:r>
            <a:r>
              <a:rPr lang="en-GB" altLang="en-US" sz="1300" b="1" noProof="1"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   }</a:t>
            </a:r>
          </a:p>
          <a:p>
            <a:pPr>
              <a:lnSpc>
                <a:spcPts val="1400"/>
              </a:lnSpc>
            </a:pPr>
            <a:r>
              <a:rPr lang="en-GB" altLang="en-US" sz="1300" b="1" noProof="1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2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Unit Testing and Test Driven Development are the recommended approach to produce quality software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 err="1"/>
              <a:t>JUnit</a:t>
            </a:r>
            <a:r>
              <a:rPr lang="en-GB" dirty="0"/>
              <a:t> encourages the TDD </a:t>
            </a:r>
            <a:r>
              <a:rPr lang="en-GB" dirty="0" err="1"/>
              <a:t>mindset</a:t>
            </a: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4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Hands On Lab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Writing tests for a security checker  class for </a:t>
            </a:r>
            <a:br>
              <a:rPr lang="en-GB" dirty="0"/>
            </a:br>
            <a:r>
              <a:rPr lang="en-GB" dirty="0" err="1"/>
              <a:t>userID</a:t>
            </a:r>
            <a:r>
              <a:rPr lang="en-GB" dirty="0"/>
              <a:t> / password validation</a:t>
            </a:r>
          </a:p>
        </p:txBody>
      </p:sp>
    </p:spTree>
    <p:extLst>
      <p:ext uri="{BB962C8B-B14F-4D97-AF65-F5344CB8AC3E}">
        <p14:creationId xmlns:p14="http://schemas.microsoft.com/office/powerpoint/2010/main" val="41213019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6171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Look at the main testing framework used in Java development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 err="1"/>
              <a:t>JUnit</a:t>
            </a:r>
            <a:endParaRPr lang="en-GB" dirty="0"/>
          </a:p>
          <a:p>
            <a:pPr marL="1026000" lvl="1" indent="-342900">
              <a:buSzPct val="115000"/>
            </a:pPr>
            <a:r>
              <a:rPr lang="en-GB" dirty="0"/>
              <a:t>How to set up and run</a:t>
            </a:r>
          </a:p>
          <a:p>
            <a:pPr marL="1026000" lvl="1" indent="-342900">
              <a:buSzPct val="115000"/>
            </a:pPr>
            <a:r>
              <a:rPr lang="en-GB" dirty="0"/>
              <a:t>Annotations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Hands on lab</a:t>
            </a:r>
          </a:p>
          <a:p>
            <a:pPr marL="684000" lvl="1" indent="-342900">
              <a:buSzPct val="115000"/>
            </a:pPr>
            <a:r>
              <a:rPr lang="en-GB" dirty="0"/>
              <a:t>Author Unit Tests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527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102695" cy="2917842"/>
          </a:xfrm>
        </p:spPr>
        <p:txBody>
          <a:bodyPr/>
          <a:lstStyle/>
          <a:p>
            <a:r>
              <a:rPr lang="en-US" dirty="0"/>
              <a:t>Unit Tests must be…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948542" cy="58990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US" b="1" dirty="0"/>
              <a:t>Automatic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checks its own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Repeatable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can be run again with the same results</a:t>
            </a:r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Available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it accompanies the code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574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benefits are really for the developer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244007" cy="4094163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You fix all the trivial problems as you go along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know that they have not recurred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document without effort, how you see other s/w interfacing with yours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You are able to refactor your code to make it more maintainable, faster... knowing that you haven’t broken anything.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Structure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Arrange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 the starting conditions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Act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Invoke the method (or property) that is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Assert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Decide if the test has passed or failed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3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Write a test harness for the Class Under Test (CUT)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Main method creates instance of class, invokes methods and outputs to the results to the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Drawbacks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structured; have to hand-craft each time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Not necessarily repeatable; may not work in 2 weeks time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Should be able to run at click of button and see whether they passed or failed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Will not run all the code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No standardised reporting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Requires visual inspection of console output</a:t>
            </a:r>
          </a:p>
          <a:p>
            <a:pPr marL="1026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 may miss failures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Integration with other tools (e.g. your build, code coverage)</a:t>
            </a:r>
          </a:p>
        </p:txBody>
      </p:sp>
    </p:spTree>
    <p:extLst>
      <p:ext uri="{BB962C8B-B14F-4D97-AF65-F5344CB8AC3E}">
        <p14:creationId xmlns:p14="http://schemas.microsoft.com/office/powerpoint/2010/main" val="74487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828797" cy="482753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Unit tests</a:t>
            </a:r>
          </a:p>
          <a:p>
            <a:pPr marL="684000" lvl="1" indent="-342900">
              <a:buSzPct val="115000"/>
            </a:pPr>
            <a:r>
              <a:rPr lang="en-GB" dirty="0"/>
              <a:t>Test one unit in isolation</a:t>
            </a:r>
          </a:p>
          <a:p>
            <a:pPr marL="684000" lvl="1" indent="-342900">
              <a:buSzPct val="115000"/>
            </a:pPr>
            <a:r>
              <a:rPr lang="en-GB" dirty="0"/>
              <a:t>Also known as Component or Module testing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What is a unit?</a:t>
            </a:r>
          </a:p>
          <a:p>
            <a:pPr marL="684000" lvl="1" indent="-342900">
              <a:buSzPct val="115000"/>
            </a:pPr>
            <a:r>
              <a:rPr lang="en-GB" dirty="0"/>
              <a:t>Method</a:t>
            </a:r>
          </a:p>
          <a:p>
            <a:pPr marL="684000" lvl="1" indent="-342900">
              <a:buSzPct val="115000"/>
            </a:pPr>
            <a:r>
              <a:rPr lang="en-GB" dirty="0"/>
              <a:t>Class</a:t>
            </a:r>
          </a:p>
          <a:p>
            <a:pPr marL="684000" lvl="1" indent="-342900">
              <a:buSzPct val="115000"/>
            </a:pPr>
            <a:r>
              <a:rPr lang="en-GB" dirty="0"/>
              <a:t>Database query or transaction</a:t>
            </a:r>
          </a:p>
          <a:p>
            <a:pPr marL="684000" lvl="1" indent="-342900">
              <a:buSzPct val="115000"/>
            </a:pPr>
            <a:r>
              <a:rPr lang="en-GB" dirty="0"/>
              <a:t>Web Page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What are you testing?</a:t>
            </a:r>
          </a:p>
          <a:p>
            <a:pPr marL="684000" lvl="1" indent="-342900">
              <a:buSzPct val="115000"/>
            </a:pPr>
            <a:r>
              <a:rPr lang="en-GB" dirty="0"/>
              <a:t>You know the internals of the test – “White Box”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803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xUnit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“Family” of testing frameworks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err="1"/>
              <a:t>JUnit</a:t>
            </a:r>
            <a:r>
              <a:rPr lang="en-GB" dirty="0"/>
              <a:t> for Java,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MSTest</a:t>
            </a:r>
            <a:r>
              <a:rPr lang="en-GB" dirty="0"/>
              <a:t> for .NET, Test::Unit for Perl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Simple framework with common design to organise and run tests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Setup, Test, Assertion, Tear Down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Essential for support of Extreme Programming &amp; Test Driven Development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14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6237213" cy="2353439"/>
          </a:xfrm>
        </p:spPr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test method for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A8603C-B29E-4844-9DF2-87FEFC90C643}"/>
</file>

<file path=customXml/itemProps2.xml><?xml version="1.0" encoding="utf-8"?>
<ds:datastoreItem xmlns:ds="http://schemas.openxmlformats.org/officeDocument/2006/customXml" ds:itemID="{B1E6321C-2889-45B6-9C62-52F17AAE101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794D9DE-4FDF-4DC0-8B2C-5438320C69D5"/>
    <ds:schemaRef ds:uri="http://www.w3.org/XML/1998/namespace"/>
    <ds:schemaRef ds:uri="E64DA411-94AE-4202-97C9-83273A834252"/>
  </ds:schemaRefs>
</ds:datastoreItem>
</file>

<file path=customXml/itemProps3.xml><?xml version="1.0" encoding="utf-8"?>
<ds:datastoreItem xmlns:ds="http://schemas.openxmlformats.org/officeDocument/2006/customXml" ds:itemID="{19CFEB11-04EE-4A41-8B66-BAA01BA6D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1310</Words>
  <Application>Microsoft Office PowerPoint</Application>
  <PresentationFormat>Widescreen</PresentationFormat>
  <Paragraphs>228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Krana Fat B</vt:lpstr>
      <vt:lpstr>Lucida Console</vt:lpstr>
      <vt:lpstr>Lux</vt:lpstr>
      <vt:lpstr>Montserrat</vt:lpstr>
      <vt:lpstr>Wingdings</vt:lpstr>
      <vt:lpstr>Master</vt:lpstr>
      <vt:lpstr>Introduction to Testing</vt:lpstr>
      <vt:lpstr>PowerPoint Presentation</vt:lpstr>
      <vt:lpstr>PowerPoint Presentation</vt:lpstr>
      <vt:lpstr>PowerPoint Presentation</vt:lpstr>
      <vt:lpstr>PowerPoint Presentation</vt:lpstr>
      <vt:lpstr>Manual Tests</vt:lpstr>
      <vt:lpstr>PowerPoint Presentation</vt:lpstr>
      <vt:lpstr>PowerPoint Presentation</vt:lpstr>
      <vt:lpstr>JUnit test method for Java</vt:lpstr>
      <vt:lpstr>How to create a test?</vt:lpstr>
      <vt:lpstr>JUnit @Before and @After annotations</vt:lpstr>
      <vt:lpstr>Statuses of a test</vt:lpstr>
      <vt:lpstr>JUnit Assertions methods 1</vt:lpstr>
      <vt:lpstr>JUnit Assertion methods 2</vt:lpstr>
      <vt:lpstr>PowerPoint Presentation</vt:lpstr>
      <vt:lpstr>Testing Expected Exceptions with JUnit</vt:lpstr>
      <vt:lpstr>PowerPoint Presentation</vt:lpstr>
      <vt:lpstr>Hands On Lab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Beardsley, Paul</cp:lastModifiedBy>
  <cp:revision>239</cp:revision>
  <cp:lastPrinted>2019-07-03T09:46:41Z</cp:lastPrinted>
  <dcterms:created xsi:type="dcterms:W3CDTF">2019-09-05T08:17:12Z</dcterms:created>
  <dcterms:modified xsi:type="dcterms:W3CDTF">2023-01-04T14:29:44Z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0x010100488ECE2E70AB8B46B2C449C81E540480</vt:lpwstr>
  </property>
  <property fmtid="{D5CDD505-2E9C-101B-9397-08002B2CF9AE}" pid="3" name="BookType">
    <vt:lpwstr>7</vt:lpwstr>
  </property>
</Properties>
</file>