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758" r:id="rId5"/>
    <p:sldId id="759" r:id="rId6"/>
    <p:sldId id="752" r:id="rId7"/>
    <p:sldId id="753" r:id="rId8"/>
    <p:sldId id="754" r:id="rId9"/>
    <p:sldId id="755" r:id="rId10"/>
    <p:sldId id="757" r:id="rId11"/>
    <p:sldId id="257" r:id="rId12"/>
    <p:sldId id="756" r:id="rId13"/>
  </p:sldIdLst>
  <p:sldSz cx="12192000" cy="6858000"/>
  <p:notesSz cx="6645275" cy="9775825"/>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EDB8"/>
    <a:srgbClr val="004050"/>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92750" autoAdjust="0"/>
  </p:normalViewPr>
  <p:slideViewPr>
    <p:cSldViewPr snapToGrid="0" snapToObjects="1" showGuides="1">
      <p:cViewPr varScale="1">
        <p:scale>
          <a:sx n="62" d="100"/>
          <a:sy n="62" d="100"/>
        </p:scale>
        <p:origin x="1060" y="40"/>
      </p:cViewPr>
      <p:guideLst>
        <p:guide pos="3840"/>
        <p:guide orient="horz" pos="377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2" d="100"/>
          <a:sy n="82" d="100"/>
        </p:scale>
        <p:origin x="400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pPr/>
              <a:t>13/05/2022</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pPr/>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13/05/2022</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48901C6-1DA1-FB44-ABEE-06A0FEB7738E}" type="slidenum">
              <a:rPr lang="en-GB" smtClean="0"/>
              <a:pPr/>
              <a:t>3</a:t>
            </a:fld>
            <a:endParaRPr lang="en-GB"/>
          </a:p>
        </p:txBody>
      </p:sp>
    </p:spTree>
    <p:extLst>
      <p:ext uri="{BB962C8B-B14F-4D97-AF65-F5344CB8AC3E}">
        <p14:creationId xmlns:p14="http://schemas.microsoft.com/office/powerpoint/2010/main" val="1703801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48901C6-1DA1-FB44-ABEE-06A0FEB7738E}" type="slidenum">
              <a:rPr lang="en-GB" smtClean="0"/>
              <a:pPr/>
              <a:t>4</a:t>
            </a:fld>
            <a:endParaRPr lang="en-GB"/>
          </a:p>
        </p:txBody>
      </p:sp>
    </p:spTree>
    <p:extLst>
      <p:ext uri="{BB962C8B-B14F-4D97-AF65-F5344CB8AC3E}">
        <p14:creationId xmlns:p14="http://schemas.microsoft.com/office/powerpoint/2010/main" val="279342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a:t>
            </a:r>
            <a:r>
              <a:rPr lang="en-GB" baseline="0" dirty="0"/>
              <a:t> will see in the weeks ahead how the coding requires a mindset of ‘trying to type as little as possible, whilst using my (necessary) mouse even less!’</a:t>
            </a:r>
          </a:p>
          <a:p>
            <a:endParaRPr lang="en-GB" baseline="0" dirty="0"/>
          </a:p>
          <a:p>
            <a:r>
              <a:rPr lang="en-GB" baseline="0" dirty="0"/>
              <a:t>Some of this will be tricky and there will be a lot coming at you. You need to apply yourself to the task ahead, but there will always be help.</a:t>
            </a:r>
          </a:p>
          <a:p>
            <a:endParaRPr lang="en-GB" baseline="0" dirty="0"/>
          </a:p>
          <a:p>
            <a:r>
              <a:rPr lang="en-GB" baseline="0" dirty="0"/>
              <a:t>We hope that the tasks we set you will be rewarding on completion.</a:t>
            </a:r>
            <a:endParaRPr lang="en-GB" dirty="0"/>
          </a:p>
          <a:p>
            <a:endParaRPr lang="en-IN"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5</a:t>
            </a:fld>
            <a:endParaRPr lang="en-GB"/>
          </a:p>
        </p:txBody>
      </p:sp>
    </p:spTree>
    <p:extLst>
      <p:ext uri="{BB962C8B-B14F-4D97-AF65-F5344CB8AC3E}">
        <p14:creationId xmlns:p14="http://schemas.microsoft.com/office/powerpoint/2010/main" val="162958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 helps the course along, especially the breaks, if we all get to know each other a little bit. Please help us here by providing a little bit of background about yourself.</a:t>
            </a:r>
          </a:p>
          <a:p>
            <a:endParaRPr lang="en-IN"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6</a:t>
            </a:fld>
            <a:endParaRPr lang="en-GB"/>
          </a:p>
        </p:txBody>
      </p:sp>
    </p:spTree>
    <p:extLst>
      <p:ext uri="{BB962C8B-B14F-4D97-AF65-F5344CB8AC3E}">
        <p14:creationId xmlns:p14="http://schemas.microsoft.com/office/powerpoint/2010/main" val="1592462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is presented as an instructor led training (ILT) course, which means that it is comprised of:</a:t>
            </a:r>
          </a:p>
          <a:p>
            <a:pPr marL="171450" indent="-171450">
              <a:buFont typeface="Wingdings" panose="05000000000000000000" pitchFamily="2" charset="2"/>
              <a:buChar char="§"/>
            </a:pPr>
            <a:r>
              <a:rPr lang="en-GB" dirty="0"/>
              <a:t>Teaching sessions, where the instructor will explain aspects of web development</a:t>
            </a:r>
          </a:p>
          <a:p>
            <a:pPr marL="171450" indent="-171450">
              <a:buFont typeface="Wingdings" panose="05000000000000000000" pitchFamily="2" charset="2"/>
              <a:buChar char="§"/>
            </a:pPr>
            <a:r>
              <a:rPr lang="en-GB" dirty="0"/>
              <a:t>Hands on labs, where you have the opportunity to put your new knowledge into practice but you will be led step by step</a:t>
            </a:r>
          </a:p>
          <a:p>
            <a:pPr marL="171450" indent="-171450">
              <a:buFont typeface="Wingdings" panose="05000000000000000000" pitchFamily="2" charset="2"/>
              <a:buChar char="§"/>
            </a:pPr>
            <a:r>
              <a:rPr lang="en-GB" dirty="0"/>
              <a:t>Interspersed with labs will be ‘Coding Practices’,</a:t>
            </a:r>
            <a:r>
              <a:rPr lang="en-GB" baseline="0" dirty="0"/>
              <a:t> get this problem solved, here are some hints and tips</a:t>
            </a:r>
            <a:endParaRPr lang="en-GB" dirty="0"/>
          </a:p>
          <a:p>
            <a:pPr marL="171450" indent="-171450">
              <a:buFont typeface="Wingdings" panose="05000000000000000000" pitchFamily="2" charset="2"/>
              <a:buChar char="§"/>
            </a:pPr>
            <a:r>
              <a:rPr lang="en-GB" dirty="0"/>
              <a:t>Question and review sessions, which provide a framework for testing what you have learnt</a:t>
            </a:r>
          </a:p>
          <a:p>
            <a:pPr marL="171450" indent="-171450">
              <a:buFont typeface="Wingdings" panose="05000000000000000000" pitchFamily="2" charset="2"/>
              <a:buChar char="§"/>
            </a:pPr>
            <a:r>
              <a:rPr lang="en-GB" dirty="0"/>
              <a:t>Moments where you teach yourself (maybe by googling!)</a:t>
            </a:r>
          </a:p>
          <a:p>
            <a:pPr marL="171450" indent="-171450">
              <a:buFont typeface="Wingdings" panose="05000000000000000000" pitchFamily="2" charset="2"/>
              <a:buChar char="§"/>
            </a:pPr>
            <a:r>
              <a:rPr lang="en-GB" dirty="0"/>
              <a:t>From time to time there will be some assessed assignments (to make sure that you’re on track) and that will count towards your final qualification</a:t>
            </a:r>
          </a:p>
          <a:p>
            <a:pPr lvl="1"/>
            <a:endParaRPr lang="en-GB" dirty="0"/>
          </a:p>
          <a:p>
            <a:r>
              <a:rPr lang="en-GB" dirty="0"/>
              <a:t>You also have all of the slides, with some additional commentary, to take away with you (you're reading this at the moment). You also have a Hands on Lab guide book, which provides you with instructions for the Labs.</a:t>
            </a:r>
          </a:p>
        </p:txBody>
      </p:sp>
      <p:sp>
        <p:nvSpPr>
          <p:cNvPr id="4" name="Slide Number Placeholder 3"/>
          <p:cNvSpPr>
            <a:spLocks noGrp="1"/>
          </p:cNvSpPr>
          <p:nvPr>
            <p:ph type="sldNum" sz="quarter" idx="10"/>
          </p:nvPr>
        </p:nvSpPr>
        <p:spPr/>
        <p:txBody>
          <a:bodyPr/>
          <a:lstStyle/>
          <a:p>
            <a:fld id="{548901C6-1DA1-FB44-ABEE-06A0FEB7738E}" type="slidenum">
              <a:rPr lang="en-GB" smtClean="0"/>
              <a:pPr/>
              <a:t>7</a:t>
            </a:fld>
            <a:endParaRPr lang="en-GB"/>
          </a:p>
        </p:txBody>
      </p:sp>
    </p:spTree>
    <p:extLst>
      <p:ext uri="{BB962C8B-B14F-4D97-AF65-F5344CB8AC3E}">
        <p14:creationId xmlns:p14="http://schemas.microsoft.com/office/powerpoint/2010/main" val="2360817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Hands On Labs are a vitally important learning tool, as they enable you to get to grips with the material. This experimenting reinforces the learning and maximises the retention of information for when you return to work.</a:t>
            </a:r>
          </a:p>
        </p:txBody>
      </p:sp>
      <p:sp>
        <p:nvSpPr>
          <p:cNvPr id="4" name="Slide Number Placeholder 3"/>
          <p:cNvSpPr>
            <a:spLocks noGrp="1"/>
          </p:cNvSpPr>
          <p:nvPr>
            <p:ph type="sldNum" sz="quarter" idx="10"/>
          </p:nvPr>
        </p:nvSpPr>
        <p:spPr/>
        <p:txBody>
          <a:bodyPr/>
          <a:lstStyle/>
          <a:p>
            <a:fld id="{548901C6-1DA1-FB44-ABEE-06A0FEB7738E}" type="slidenum">
              <a:rPr lang="en-GB" smtClean="0"/>
              <a:pPr/>
              <a:t>8</a:t>
            </a:fld>
            <a:endParaRPr lang="en-GB"/>
          </a:p>
        </p:txBody>
      </p:sp>
    </p:spTree>
    <p:extLst>
      <p:ext uri="{BB962C8B-B14F-4D97-AF65-F5344CB8AC3E}">
        <p14:creationId xmlns:p14="http://schemas.microsoft.com/office/powerpoint/2010/main" val="65771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Questions, both from you and your</a:t>
            </a:r>
            <a:r>
              <a:rPr lang="en-GB" baseline="0" dirty="0"/>
              <a:t> tutor</a:t>
            </a:r>
            <a:r>
              <a:rPr lang="en-GB" dirty="0"/>
              <a:t>, form the backbone of the course. Please use the opportunity of having a tutor in the room to ask questions. Please also note that he or she might not be able to instantly answer every question (they are human, after all), so bear with them if they need a little bit of time to think about the answer.</a:t>
            </a:r>
          </a:p>
          <a:p>
            <a:endParaRPr lang="en-GB" dirty="0"/>
          </a:p>
          <a:p>
            <a:r>
              <a:rPr lang="en-GB" dirty="0"/>
              <a:t>Similarly, questions are an important tool for the instructor to confirm that you are gathering in the material, so please participate during Q&amp;A sessions.</a:t>
            </a:r>
          </a:p>
          <a:p>
            <a:endParaRPr lang="en-GB" dirty="0"/>
          </a:p>
          <a:p>
            <a:r>
              <a:rPr lang="en-GB" dirty="0"/>
              <a:t>Our experience shows us that it is common for course apprentices to quietly sit there, desperately wishing to ask a question but feeling that they might be holding up the course for other delegates. Don't worry! You would be surprised the number of times that a whole group of people will say "I was going to ask that!" after a question has been raised.</a:t>
            </a:r>
          </a:p>
        </p:txBody>
      </p:sp>
      <p:sp>
        <p:nvSpPr>
          <p:cNvPr id="4" name="Slide Number Placeholder 3"/>
          <p:cNvSpPr>
            <a:spLocks noGrp="1"/>
          </p:cNvSpPr>
          <p:nvPr>
            <p:ph type="sldNum" sz="quarter" idx="5"/>
          </p:nvPr>
        </p:nvSpPr>
        <p:spPr/>
        <p:txBody>
          <a:bodyPr/>
          <a:lstStyle/>
          <a:p>
            <a:fld id="{548901C6-1DA1-FB44-ABEE-06A0FEB7738E}" type="slidenum">
              <a:rPr lang="en-GB" smtClean="0"/>
              <a:pPr/>
              <a:t>9</a:t>
            </a:fld>
            <a:endParaRPr lang="en-GB"/>
          </a:p>
        </p:txBody>
      </p:sp>
    </p:spTree>
    <p:extLst>
      <p:ext uri="{BB962C8B-B14F-4D97-AF65-F5344CB8AC3E}">
        <p14:creationId xmlns:p14="http://schemas.microsoft.com/office/powerpoint/2010/main" val="7072511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6"/>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6"/>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6"/>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6"/>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32612D27-90B8-4A79-BFB0-28F7C5A6BB01}"/>
              </a:ext>
            </a:extLst>
          </p:cNvPr>
          <p:cNvSpPr txBox="1">
            <a:spLocks/>
          </p:cNvSpPr>
          <p:nvPr/>
        </p:nvSpPr>
        <p:spPr>
          <a:xfrm>
            <a:off x="327751" y="5665344"/>
            <a:ext cx="3534471" cy="1186921"/>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2"/>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2"/>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2"/>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2"/>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Introduction</a:t>
            </a:r>
          </a:p>
          <a:p>
            <a:endParaRPr lang="en-GB"/>
          </a:p>
          <a:p>
            <a:endParaRPr lang="en-GB"/>
          </a:p>
          <a:p>
            <a:endParaRPr lang="en-GB"/>
          </a:p>
          <a:p>
            <a:endParaRPr lang="en-GB"/>
          </a:p>
          <a:p>
            <a:endParaRPr lang="en-GB"/>
          </a:p>
          <a:p>
            <a:endParaRPr lang="en-GB"/>
          </a:p>
          <a:p>
            <a:endParaRPr lang="en-GB" dirty="0"/>
          </a:p>
        </p:txBody>
      </p:sp>
      <p:sp>
        <p:nvSpPr>
          <p:cNvPr id="4" name="Title 2">
            <a:extLst>
              <a:ext uri="{FF2B5EF4-FFF2-40B4-BE49-F238E27FC236}">
                <a16:creationId xmlns:a16="http://schemas.microsoft.com/office/drawing/2014/main" id="{B2DA0785-3A4F-4BF8-98A0-097D23DC0017}"/>
              </a:ext>
            </a:extLst>
          </p:cNvPr>
          <p:cNvSpPr>
            <a:spLocks noGrp="1"/>
          </p:cNvSpPr>
          <p:nvPr>
            <p:ph type="ctrTitle"/>
          </p:nvPr>
        </p:nvSpPr>
        <p:spPr>
          <a:xfrm>
            <a:off x="327751" y="2486346"/>
            <a:ext cx="6545660" cy="935516"/>
          </a:xfrm>
        </p:spPr>
        <p:txBody>
          <a:bodyPr/>
          <a:lstStyle/>
          <a:p>
            <a:r>
              <a:rPr lang="en-GB" dirty="0"/>
              <a:t>Web fundamentals</a:t>
            </a:r>
          </a:p>
        </p:txBody>
      </p:sp>
    </p:spTree>
    <p:extLst>
      <p:ext uri="{BB962C8B-B14F-4D97-AF65-F5344CB8AC3E}">
        <p14:creationId xmlns:p14="http://schemas.microsoft.com/office/powerpoint/2010/main" val="199599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4EA400-4E59-4E7C-AA9A-3611D14F69E9}"/>
              </a:ext>
            </a:extLst>
          </p:cNvPr>
          <p:cNvSpPr>
            <a:spLocks noGrp="1"/>
          </p:cNvSpPr>
          <p:nvPr>
            <p:ph type="sldNum" sz="quarter" idx="4"/>
          </p:nvPr>
        </p:nvSpPr>
        <p:spPr/>
        <p:txBody>
          <a:bodyPr/>
          <a:lstStyle/>
          <a:p>
            <a:fld id="{EF892D59-8F09-EF4B-AD6D-DA609442F868}" type="slidenum">
              <a:rPr lang="en-GB" smtClean="0"/>
              <a:pPr/>
              <a:t>2</a:t>
            </a:fld>
            <a:endParaRPr lang="en-GB" dirty="0"/>
          </a:p>
        </p:txBody>
      </p:sp>
      <p:sp>
        <p:nvSpPr>
          <p:cNvPr id="4" name="Text Placeholder 3">
            <a:extLst>
              <a:ext uri="{FF2B5EF4-FFF2-40B4-BE49-F238E27FC236}">
                <a16:creationId xmlns:a16="http://schemas.microsoft.com/office/drawing/2014/main" id="{53105A4C-7D34-4396-B8FF-9BA1DAE3C768}"/>
              </a:ext>
            </a:extLst>
          </p:cNvPr>
          <p:cNvSpPr>
            <a:spLocks noGrp="1"/>
          </p:cNvSpPr>
          <p:nvPr>
            <p:ph type="body" sz="quarter" idx="10"/>
          </p:nvPr>
        </p:nvSpPr>
        <p:spPr/>
        <p:txBody>
          <a:bodyPr/>
          <a:lstStyle/>
          <a:p>
            <a:r>
              <a:rPr lang="en-GB" dirty="0"/>
              <a:t>Contents</a:t>
            </a:r>
          </a:p>
        </p:txBody>
      </p:sp>
      <p:sp>
        <p:nvSpPr>
          <p:cNvPr id="5" name="Text Placeholder 2">
            <a:extLst>
              <a:ext uri="{FF2B5EF4-FFF2-40B4-BE49-F238E27FC236}">
                <a16:creationId xmlns:a16="http://schemas.microsoft.com/office/drawing/2014/main" id="{C54E6B1F-A4FB-44C6-A83F-D97BFDA1E2C2}"/>
              </a:ext>
            </a:extLst>
          </p:cNvPr>
          <p:cNvSpPr txBox="1">
            <a:spLocks/>
          </p:cNvSpPr>
          <p:nvPr/>
        </p:nvSpPr>
        <p:spPr>
          <a:xfrm>
            <a:off x="5453845" y="1763358"/>
            <a:ext cx="6195317" cy="3331284"/>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0"/>
              </a:spcBef>
              <a:spcAft>
                <a:spcPts val="0"/>
              </a:spcAft>
              <a:buSzPct val="115000"/>
              <a:buFont typeface="Arial" panose="020B0604020202020204" pitchFamily="34" charset="0"/>
              <a:buNone/>
              <a:defRPr sz="3600" b="0" i="0" kern="1200" cap="all" spc="60" baseline="0">
                <a:solidFill>
                  <a:srgbClr val="09EDB8"/>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000" lvl="1" indent="-342000">
              <a:buSzPct val="115000"/>
              <a:buFont typeface="Arial" panose="020B0604020202020204" pitchFamily="34" charset="0"/>
              <a:buChar char="•"/>
            </a:pPr>
            <a:r>
              <a:rPr lang="en-GB" sz="2400" dirty="0"/>
              <a:t>Course administration, safety, and health.</a:t>
            </a:r>
          </a:p>
          <a:p>
            <a:pPr marL="342000" lvl="1" indent="-342000">
              <a:buSzPct val="115000"/>
              <a:buFont typeface="Arial" panose="020B0604020202020204" pitchFamily="34" charset="0"/>
              <a:buChar char="•"/>
            </a:pPr>
            <a:r>
              <a:rPr lang="en-GB" sz="2400" dirty="0"/>
              <a:t>Course objectives and prerequisite assumptions.</a:t>
            </a:r>
          </a:p>
          <a:p>
            <a:pPr marL="342000" lvl="1" indent="-342000">
              <a:buSzPct val="115000"/>
              <a:buFont typeface="Arial" panose="020B0604020202020204" pitchFamily="34" charset="0"/>
              <a:buChar char="•"/>
            </a:pPr>
            <a:r>
              <a:rPr lang="en-GB" sz="2400" dirty="0"/>
              <a:t>Introductions.</a:t>
            </a:r>
          </a:p>
          <a:p>
            <a:pPr marL="342000" lvl="1" indent="-342000">
              <a:buSzPct val="115000"/>
              <a:buFont typeface="Arial" panose="020B0604020202020204" pitchFamily="34" charset="0"/>
              <a:buChar char="•"/>
            </a:pPr>
            <a:r>
              <a:rPr lang="en-GB" sz="2400" dirty="0"/>
              <a:t>Course delivery.</a:t>
            </a:r>
          </a:p>
          <a:p>
            <a:pPr marL="342000" lvl="1" indent="-342000">
              <a:buSzPct val="115000"/>
              <a:buFont typeface="Arial" panose="020B0604020202020204" pitchFamily="34" charset="0"/>
              <a:buChar char="•"/>
            </a:pPr>
            <a:r>
              <a:rPr lang="en-GB" sz="2400" dirty="0"/>
              <a:t>Course labs.</a:t>
            </a:r>
          </a:p>
          <a:p>
            <a:pPr marL="342000" lvl="1" indent="-342000">
              <a:buSzPct val="115000"/>
              <a:buFont typeface="Arial" panose="020B0604020202020204" pitchFamily="34" charset="0"/>
              <a:buChar char="•"/>
            </a:pPr>
            <a:r>
              <a:rPr lang="en-GB" sz="2400" dirty="0"/>
              <a:t>Course plan by week / day.</a:t>
            </a:r>
          </a:p>
          <a:p>
            <a:pPr marL="342000" lvl="1" indent="-342000">
              <a:buSzPct val="115000"/>
              <a:buFont typeface="Arial" panose="020B0604020202020204" pitchFamily="34" charset="0"/>
              <a:buChar char="•"/>
            </a:pPr>
            <a:r>
              <a:rPr lang="en-GB" sz="2400" dirty="0"/>
              <a:t>Course assessment.</a:t>
            </a:r>
          </a:p>
          <a:p>
            <a:pPr marL="342000" lvl="1" indent="-342000">
              <a:buSzPct val="115000"/>
              <a:buFont typeface="Arial" panose="020B0604020202020204" pitchFamily="34" charset="0"/>
              <a:buChar char="•"/>
            </a:pPr>
            <a:endParaRPr lang="en-GB" sz="2400" dirty="0"/>
          </a:p>
          <a:p>
            <a:pPr marL="342000" indent="-342000">
              <a:buFont typeface="Arial" panose="020B0604020202020204" pitchFamily="34" charset="0"/>
              <a:buChar char="•"/>
            </a:pPr>
            <a:endParaRPr lang="en-IN" sz="4000" dirty="0"/>
          </a:p>
        </p:txBody>
      </p:sp>
    </p:spTree>
    <p:extLst>
      <p:ext uri="{BB962C8B-B14F-4D97-AF65-F5344CB8AC3E}">
        <p14:creationId xmlns:p14="http://schemas.microsoft.com/office/powerpoint/2010/main" val="69456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832D-C620-478A-93BE-A3DE5971C1E9}"/>
              </a:ext>
            </a:extLst>
          </p:cNvPr>
          <p:cNvSpPr>
            <a:spLocks noGrp="1"/>
          </p:cNvSpPr>
          <p:nvPr>
            <p:ph type="ctrTitle"/>
          </p:nvPr>
        </p:nvSpPr>
        <p:spPr>
          <a:xfrm>
            <a:off x="384784" y="2848053"/>
            <a:ext cx="6993790" cy="968987"/>
          </a:xfrm>
        </p:spPr>
        <p:txBody>
          <a:bodyPr/>
          <a:lstStyle/>
          <a:p>
            <a:r>
              <a:rPr lang="en-GB" dirty="0"/>
              <a:t>Safety, health, and environment</a:t>
            </a:r>
            <a:endParaRPr lang="en-IN" dirty="0"/>
          </a:p>
        </p:txBody>
      </p:sp>
      <p:sp>
        <p:nvSpPr>
          <p:cNvPr id="3" name="Text Placeholder 2">
            <a:extLst>
              <a:ext uri="{FF2B5EF4-FFF2-40B4-BE49-F238E27FC236}">
                <a16:creationId xmlns:a16="http://schemas.microsoft.com/office/drawing/2014/main" id="{E425B20A-0678-4B17-A6DE-6C70CC28409A}"/>
              </a:ext>
            </a:extLst>
          </p:cNvPr>
          <p:cNvSpPr>
            <a:spLocks noGrp="1"/>
          </p:cNvSpPr>
          <p:nvPr>
            <p:ph type="body" sz="quarter" idx="12"/>
          </p:nvPr>
        </p:nvSpPr>
        <p:spPr>
          <a:xfrm>
            <a:off x="384784" y="4536010"/>
            <a:ext cx="2783929" cy="1687345"/>
          </a:xfrm>
        </p:spPr>
        <p:txBody>
          <a:bodyPr/>
          <a:lstStyle/>
          <a:p>
            <a:r>
              <a:rPr lang="en-GB" dirty="0"/>
              <a:t>Fire exits.</a:t>
            </a:r>
          </a:p>
          <a:p>
            <a:r>
              <a:rPr lang="en-GB" dirty="0"/>
              <a:t>Security.</a:t>
            </a:r>
          </a:p>
          <a:p>
            <a:r>
              <a:rPr lang="en-GB" dirty="0"/>
              <a:t>Internet access.</a:t>
            </a:r>
          </a:p>
          <a:p>
            <a:r>
              <a:rPr lang="en-GB" dirty="0"/>
              <a:t>Phones / mobiles.</a:t>
            </a:r>
          </a:p>
          <a:p>
            <a:r>
              <a:rPr lang="en-GB" dirty="0"/>
              <a:t>Messages.</a:t>
            </a:r>
          </a:p>
        </p:txBody>
      </p:sp>
      <p:sp>
        <p:nvSpPr>
          <p:cNvPr id="4" name="Text Placeholder 2">
            <a:extLst>
              <a:ext uri="{FF2B5EF4-FFF2-40B4-BE49-F238E27FC236}">
                <a16:creationId xmlns:a16="http://schemas.microsoft.com/office/drawing/2014/main" id="{D989F6C2-63C7-4DC9-936F-0523422851C6}"/>
              </a:ext>
            </a:extLst>
          </p:cNvPr>
          <p:cNvSpPr txBox="1">
            <a:spLocks/>
          </p:cNvSpPr>
          <p:nvPr/>
        </p:nvSpPr>
        <p:spPr>
          <a:xfrm>
            <a:off x="3759611" y="4536010"/>
            <a:ext cx="2209643" cy="1796248"/>
          </a:xfrm>
          <a:prstGeom prst="rect">
            <a:avLst/>
          </a:prstGeom>
        </p:spPr>
        <p:txBody>
          <a:bodyPr vert="horz" lIns="0" tIns="0" rIns="0" bIns="0" rtlCol="0" anchor="t" anchorCtr="0">
            <a:noAutofit/>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i="0" kern="1200">
                <a:solidFill>
                  <a:schemeClr val="bg1"/>
                </a:solidFill>
                <a:latin typeface="Montserrat" pitchFamily="2" charset="77"/>
                <a:ea typeface="+mn-ea"/>
                <a:cs typeface="+mn-cs"/>
              </a:defRPr>
            </a:lvl1pPr>
            <a:lvl2pPr marL="374650" indent="-28575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88900" indent="0" algn="l" defTabSz="914400" rtl="0" eaLnBrk="1" latinLnBrk="0" hangingPunct="1">
              <a:lnSpc>
                <a:spcPct val="100000"/>
              </a:lnSpc>
              <a:spcBef>
                <a:spcPts val="0"/>
              </a:spcBef>
              <a:spcAft>
                <a:spcPts val="650"/>
              </a:spcAft>
              <a:buSzPct val="120000"/>
              <a:buFontTx/>
              <a:buNone/>
              <a:tabLst/>
              <a:defRPr sz="2000" b="0" i="0" kern="1200">
                <a:solidFill>
                  <a:schemeClr val="tx1"/>
                </a:solidFill>
                <a:latin typeface="Montserrat" pitchFamily="2" charset="77"/>
                <a:ea typeface="+mn-ea"/>
                <a:cs typeface="+mn-cs"/>
              </a:defRPr>
            </a:lvl3pPr>
            <a:lvl4pPr marL="88900" indent="0" algn="l" defTabSz="914400" rtl="0" eaLnBrk="1" latinLnBrk="0" hangingPunct="1">
              <a:lnSpc>
                <a:spcPct val="100000"/>
              </a:lnSpc>
              <a:spcBef>
                <a:spcPts val="0"/>
              </a:spcBef>
              <a:spcAft>
                <a:spcPts val="650"/>
              </a:spcAft>
              <a:buSzPct val="120000"/>
              <a:buFontTx/>
              <a:buNone/>
              <a:tabLst/>
              <a:defRPr sz="2000" b="0" kern="1200">
                <a:solidFill>
                  <a:schemeClr val="tx1"/>
                </a:solidFill>
                <a:latin typeface="Montserrat" pitchFamily="2" charset="77"/>
                <a:ea typeface="+mn-ea"/>
                <a:cs typeface="+mn-cs"/>
              </a:defRPr>
            </a:lvl4pPr>
            <a:lvl5pPr marL="88900" indent="0" algn="l" defTabSz="914400" rtl="0" eaLnBrk="1" latinLnBrk="0" hangingPunct="1">
              <a:lnSpc>
                <a:spcPct val="100000"/>
              </a:lnSpc>
              <a:spcBef>
                <a:spcPts val="0"/>
              </a:spcBef>
              <a:spcAft>
                <a:spcPts val="650"/>
              </a:spcAft>
              <a:buSzPct val="125000"/>
              <a:buFontTx/>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Helpdesk.</a:t>
            </a:r>
          </a:p>
          <a:p>
            <a:r>
              <a:rPr lang="en-GB" dirty="0"/>
              <a:t>Timings.</a:t>
            </a:r>
          </a:p>
          <a:p>
            <a:r>
              <a:rPr lang="en-GB" dirty="0"/>
              <a:t>Breaks.</a:t>
            </a:r>
          </a:p>
          <a:p>
            <a:r>
              <a:rPr lang="en-GB" dirty="0"/>
              <a:t>Lunch.</a:t>
            </a:r>
          </a:p>
          <a:p>
            <a:r>
              <a:rPr lang="en-GB" dirty="0"/>
              <a:t>Toilets.</a:t>
            </a:r>
          </a:p>
          <a:p>
            <a:endParaRPr lang="en-GB" dirty="0"/>
          </a:p>
          <a:p>
            <a:endParaRPr lang="en-GB" dirty="0"/>
          </a:p>
          <a:p>
            <a:endParaRPr lang="en-GB" dirty="0"/>
          </a:p>
          <a:p>
            <a:endParaRPr lang="en-GB" dirty="0"/>
          </a:p>
          <a:p>
            <a:endParaRPr lang="en-IN" dirty="0"/>
          </a:p>
        </p:txBody>
      </p:sp>
    </p:spTree>
    <p:extLst>
      <p:ext uri="{BB962C8B-B14F-4D97-AF65-F5344CB8AC3E}">
        <p14:creationId xmlns:p14="http://schemas.microsoft.com/office/powerpoint/2010/main" val="152962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87D213-9E2A-4040-B840-8E23FCC2B000}"/>
              </a:ext>
            </a:extLst>
          </p:cNvPr>
          <p:cNvSpPr>
            <a:spLocks noGrp="1"/>
          </p:cNvSpPr>
          <p:nvPr>
            <p:ph type="body" sz="quarter" idx="15"/>
          </p:nvPr>
        </p:nvSpPr>
        <p:spPr/>
        <p:txBody>
          <a:bodyPr/>
          <a:lstStyle/>
          <a:p>
            <a:pPr marL="342900" indent="-342900"/>
            <a:r>
              <a:rPr lang="en-GB" b="1" dirty="0"/>
              <a:t>Understand how to build web pages</a:t>
            </a:r>
          </a:p>
          <a:p>
            <a:pPr marL="342900" lvl="1" indent="-342900">
              <a:buSzPct val="115000"/>
            </a:pPr>
            <a:r>
              <a:rPr lang="en-GB" dirty="0"/>
              <a:t>HTML / CSS.</a:t>
            </a:r>
          </a:p>
          <a:p>
            <a:pPr marL="342900" lvl="1" indent="-342900">
              <a:buSzPct val="115000"/>
            </a:pPr>
            <a:r>
              <a:rPr lang="en-GB" dirty="0"/>
              <a:t>You have already begun this during </a:t>
            </a:r>
            <a:br>
              <a:rPr lang="en-GB" dirty="0"/>
            </a:br>
            <a:r>
              <a:rPr lang="en-GB" dirty="0"/>
              <a:t>your pre-learning.</a:t>
            </a:r>
          </a:p>
          <a:p>
            <a:pPr marL="684000" lvl="1" indent="-342900">
              <a:buSzPct val="115000"/>
            </a:pPr>
            <a:endParaRPr lang="en-GB" dirty="0"/>
          </a:p>
          <a:p>
            <a:pPr indent="-342900"/>
            <a:r>
              <a:rPr lang="en-GB" b="1" dirty="0"/>
              <a:t>How to add dynamic content to web pages</a:t>
            </a:r>
          </a:p>
          <a:p>
            <a:pPr marL="342900" lvl="1" indent="-342900">
              <a:buSzPct val="115000"/>
            </a:pPr>
            <a:r>
              <a:rPr lang="en-GB" dirty="0"/>
              <a:t>JavaScript.</a:t>
            </a:r>
          </a:p>
          <a:p>
            <a:pPr marL="342900" lvl="1" indent="-342900">
              <a:buSzPct val="115000"/>
            </a:pPr>
            <a:r>
              <a:rPr lang="en-GB" dirty="0"/>
              <a:t>AngularJS.</a:t>
            </a:r>
          </a:p>
          <a:p>
            <a:pPr marL="342900" indent="-342900">
              <a:buChar char="•"/>
            </a:pPr>
            <a:endParaRPr lang="en-IN" dirty="0"/>
          </a:p>
          <a:p>
            <a:endParaRPr lang="en-IN" dirty="0"/>
          </a:p>
        </p:txBody>
      </p:sp>
      <p:sp>
        <p:nvSpPr>
          <p:cNvPr id="3" name="Slide Number Placeholder 2">
            <a:extLst>
              <a:ext uri="{FF2B5EF4-FFF2-40B4-BE49-F238E27FC236}">
                <a16:creationId xmlns:a16="http://schemas.microsoft.com/office/drawing/2014/main" id="{D17310E9-735F-4387-8CC4-CDAC3B504A7D}"/>
              </a:ext>
            </a:extLst>
          </p:cNvPr>
          <p:cNvSpPr>
            <a:spLocks noGrp="1"/>
          </p:cNvSpPr>
          <p:nvPr>
            <p:ph type="sldNum" sz="quarter" idx="4"/>
          </p:nvPr>
        </p:nvSpPr>
        <p:spPr/>
        <p:txBody>
          <a:bodyPr/>
          <a:lstStyle/>
          <a:p>
            <a:fld id="{EF892D59-8F09-EF4B-AD6D-DA609442F868}" type="slidenum">
              <a:rPr lang="en-GB" smtClean="0"/>
              <a:pPr/>
              <a:t>4</a:t>
            </a:fld>
            <a:endParaRPr lang="en-GB" dirty="0"/>
          </a:p>
        </p:txBody>
      </p:sp>
      <p:sp>
        <p:nvSpPr>
          <p:cNvPr id="4" name="Text Placeholder 3">
            <a:extLst>
              <a:ext uri="{FF2B5EF4-FFF2-40B4-BE49-F238E27FC236}">
                <a16:creationId xmlns:a16="http://schemas.microsoft.com/office/drawing/2014/main" id="{BA51D103-105D-47CA-8C64-B79B9708B822}"/>
              </a:ext>
            </a:extLst>
          </p:cNvPr>
          <p:cNvSpPr>
            <a:spLocks noGrp="1"/>
          </p:cNvSpPr>
          <p:nvPr>
            <p:ph type="body" sz="quarter" idx="10"/>
          </p:nvPr>
        </p:nvSpPr>
        <p:spPr/>
        <p:txBody>
          <a:bodyPr/>
          <a:lstStyle/>
          <a:p>
            <a:r>
              <a:rPr lang="en-GB" dirty="0"/>
              <a:t>Course Objectives</a:t>
            </a:r>
            <a:endParaRPr lang="en-IN" dirty="0"/>
          </a:p>
          <a:p>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658" y="2448911"/>
            <a:ext cx="1867983" cy="1867983"/>
          </a:xfrm>
          <a:prstGeom prst="rect">
            <a:avLst/>
          </a:prstGeom>
        </p:spPr>
      </p:pic>
    </p:spTree>
    <p:extLst>
      <p:ext uri="{BB962C8B-B14F-4D97-AF65-F5344CB8AC3E}">
        <p14:creationId xmlns:p14="http://schemas.microsoft.com/office/powerpoint/2010/main" val="285083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D1CFEE-2532-4BB0-BD46-FE2BA23F46D1}"/>
              </a:ext>
            </a:extLst>
          </p:cNvPr>
          <p:cNvSpPr>
            <a:spLocks noGrp="1"/>
          </p:cNvSpPr>
          <p:nvPr>
            <p:ph type="body" sz="quarter" idx="10"/>
          </p:nvPr>
        </p:nvSpPr>
        <p:spPr>
          <a:xfrm>
            <a:off x="158752" y="1251169"/>
            <a:ext cx="3694112" cy="2917842"/>
          </a:xfrm>
        </p:spPr>
        <p:txBody>
          <a:bodyPr/>
          <a:lstStyle/>
          <a:p>
            <a:r>
              <a:rPr lang="en-GB" dirty="0"/>
              <a:t>Course prerequisites</a:t>
            </a:r>
            <a:endParaRPr lang="en-IN" dirty="0"/>
          </a:p>
        </p:txBody>
      </p:sp>
      <p:sp>
        <p:nvSpPr>
          <p:cNvPr id="3" name="Text Placeholder 2">
            <a:extLst>
              <a:ext uri="{FF2B5EF4-FFF2-40B4-BE49-F238E27FC236}">
                <a16:creationId xmlns:a16="http://schemas.microsoft.com/office/drawing/2014/main" id="{4EA3F3D0-7D01-4EB6-8AED-D88E06AFFB42}"/>
              </a:ext>
            </a:extLst>
          </p:cNvPr>
          <p:cNvSpPr>
            <a:spLocks noGrp="1"/>
          </p:cNvSpPr>
          <p:nvPr>
            <p:ph type="body" sz="quarter" idx="11"/>
          </p:nvPr>
        </p:nvSpPr>
        <p:spPr/>
        <p:txBody>
          <a:bodyPr/>
          <a:lstStyle/>
          <a:p>
            <a:pPr marL="342900" indent="-342900"/>
            <a:r>
              <a:rPr lang="en-GB" b="1" dirty="0"/>
              <a:t>Must have complete the pre-learning!</a:t>
            </a:r>
          </a:p>
          <a:p>
            <a:pPr marL="342900" lvl="1" indent="-342900">
              <a:spcAft>
                <a:spcPts val="650"/>
              </a:spcAft>
              <a:buSzPct val="115000"/>
            </a:pPr>
            <a:r>
              <a:rPr lang="en-GB" dirty="0"/>
              <a:t>We start by recapping the HTML / CSS you covered during pre-learning on Cloud Academy.</a:t>
            </a:r>
          </a:p>
          <a:p>
            <a:pPr marL="355600" lvl="1" indent="-266700">
              <a:spcAft>
                <a:spcPts val="650"/>
              </a:spcAft>
              <a:buBlip>
                <a:blip r:embed="rId3"/>
              </a:buBlip>
            </a:pPr>
            <a:endParaRPr lang="en-GB" dirty="0"/>
          </a:p>
          <a:p>
            <a:pPr indent="-342900"/>
            <a:r>
              <a:rPr lang="en-GB" b="1" dirty="0"/>
              <a:t>Also need to have some experience of computer programming.</a:t>
            </a:r>
          </a:p>
          <a:p>
            <a:pPr marL="342900" lvl="1" indent="-342900">
              <a:spcAft>
                <a:spcPts val="650"/>
              </a:spcAft>
              <a:buSzPct val="115000"/>
            </a:pPr>
            <a:r>
              <a:rPr lang="en-GB" dirty="0"/>
              <a:t>Perhaps using Python, C#, or Java?</a:t>
            </a:r>
          </a:p>
          <a:p>
            <a:pPr marL="342900" lvl="1" indent="-342900">
              <a:spcAft>
                <a:spcPts val="650"/>
              </a:spcAft>
              <a:buSzPct val="115000"/>
            </a:pPr>
            <a:r>
              <a:rPr lang="en-GB" dirty="0"/>
              <a:t>Your first two modules will be enough!</a:t>
            </a:r>
          </a:p>
          <a:p>
            <a:pPr marL="342900" indent="-342900">
              <a:buChar char="•"/>
            </a:pPr>
            <a:endParaRPr lang="en-IN" dirty="0"/>
          </a:p>
          <a:p>
            <a:endParaRPr lang="en-IN" dirty="0"/>
          </a:p>
        </p:txBody>
      </p:sp>
    </p:spTree>
    <p:extLst>
      <p:ext uri="{BB962C8B-B14F-4D97-AF65-F5344CB8AC3E}">
        <p14:creationId xmlns:p14="http://schemas.microsoft.com/office/powerpoint/2010/main" val="832803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BF0969-CCF2-4A58-AEF5-E837B81F245B}"/>
              </a:ext>
            </a:extLst>
          </p:cNvPr>
          <p:cNvSpPr>
            <a:spLocks noGrp="1"/>
          </p:cNvSpPr>
          <p:nvPr>
            <p:ph type="body" sz="quarter" idx="15"/>
          </p:nvPr>
        </p:nvSpPr>
        <p:spPr/>
        <p:txBody>
          <a:bodyPr/>
          <a:lstStyle/>
          <a:p>
            <a:pPr marL="342900" indent="-342900">
              <a:buChar char="•"/>
            </a:pPr>
            <a:r>
              <a:rPr lang="en-GB" b="1" dirty="0"/>
              <a:t>Name.</a:t>
            </a:r>
            <a:br>
              <a:rPr lang="en-GB" b="1" dirty="0"/>
            </a:br>
            <a:endParaRPr lang="en-GB" b="1" dirty="0"/>
          </a:p>
          <a:p>
            <a:pPr marL="342900" indent="-342900">
              <a:buChar char="•"/>
            </a:pPr>
            <a:r>
              <a:rPr lang="en-GB" b="1" dirty="0"/>
              <a:t>Employer, what you do?</a:t>
            </a:r>
            <a:br>
              <a:rPr lang="en-GB" b="1" dirty="0"/>
            </a:br>
            <a:endParaRPr lang="en-GB" b="1" dirty="0"/>
          </a:p>
          <a:p>
            <a:pPr marL="342900" indent="-342900">
              <a:buChar char="•"/>
            </a:pPr>
            <a:r>
              <a:rPr lang="en-GB" b="1" dirty="0"/>
              <a:t>Any web development experience.</a:t>
            </a:r>
          </a:p>
          <a:p>
            <a:pPr marL="342900" indent="-342900">
              <a:buChar char="•"/>
            </a:pPr>
            <a:endParaRPr lang="en-GB" b="1" dirty="0"/>
          </a:p>
          <a:p>
            <a:pPr marL="342900" indent="-342900">
              <a:buChar char="•"/>
            </a:pPr>
            <a:r>
              <a:rPr lang="en-GB" b="1" dirty="0"/>
              <a:t>Any other programming experience.</a:t>
            </a:r>
          </a:p>
          <a:p>
            <a:pPr marL="684000" lvl="1" indent="-342900">
              <a:buSzPct val="115000"/>
            </a:pPr>
            <a:r>
              <a:rPr lang="en-GB" dirty="0"/>
              <a:t>In C# / Java / JavaScript or other languages.</a:t>
            </a:r>
          </a:p>
          <a:p>
            <a:pPr marL="342900" indent="-342900">
              <a:buChar char="•"/>
            </a:pPr>
            <a:endParaRPr lang="en-GB" dirty="0"/>
          </a:p>
          <a:p>
            <a:pPr marL="342900" indent="-342900">
              <a:buChar char="•"/>
            </a:pPr>
            <a:r>
              <a:rPr lang="en-GB" b="1" dirty="0"/>
              <a:t>Something you like to do for fun!</a:t>
            </a:r>
          </a:p>
        </p:txBody>
      </p:sp>
      <p:sp>
        <p:nvSpPr>
          <p:cNvPr id="4" name="Text Placeholder 3">
            <a:extLst>
              <a:ext uri="{FF2B5EF4-FFF2-40B4-BE49-F238E27FC236}">
                <a16:creationId xmlns:a16="http://schemas.microsoft.com/office/drawing/2014/main" id="{BB475B71-EB8A-430F-AEC1-28438A850B09}"/>
              </a:ext>
            </a:extLst>
          </p:cNvPr>
          <p:cNvSpPr>
            <a:spLocks noGrp="1"/>
          </p:cNvSpPr>
          <p:nvPr>
            <p:ph type="body" sz="quarter" idx="10"/>
          </p:nvPr>
        </p:nvSpPr>
        <p:spPr>
          <a:xfrm>
            <a:off x="164387" y="1349984"/>
            <a:ext cx="3882517" cy="2751998"/>
          </a:xfrm>
        </p:spPr>
        <p:txBody>
          <a:bodyPr/>
          <a:lstStyle/>
          <a:p>
            <a:r>
              <a:rPr lang="en-GB" sz="3200" dirty="0"/>
              <a:t>Introductions</a:t>
            </a:r>
            <a:endParaRPr lang="en-IN" sz="3200" dirty="0"/>
          </a:p>
          <a:p>
            <a:endParaRPr lang="en-IN" dirty="0"/>
          </a:p>
        </p:txBody>
      </p:sp>
    </p:spTree>
    <p:extLst>
      <p:ext uri="{BB962C8B-B14F-4D97-AF65-F5344CB8AC3E}">
        <p14:creationId xmlns:p14="http://schemas.microsoft.com/office/powerpoint/2010/main" val="306232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nvSpPr>
        <p:spPr>
          <a:xfrm>
            <a:off x="5068906" y="597653"/>
            <a:ext cx="6744184" cy="538052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600" b="0"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 typeface="Arial" panose="020B0604020202020204" pitchFamily="34" charset="0"/>
              <a:buChar char="•"/>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 typeface="Arial" panose="020B0604020202020204" pitchFamily="34" charset="0"/>
              <a:buChar char="•"/>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 typeface="Arial" panose="020B0604020202020204" pitchFamily="34" charset="0"/>
              <a:buChar char="•"/>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 typeface="Arial" panose="020B0604020202020204" pitchFamily="34" charset="0"/>
              <a:buChar char="•"/>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b="1" dirty="0"/>
              <a:t>Course delivery</a:t>
            </a:r>
          </a:p>
          <a:p>
            <a:endParaRPr lang="en-GB" b="1" dirty="0"/>
          </a:p>
          <a:p>
            <a:pPr marL="285750" indent="-285750">
              <a:buFont typeface="Arial" panose="020B0604020202020204" pitchFamily="34" charset="0"/>
              <a:buChar char="•"/>
            </a:pPr>
            <a:r>
              <a:rPr lang="en-GB" dirty="0"/>
              <a:t>Chalk and talk (using the whiteboard!), demonstrations.</a:t>
            </a:r>
          </a:p>
          <a:p>
            <a:pPr marL="285750" indent="-285750">
              <a:buFont typeface="Arial" panose="020B0604020202020204" pitchFamily="34" charset="0"/>
              <a:buChar char="•"/>
            </a:pPr>
            <a:r>
              <a:rPr lang="en-GB" dirty="0"/>
              <a:t>Click along with the tutor sessions.</a:t>
            </a:r>
          </a:p>
          <a:p>
            <a:pPr marL="285750" indent="-285750">
              <a:buFont typeface="Arial" panose="020B0604020202020204" pitchFamily="34" charset="0"/>
              <a:buChar char="•"/>
            </a:pPr>
            <a:r>
              <a:rPr lang="en-GB" dirty="0"/>
              <a:t>Step-by-step labs (do this, do this, do this).</a:t>
            </a:r>
          </a:p>
          <a:p>
            <a:pPr marL="285750" indent="-285750">
              <a:buFont typeface="Arial" panose="020B0604020202020204" pitchFamily="34" charset="0"/>
              <a:buChar char="•"/>
            </a:pPr>
            <a:r>
              <a:rPr lang="en-GB" dirty="0"/>
              <a:t>Less guided labs (solve this problem).</a:t>
            </a:r>
          </a:p>
          <a:p>
            <a:pPr marL="285750" indent="-285750">
              <a:buFont typeface="Arial" panose="020B0604020202020204" pitchFamily="34" charset="0"/>
              <a:buChar char="•"/>
            </a:pPr>
            <a:r>
              <a:rPr lang="en-GB" dirty="0"/>
              <a:t>Question and answer sessions.</a:t>
            </a:r>
          </a:p>
          <a:p>
            <a:pPr marL="285750" indent="-285750">
              <a:buFont typeface="Arial" panose="020B0604020202020204" pitchFamily="34" charset="0"/>
              <a:buChar char="•"/>
            </a:pPr>
            <a:r>
              <a:rPr lang="en-GB" dirty="0"/>
              <a:t>Quizzes and review sessions.</a:t>
            </a:r>
          </a:p>
          <a:p>
            <a:pPr marL="285750" indent="-285750">
              <a:buFont typeface="Arial" panose="020B0604020202020204" pitchFamily="34" charset="0"/>
              <a:buChar char="•"/>
            </a:pPr>
            <a:r>
              <a:rPr lang="en-GB" dirty="0"/>
              <a:t>Self-teach moments.</a:t>
            </a:r>
          </a:p>
          <a:p>
            <a:pPr marL="285750" indent="-285750">
              <a:buFont typeface="Arial" panose="020B0604020202020204" pitchFamily="34" charset="0"/>
              <a:buChar char="•"/>
            </a:pPr>
            <a:endParaRPr lang="en-GB" dirty="0"/>
          </a:p>
          <a:p>
            <a:r>
              <a:rPr lang="en-GB" b="1" dirty="0"/>
              <a:t>Course literature</a:t>
            </a:r>
          </a:p>
          <a:p>
            <a:pPr marL="285750" indent="-285750">
              <a:buFont typeface="Arial" panose="020B0604020202020204" pitchFamily="34" charset="0"/>
              <a:buChar char="•"/>
            </a:pPr>
            <a:r>
              <a:rPr lang="en-GB" dirty="0"/>
              <a:t>Course delegate guide.</a:t>
            </a:r>
          </a:p>
          <a:p>
            <a:pPr marL="285750" indent="-285750">
              <a:buFont typeface="Arial" panose="020B0604020202020204" pitchFamily="34" charset="0"/>
              <a:buChar char="•"/>
            </a:pPr>
            <a:r>
              <a:rPr lang="en-GB" dirty="0"/>
              <a:t>Hands-on lab guide.</a:t>
            </a:r>
          </a:p>
          <a:p>
            <a:pPr marL="285750" indent="-285750">
              <a:buFont typeface="Arial" panose="020B0604020202020204" pitchFamily="34" charset="0"/>
              <a:buChar char="•"/>
            </a:pPr>
            <a:endParaRPr lang="en-GB" dirty="0"/>
          </a:p>
        </p:txBody>
      </p:sp>
      <p:sp>
        <p:nvSpPr>
          <p:cNvPr id="6" name="Slide Number Placeholder 3"/>
          <p:cNvSpPr>
            <a:spLocks noGrp="1"/>
          </p:cNvSpPr>
          <p:nvPr/>
        </p:nvSpPr>
        <p:spPr>
          <a:xfrm>
            <a:off x="9261205" y="589522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A9DB25-FDD1-47D4-AFDB-AF6782549F92}" type="slidenum">
              <a:rPr lang="en-GB" smtClean="0"/>
              <a:pPr/>
              <a:t>7</a:t>
            </a:fld>
            <a:endParaRPr lang="en-GB" dirty="0"/>
          </a:p>
        </p:txBody>
      </p:sp>
      <p:pic>
        <p:nvPicPr>
          <p:cNvPr id="7" name="Picture 6"/>
          <p:cNvPicPr>
            <a:picLocks noChangeAspect="1"/>
          </p:cNvPicPr>
          <p:nvPr/>
        </p:nvPicPr>
        <p:blipFill>
          <a:blip r:embed="rId3"/>
          <a:stretch>
            <a:fillRect/>
          </a:stretch>
        </p:blipFill>
        <p:spPr>
          <a:xfrm>
            <a:off x="31768" y="597653"/>
            <a:ext cx="4031632" cy="3344352"/>
          </a:xfrm>
          <a:prstGeom prst="rect">
            <a:avLst/>
          </a:prstGeom>
        </p:spPr>
      </p:pic>
    </p:spTree>
    <p:extLst>
      <p:ext uri="{BB962C8B-B14F-4D97-AF65-F5344CB8AC3E}">
        <p14:creationId xmlns:p14="http://schemas.microsoft.com/office/powerpoint/2010/main" val="56294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nvSpPr>
        <p:spPr>
          <a:xfrm>
            <a:off x="4167038" y="390796"/>
            <a:ext cx="7733605" cy="1332014"/>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0"/>
              </a:spcBef>
              <a:spcAft>
                <a:spcPts val="0"/>
              </a:spcAft>
              <a:buSzPct val="115000"/>
              <a:buFont typeface="Arial" panose="020B0604020202020204" pitchFamily="34" charset="0"/>
              <a:buNone/>
              <a:defRPr sz="4800" b="1" i="0" kern="1200" cap="all" baseline="0">
                <a:solidFill>
                  <a:schemeClr val="bg1"/>
                </a:solidFill>
                <a:latin typeface="Krana Fat B" panose="00000B00000000000000" pitchFamily="50" charset="0"/>
                <a:ea typeface="+mn-ea"/>
                <a:cs typeface="+mn-cs"/>
              </a:defRPr>
            </a:lvl1pPr>
            <a:lvl2pPr marL="0" indent="0" algn="l" defTabSz="914400" rtl="0" eaLnBrk="1" latinLnBrk="0" hangingPunct="1">
              <a:lnSpc>
                <a:spcPts val="1400"/>
              </a:lnSpc>
              <a:spcBef>
                <a:spcPts val="0"/>
              </a:spcBef>
              <a:spcAft>
                <a:spcPts val="650"/>
              </a:spcAft>
              <a:buSzPct val="125000"/>
              <a:buFont typeface="Arial" panose="020B0604020202020204" pitchFamily="34" charset="0"/>
              <a:buNone/>
              <a:tabLst/>
              <a:defRPr sz="1200" kern="1200">
                <a:solidFill>
                  <a:schemeClr val="tx1"/>
                </a:solidFill>
                <a:latin typeface="Montserrat" pitchFamily="2" charset="77"/>
                <a:ea typeface="+mn-ea"/>
                <a:cs typeface="+mn-cs"/>
              </a:defRPr>
            </a:lvl2pPr>
            <a:lvl3pPr marL="0" indent="0" algn="l" defTabSz="914400" rtl="0" eaLnBrk="1" latinLnBrk="0" hangingPunct="1">
              <a:lnSpc>
                <a:spcPts val="1400"/>
              </a:lnSpc>
              <a:spcBef>
                <a:spcPts val="0"/>
              </a:spcBef>
              <a:spcAft>
                <a:spcPts val="650"/>
              </a:spcAft>
              <a:buSzPct val="120000"/>
              <a:buFont typeface="Arial" panose="020B0604020202020204" pitchFamily="34" charset="0"/>
              <a:buNone/>
              <a:tabLst/>
              <a:defRPr sz="1000" b="1" i="0" kern="1200">
                <a:solidFill>
                  <a:schemeClr val="tx1"/>
                </a:solidFill>
                <a:latin typeface="Montserrat" pitchFamily="2" charset="77"/>
                <a:ea typeface="+mn-ea"/>
                <a:cs typeface="+mn-cs"/>
              </a:defRPr>
            </a:lvl3pPr>
            <a:lvl4pPr marL="0" indent="0" algn="l" defTabSz="914400" rtl="0" eaLnBrk="1" latinLnBrk="0" hangingPunct="1">
              <a:lnSpc>
                <a:spcPts val="1200"/>
              </a:lnSpc>
              <a:spcBef>
                <a:spcPts val="0"/>
              </a:spcBef>
              <a:spcAft>
                <a:spcPts val="650"/>
              </a:spcAft>
              <a:buSzPct val="120000"/>
              <a:buFont typeface="Arial" panose="020B0604020202020204" pitchFamily="34" charset="0"/>
              <a:buNone/>
              <a:tabLst/>
              <a:defRPr sz="1000" kern="1200">
                <a:solidFill>
                  <a:schemeClr val="tx1"/>
                </a:solidFill>
                <a:latin typeface="Montserrat" pitchFamily="2" charset="77"/>
                <a:ea typeface="+mn-ea"/>
                <a:cs typeface="+mn-cs"/>
              </a:defRPr>
            </a:lvl4pPr>
            <a:lvl5pPr marL="0" indent="0" algn="l" defTabSz="914400" rtl="0" eaLnBrk="1" latinLnBrk="0" hangingPunct="1">
              <a:lnSpc>
                <a:spcPts val="1000"/>
              </a:lnSpc>
              <a:spcBef>
                <a:spcPts val="0"/>
              </a:spcBef>
              <a:spcAft>
                <a:spcPts val="650"/>
              </a:spcAft>
              <a:buSzPct val="125000"/>
              <a:buFont typeface="Arial" panose="020B0604020202020204" pitchFamily="34" charset="0"/>
              <a:buNone/>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004050"/>
                </a:solidFill>
                <a:latin typeface="Montserrat Black" panose="00000A00000000000000" pitchFamily="2" charset="0"/>
              </a:rPr>
              <a:t>About hands on Lab</a:t>
            </a:r>
          </a:p>
        </p:txBody>
      </p:sp>
      <p:sp>
        <p:nvSpPr>
          <p:cNvPr id="7" name="Text Placeholder 3"/>
          <p:cNvSpPr>
            <a:spLocks noGrp="1"/>
          </p:cNvSpPr>
          <p:nvPr/>
        </p:nvSpPr>
        <p:spPr>
          <a:xfrm>
            <a:off x="5315353" y="1416989"/>
            <a:ext cx="5436973" cy="409416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1600" b="0"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 typeface="Arial" panose="020B0604020202020204" pitchFamily="34" charset="0"/>
              <a:buChar char="•"/>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 typeface="Arial" panose="020B0604020202020204" pitchFamily="34" charset="0"/>
              <a:buChar char="•"/>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 typeface="Arial" panose="020B0604020202020204" pitchFamily="34" charset="0"/>
              <a:buChar char="•"/>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 typeface="Arial" panose="020B0604020202020204" pitchFamily="34" charset="0"/>
              <a:buChar char="•"/>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50%+ of the course is based on practical exercises:</a:t>
            </a:r>
          </a:p>
          <a:p>
            <a:pPr lvl="1">
              <a:lnSpc>
                <a:spcPct val="100000"/>
              </a:lnSpc>
            </a:pPr>
            <a:r>
              <a:rPr lang="en-GB" sz="1600" dirty="0"/>
              <a:t>Maximises the retention of information.</a:t>
            </a:r>
          </a:p>
          <a:p>
            <a:pPr lvl="1">
              <a:lnSpc>
                <a:spcPct val="100000"/>
              </a:lnSpc>
            </a:pPr>
            <a:r>
              <a:rPr lang="en-GB" sz="1600" dirty="0"/>
              <a:t>Hear and forget, </a:t>
            </a:r>
            <a:br>
              <a:rPr lang="en-GB" sz="1600" dirty="0"/>
            </a:br>
            <a:r>
              <a:rPr lang="en-GB" sz="1600" dirty="0"/>
              <a:t>See and remember, </a:t>
            </a:r>
            <a:br>
              <a:rPr lang="en-GB" sz="1600" dirty="0"/>
            </a:br>
            <a:r>
              <a:rPr lang="en-GB" sz="1600" dirty="0"/>
              <a:t>Do and understand.</a:t>
            </a:r>
          </a:p>
          <a:p>
            <a:endParaRPr lang="en-GB" dirty="0"/>
          </a:p>
          <a:p>
            <a:r>
              <a:rPr lang="en-GB" b="1" dirty="0"/>
              <a:t>Labs are independent of each other:</a:t>
            </a:r>
          </a:p>
          <a:p>
            <a:pPr lvl="1">
              <a:lnSpc>
                <a:spcPct val="100000"/>
              </a:lnSpc>
            </a:pPr>
            <a:r>
              <a:rPr lang="en-GB" sz="1600" dirty="0"/>
              <a:t>But reinforce material already covered.</a:t>
            </a:r>
          </a:p>
          <a:p>
            <a:pPr lvl="1">
              <a:lnSpc>
                <a:spcPct val="100000"/>
              </a:lnSpc>
            </a:pPr>
            <a:r>
              <a:rPr lang="en-GB" sz="1600" dirty="0"/>
              <a:t>Some more directed than others.</a:t>
            </a:r>
          </a:p>
          <a:p>
            <a:pPr lvl="2">
              <a:lnSpc>
                <a:spcPct val="100000"/>
              </a:lnSpc>
            </a:pPr>
            <a:r>
              <a:rPr lang="en-GB" sz="1600" b="0" dirty="0"/>
              <a:t>‘Step by step’ or ‘get this working.’</a:t>
            </a:r>
          </a:p>
          <a:p>
            <a:pPr lvl="1">
              <a:lnSpc>
                <a:spcPct val="100000"/>
              </a:lnSpc>
            </a:pPr>
            <a:r>
              <a:rPr lang="en-GB" sz="1600" dirty="0"/>
              <a:t>Full working solutions will be provided.</a:t>
            </a:r>
          </a:p>
        </p:txBody>
      </p:sp>
      <p:pic>
        <p:nvPicPr>
          <p:cNvPr id="9" name="Picture 8"/>
          <p:cNvPicPr>
            <a:picLocks noChangeAspect="1"/>
          </p:cNvPicPr>
          <p:nvPr/>
        </p:nvPicPr>
        <p:blipFill>
          <a:blip r:embed="rId3"/>
          <a:stretch>
            <a:fillRect/>
          </a:stretch>
        </p:blipFill>
        <p:spPr>
          <a:xfrm>
            <a:off x="291357" y="873291"/>
            <a:ext cx="2913700" cy="3234373"/>
          </a:xfrm>
          <a:prstGeom prst="rect">
            <a:avLst/>
          </a:prstGeom>
        </p:spPr>
      </p:pic>
    </p:spTree>
    <p:extLst>
      <p:ext uri="{BB962C8B-B14F-4D97-AF65-F5344CB8AC3E}">
        <p14:creationId xmlns:p14="http://schemas.microsoft.com/office/powerpoint/2010/main" val="2837071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4827B5-D35D-4990-8FC7-00DD455606F3}"/>
              </a:ext>
            </a:extLst>
          </p:cNvPr>
          <p:cNvSpPr>
            <a:spLocks noGrp="1"/>
          </p:cNvSpPr>
          <p:nvPr>
            <p:ph type="body" sz="quarter" idx="10"/>
          </p:nvPr>
        </p:nvSpPr>
        <p:spPr/>
        <p:txBody>
          <a:bodyPr/>
          <a:lstStyle/>
          <a:p>
            <a:r>
              <a:rPr lang="en-GB" dirty="0"/>
              <a:t>Questions</a:t>
            </a:r>
            <a:endParaRPr lang="en-IN" dirty="0"/>
          </a:p>
        </p:txBody>
      </p:sp>
      <p:sp>
        <p:nvSpPr>
          <p:cNvPr id="3" name="Text Placeholder 2">
            <a:extLst>
              <a:ext uri="{FF2B5EF4-FFF2-40B4-BE49-F238E27FC236}">
                <a16:creationId xmlns:a16="http://schemas.microsoft.com/office/drawing/2014/main" id="{F1A74373-3EB4-4337-82C2-85BBE403BBE6}"/>
              </a:ext>
            </a:extLst>
          </p:cNvPr>
          <p:cNvSpPr>
            <a:spLocks noGrp="1"/>
          </p:cNvSpPr>
          <p:nvPr>
            <p:ph type="body" sz="quarter" idx="11"/>
          </p:nvPr>
        </p:nvSpPr>
        <p:spPr>
          <a:xfrm>
            <a:off x="5864088" y="579549"/>
            <a:ext cx="6092686" cy="5899039"/>
          </a:xfrm>
        </p:spPr>
        <p:txBody>
          <a:bodyPr/>
          <a:lstStyle/>
          <a:p>
            <a:pPr marL="342900" indent="-342900"/>
            <a:r>
              <a:rPr lang="en-GB" b="1" dirty="0"/>
              <a:t>Golden rule:</a:t>
            </a:r>
          </a:p>
          <a:p>
            <a:pPr marL="342900" lvl="1" indent="-342900">
              <a:spcAft>
                <a:spcPts val="650"/>
              </a:spcAft>
              <a:buSzPct val="115000"/>
            </a:pPr>
            <a:r>
              <a:rPr lang="en-GB" dirty="0"/>
              <a:t>There is no such thing as a stupid question.</a:t>
            </a:r>
          </a:p>
          <a:p>
            <a:pPr marL="342900" indent="-342900">
              <a:buChar char="•"/>
            </a:pPr>
            <a:endParaRPr lang="en-GB" dirty="0"/>
          </a:p>
          <a:p>
            <a:pPr marL="342900" indent="-342900"/>
            <a:r>
              <a:rPr lang="en-GB" b="1" dirty="0"/>
              <a:t>First amendment to the golden rule:</a:t>
            </a:r>
          </a:p>
          <a:p>
            <a:pPr marL="342900" lvl="1" indent="-342900">
              <a:spcAft>
                <a:spcPts val="650"/>
              </a:spcAft>
              <a:buSzPct val="115000"/>
            </a:pPr>
            <a:r>
              <a:rPr lang="en-GB" dirty="0"/>
              <a:t>Even when asked by an instructor.</a:t>
            </a:r>
          </a:p>
          <a:p>
            <a:pPr marL="342900" lvl="1" indent="-342900">
              <a:spcAft>
                <a:spcPts val="650"/>
              </a:spcAft>
              <a:buSzPct val="115000"/>
            </a:pPr>
            <a:r>
              <a:rPr lang="en-GB" dirty="0"/>
              <a:t>Please have a go at answering questions.</a:t>
            </a:r>
          </a:p>
          <a:p>
            <a:endParaRPr lang="en-GB" dirty="0"/>
          </a:p>
          <a:p>
            <a:pPr marL="342900" indent="-342900"/>
            <a:r>
              <a:rPr lang="en-GB" b="1" dirty="0"/>
              <a:t>Corollary to the golden rule:</a:t>
            </a:r>
          </a:p>
          <a:p>
            <a:pPr marL="342900" lvl="1" indent="-342900">
              <a:spcAft>
                <a:spcPts val="650"/>
              </a:spcAft>
              <a:buSzPct val="115000"/>
            </a:pPr>
            <a:r>
              <a:rPr lang="en-GB" dirty="0"/>
              <a:t>‘A question never resides in a single mind.’</a:t>
            </a:r>
          </a:p>
          <a:p>
            <a:pPr marL="342900" lvl="1" indent="-342900">
              <a:spcAft>
                <a:spcPts val="650"/>
              </a:spcAft>
              <a:buSzPct val="115000"/>
            </a:pPr>
            <a:r>
              <a:rPr lang="en-GB" dirty="0"/>
              <a:t>By asking a question, you might be helping everybody.</a:t>
            </a:r>
          </a:p>
          <a:p>
            <a:pPr marL="342900" indent="-342900">
              <a:buChar char="•"/>
            </a:pPr>
            <a:endParaRPr lang="en-GB" dirty="0"/>
          </a:p>
          <a:p>
            <a:pPr marL="342900" indent="-342900">
              <a:buChar char="•"/>
            </a:pPr>
            <a:endParaRPr lang="en-IN" dirty="0"/>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686" y="283779"/>
            <a:ext cx="1160866" cy="3263088"/>
          </a:xfrm>
          <a:prstGeom prst="rect">
            <a:avLst/>
          </a:prstGeom>
        </p:spPr>
      </p:pic>
    </p:spTree>
    <p:extLst>
      <p:ext uri="{BB962C8B-B14F-4D97-AF65-F5344CB8AC3E}">
        <p14:creationId xmlns:p14="http://schemas.microsoft.com/office/powerpoint/2010/main" val="6774070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C606597EFA3B244ABEEBC679612425A" ma:contentTypeVersion="10" ma:contentTypeDescription="Create a new document." ma:contentTypeScope="" ma:versionID="31eab4917ebba1ceaa65eaa3bee8b2a4">
  <xsd:schema xmlns:xsd="http://www.w3.org/2001/XMLSchema" xmlns:xs="http://www.w3.org/2001/XMLSchema" xmlns:p="http://schemas.microsoft.com/office/2006/metadata/properties" xmlns:ns2="dee4f23f-7bfa-42a2-b35b-1325adb8ae28" xmlns:ns3="581bcadf-4829-491d-9565-ce0d77695d5b" targetNamespace="http://schemas.microsoft.com/office/2006/metadata/properties" ma:root="true" ma:fieldsID="93f6a450b09465a5c228fd6e8ba9c666" ns2:_="" ns3:_="">
    <xsd:import namespace="dee4f23f-7bfa-42a2-b35b-1325adb8ae28"/>
    <xsd:import namespace="581bcadf-4829-491d-9565-ce0d77695d5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4f23f-7bfa-42a2-b35b-1325adb8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81bcadf-4829-491d-9565-ce0d77695d5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9361EF-CE61-444F-AB6E-67ED916E6B81}">
  <ds:schemaRefs>
    <ds:schemaRef ds:uri="http://purl.org/dc/elements/1.1/"/>
    <ds:schemaRef ds:uri="http://schemas.microsoft.com/office/2006/metadata/properties"/>
    <ds:schemaRef ds:uri="http://purl.org/dc/terms/"/>
    <ds:schemaRef ds:uri="67D003FF-473B-44DF-AA49-3DBF65443EE2"/>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 ds:uri="B42EA499-AA80-4ED5-9ED5-37A17D3EB549"/>
  </ds:schemaRefs>
</ds:datastoreItem>
</file>

<file path=customXml/itemProps2.xml><?xml version="1.0" encoding="utf-8"?>
<ds:datastoreItem xmlns:ds="http://schemas.openxmlformats.org/officeDocument/2006/customXml" ds:itemID="{C524D929-9845-4EEA-BF63-66E066D09752}">
  <ds:schemaRefs>
    <ds:schemaRef ds:uri="http://schemas.microsoft.com/sharepoint/v3/contenttype/forms"/>
  </ds:schemaRefs>
</ds:datastoreItem>
</file>

<file path=customXml/itemProps3.xml><?xml version="1.0" encoding="utf-8"?>
<ds:datastoreItem xmlns:ds="http://schemas.openxmlformats.org/officeDocument/2006/customXml" ds:itemID="{CEC39A50-C849-4239-8B44-4263A5A6D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4f23f-7bfa-42a2-b35b-1325adb8ae28"/>
    <ds:schemaRef ds:uri="581bcadf-4829-491d-9565-ce0d77695d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1415</TotalTime>
  <Words>902</Words>
  <Application>Microsoft Office PowerPoint</Application>
  <PresentationFormat>Widescreen</PresentationFormat>
  <Paragraphs>119</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Montserrat</vt:lpstr>
      <vt:lpstr>Montserrat Black</vt:lpstr>
      <vt:lpstr>Wingdings</vt:lpstr>
      <vt:lpstr>Master</vt:lpstr>
      <vt:lpstr>Web fundamentals</vt:lpstr>
      <vt:lpstr>PowerPoint Presentation</vt:lpstr>
      <vt:lpstr>Safety, health, and environment</vt:lpstr>
      <vt:lpstr>PowerPoint Presentation</vt:lpstr>
      <vt:lpstr>PowerPoint Presentation</vt:lpstr>
      <vt:lpstr>PowerPoint Presentation</vt:lpstr>
      <vt:lpstr>PowerPoint Presentation</vt:lpstr>
      <vt:lpstr>PowerPoint Presentation</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Riddell, Amy</cp:lastModifiedBy>
  <cp:revision>148</cp:revision>
  <cp:lastPrinted>2019-07-03T09:46:41Z</cp:lastPrinted>
  <dcterms:created xsi:type="dcterms:W3CDTF">2019-09-05T08:17:12Z</dcterms:created>
  <dcterms:modified xsi:type="dcterms:W3CDTF">2022-05-13T10:42:27Z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0x010100AC606597EFA3B244ABEEBC679612425A</vt:lpwstr>
  </property>
  <property fmtid="{D5CDD505-2E9C-101B-9397-08002B2CF9AE}" pid="3" name="BookType">
    <vt:lpwstr>4</vt:lpwstr>
  </property>
</Properties>
</file>