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894" r:id="rId5"/>
    <p:sldId id="611" r:id="rId6"/>
    <p:sldId id="612" r:id="rId7"/>
    <p:sldId id="606" r:id="rId8"/>
    <p:sldId id="854" r:id="rId9"/>
    <p:sldId id="855" r:id="rId10"/>
    <p:sldId id="892" r:id="rId11"/>
    <p:sldId id="607" r:id="rId12"/>
    <p:sldId id="608" r:id="rId13"/>
    <p:sldId id="893" r:id="rId14"/>
    <p:sldId id="604" r:id="rId15"/>
    <p:sldId id="605" r:id="rId16"/>
  </p:sldIdLst>
  <p:sldSz cx="12192000" cy="6858000"/>
  <p:notesSz cx="6645275" cy="9775825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22C"/>
    <a:srgbClr val="09EDB8"/>
    <a:srgbClr val="004050"/>
    <a:srgbClr val="F91258"/>
    <a:srgbClr val="7E007C"/>
    <a:srgbClr val="28CFF9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2750" autoAdjust="0"/>
  </p:normalViewPr>
  <p:slideViewPr>
    <p:cSldViewPr snapToGrid="0" snapToObjects="1" showGuides="1">
      <p:cViewPr varScale="1">
        <p:scale>
          <a:sx n="62" d="100"/>
          <a:sy n="62" d="100"/>
        </p:scale>
        <p:origin x="1060" y="40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1" d="100"/>
          <a:sy n="91" d="100"/>
        </p:scale>
        <p:origin x="-3804" y="-108"/>
      </p:cViewPr>
      <p:guideLst>
        <p:guide orient="horz" pos="3079"/>
        <p:guide pos="209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pPr/>
              <a:t>13/05/2022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13/05/2022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81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018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24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247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03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588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8399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9670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40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538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59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6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6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6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6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qa.somee.com/html/slides/demo.html?page=cssReview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://qa.somee.com/html/slides/demo.html?page=page0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qa.somee.com/html/slides/demo.html?page=inputtingData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qa.somee.com/html/slides/demo.html?page=cssReviews1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7D6A1776-0CDC-4239-B115-7573AE4DCE5C}"/>
              </a:ext>
            </a:extLst>
          </p:cNvPr>
          <p:cNvSpPr txBox="1">
            <a:spLocks/>
          </p:cNvSpPr>
          <p:nvPr/>
        </p:nvSpPr>
        <p:spPr>
          <a:xfrm>
            <a:off x="303108" y="5511488"/>
            <a:ext cx="3534471" cy="11869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2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2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2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2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HTML and CSS</a:t>
            </a:r>
          </a:p>
          <a:p>
            <a:endParaRPr lang="en-IN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B8F6DF1-2FF1-402E-BEBA-DC7A581E5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071" y="2206499"/>
            <a:ext cx="5008632" cy="1273872"/>
          </a:xfrm>
        </p:spPr>
        <p:txBody>
          <a:bodyPr/>
          <a:lstStyle/>
          <a:p>
            <a:r>
              <a:rPr lang="en-GB" sz="4400" dirty="0"/>
              <a:t>Web fundamentals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28011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selectors – A few examples</a:t>
            </a:r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1F00ED48-D9C3-48FD-B581-57F84F1909CE}"/>
              </a:ext>
            </a:extLst>
          </p:cNvPr>
          <p:cNvSpPr/>
          <p:nvPr/>
        </p:nvSpPr>
        <p:spPr>
          <a:xfrm>
            <a:off x="11181526" y="6288166"/>
            <a:ext cx="675861" cy="467139"/>
          </a:xfrm>
          <a:prstGeom prst="actionButtonForwardNex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2F041-80D5-4440-BB33-BFC3161D3C50}"/>
              </a:ext>
            </a:extLst>
          </p:cNvPr>
          <p:cNvSpPr txBox="1"/>
          <p:nvPr/>
        </p:nvSpPr>
        <p:spPr>
          <a:xfrm>
            <a:off x="196300" y="1417967"/>
            <a:ext cx="5899700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QA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Paragraph text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some text in a 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="div1"&gt;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div with id=div1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="note"&gt;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div with class=note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span contained in a 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span NOT contained in a 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57E709-927C-4958-A2F5-55B58FBA7AAF}"/>
              </a:ext>
            </a:extLst>
          </p:cNvPr>
          <p:cNvSpPr txBox="1"/>
          <p:nvPr/>
        </p:nvSpPr>
        <p:spPr>
          <a:xfrm>
            <a:off x="6301409" y="1119525"/>
            <a:ext cx="5555978" cy="50783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GB" sz="1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1px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dashed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black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box-shadow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gray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10px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lightgreen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*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20%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div:hover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yellow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0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5CDF92-2DE1-4668-A80B-4D54096FF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EB78BA-03BA-461B-AA4E-0B0ADAD6A0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7" y="579549"/>
            <a:ext cx="5436128" cy="5899039"/>
          </a:xfrm>
        </p:spPr>
        <p:txBody>
          <a:bodyPr anchor="ctr" anchorCtr="0"/>
          <a:lstStyle/>
          <a:p>
            <a:r>
              <a:rPr lang="en-GB" b="1" dirty="0"/>
              <a:t>In this chapter, you:</a:t>
            </a:r>
          </a:p>
          <a:p>
            <a:pPr marL="342000" lvl="1" indent="-342000">
              <a:spcAft>
                <a:spcPts val="650"/>
              </a:spcAft>
              <a:buSzPct val="115000"/>
            </a:pPr>
            <a:endParaRPr lang="en-GB" dirty="0"/>
          </a:p>
          <a:p>
            <a:pPr marL="342000" lvl="1" indent="-342000">
              <a:spcAft>
                <a:spcPts val="650"/>
              </a:spcAft>
              <a:buSzPct val="115000"/>
            </a:pPr>
            <a:r>
              <a:rPr lang="en-GB" dirty="0"/>
              <a:t>Revised the </a:t>
            </a:r>
            <a:r>
              <a:rPr lang="en-GB" b="1" dirty="0"/>
              <a:t>HTML</a:t>
            </a:r>
            <a:r>
              <a:rPr lang="en-GB" dirty="0"/>
              <a:t> you learned on the pre-learning.</a:t>
            </a:r>
            <a:br>
              <a:rPr lang="en-GB" dirty="0"/>
            </a:br>
            <a:endParaRPr lang="en-GB" dirty="0"/>
          </a:p>
          <a:p>
            <a:pPr marL="342000" lvl="1" indent="-342000">
              <a:spcAft>
                <a:spcPts val="650"/>
              </a:spcAft>
              <a:buSzPct val="115000"/>
            </a:pPr>
            <a:r>
              <a:rPr lang="en-GB" dirty="0"/>
              <a:t>Revised the </a:t>
            </a:r>
            <a:r>
              <a:rPr lang="en-GB" b="1" dirty="0"/>
              <a:t>CSS </a:t>
            </a:r>
            <a:r>
              <a:rPr lang="en-GB" dirty="0"/>
              <a:t>you learned on the pre-learning.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87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During your pre-learning, you may have used the Cloud Academy HTML/CSS editor.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This has some restrictions</a:t>
            </a:r>
            <a:r>
              <a:rPr lang="en-GB" dirty="0"/>
              <a:t>:</a:t>
            </a:r>
            <a:endParaRPr lang="en-GB" b="1" dirty="0"/>
          </a:p>
          <a:p>
            <a:pPr marL="6849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It only allows you to work on one page, </a:t>
            </a:r>
          </a:p>
          <a:p>
            <a:pPr marL="6849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This page can only be shown as part of the editor.</a:t>
            </a:r>
          </a:p>
          <a:p>
            <a:pPr lvl="1"/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In this lab, you will:</a:t>
            </a:r>
          </a:p>
          <a:p>
            <a:pPr marL="6849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Learn that HTML files are simply plain text.</a:t>
            </a:r>
          </a:p>
          <a:p>
            <a:pPr marL="6849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Learn that using an IDE can simplify the task of writing HTML.</a:t>
            </a:r>
          </a:p>
          <a:p>
            <a:pPr marL="6849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Move your pre-learning into Visual Studio Code, which is an IDE that supports many languages including HTML / CSS.</a:t>
            </a:r>
          </a:p>
          <a:p>
            <a:pPr marL="684000" lvl="1" indent="-342000">
              <a:buSzPct val="115000"/>
            </a:pPr>
            <a:endParaRPr lang="en-GB" dirty="0"/>
          </a:p>
          <a:p>
            <a:pPr marL="684000" lvl="1" indent="0">
              <a:buSzPct val="115000"/>
              <a:buNone/>
            </a:pPr>
            <a:r>
              <a:rPr lang="en-GB" b="1" dirty="0"/>
              <a:t>Chapter 1 - HTML and CSS Revision.docx</a:t>
            </a:r>
          </a:p>
          <a:p>
            <a:pPr marL="684000" lvl="1" indent="-342000">
              <a:buSzPct val="115000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72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6C9B-E1F0-4A77-A04A-7F5733AF4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1556247"/>
            <a:ext cx="6265861" cy="227760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GB" dirty="0">
                <a:ea typeface="+mn-ea"/>
                <a:cs typeface="+mn-cs"/>
              </a:rPr>
              <a:t>Chapter 1 </a:t>
            </a:r>
            <a:br>
              <a:rPr lang="en-GB" dirty="0">
                <a:ea typeface="+mn-ea"/>
                <a:cs typeface="+mn-cs"/>
              </a:rPr>
            </a:br>
            <a:r>
              <a:rPr lang="en-GB" dirty="0">
                <a:ea typeface="+mn-ea"/>
                <a:cs typeface="+mn-cs"/>
              </a:rPr>
              <a:t>HTML and CSS revision</a:t>
            </a:r>
            <a:endParaRPr lang="en-IN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63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1AE46C-9457-4C9B-ADBD-6F66616841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IN" dirty="0"/>
          </a:p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3E85-2956-4A25-9DBF-10584849EE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In this chapter, you will:</a:t>
            </a:r>
          </a:p>
          <a:p>
            <a:pPr marL="342900" lvl="1" indent="-342900">
              <a:buSzPct val="115000"/>
            </a:pPr>
            <a:r>
              <a:rPr lang="en-GB" dirty="0"/>
              <a:t>Revise the HTML and CSS that you covered in the pre-learning.</a:t>
            </a:r>
          </a:p>
          <a:p>
            <a:pPr marL="342900" indent="-342900"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15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</p:spPr>
        <p:txBody>
          <a:bodyPr/>
          <a:lstStyle/>
          <a:p>
            <a:r>
              <a:rPr lang="en-GB" dirty="0"/>
              <a:t>HTML Tags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3F0650F-7AEC-42DB-85D1-2FF28C76D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HTML consists of text, combined with tags like &lt;this&gt;.</a:t>
            </a:r>
          </a:p>
          <a:p>
            <a:pPr marL="698500" lvl="1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3622C"/>
                </a:solidFill>
              </a:rPr>
              <a:t>Write down as many tags as you can remember.</a:t>
            </a:r>
          </a:p>
          <a:p>
            <a:pPr>
              <a:spcAft>
                <a:spcPts val="400"/>
              </a:spcAft>
            </a:pPr>
            <a:endParaRPr lang="en-GB" dirty="0"/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Look at the tags you’ve written down:</a:t>
            </a:r>
          </a:p>
          <a:p>
            <a:pPr marL="6840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dirty="0"/>
              <a:t>Do any of them need to come in a specific order, or in specific places?</a:t>
            </a:r>
          </a:p>
          <a:p>
            <a:pPr marL="6840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dirty="0"/>
              <a:t>Do any of them need to be </a:t>
            </a:r>
            <a:r>
              <a:rPr lang="en-GB" b="1" dirty="0"/>
              <a:t>closed</a:t>
            </a:r>
            <a:r>
              <a:rPr lang="en-GB" dirty="0"/>
              <a:t>? How would you do that?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General page layout :</a:t>
            </a:r>
          </a:p>
          <a:p>
            <a:pPr marL="360000" lvl="1" indent="0">
              <a:spcAft>
                <a:spcPts val="400"/>
              </a:spcAft>
              <a:buNone/>
            </a:pPr>
            <a:endParaRPr lang="en-GB" dirty="0"/>
          </a:p>
          <a:p>
            <a:pPr marL="360000" lvl="1" indent="0">
              <a:spcAft>
                <a:spcPts val="400"/>
              </a:spcAft>
              <a:buNone/>
            </a:pPr>
            <a:endParaRPr lang="en-GB" dirty="0"/>
          </a:p>
          <a:p>
            <a:pPr marL="360000" lvl="1" indent="0">
              <a:spcAft>
                <a:spcPts val="400"/>
              </a:spcAft>
              <a:buNone/>
            </a:pPr>
            <a:endParaRPr lang="en-GB" dirty="0"/>
          </a:p>
          <a:p>
            <a:pPr marL="360000" lvl="1" indent="0">
              <a:spcAft>
                <a:spcPts val="400"/>
              </a:spcAft>
              <a:buNone/>
            </a:pPr>
            <a:endParaRPr lang="en-GB" dirty="0"/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Within this general layout:</a:t>
            </a:r>
          </a:p>
          <a:p>
            <a:pPr marL="684000" lvl="1" indent="-342900">
              <a:spcAft>
                <a:spcPts val="400"/>
              </a:spcAft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Many tags need to be closed – repeat the tag with a </a:t>
            </a:r>
            <a:r>
              <a:rPr lang="en-GB" b="1" dirty="0"/>
              <a:t>/</a:t>
            </a:r>
            <a:r>
              <a:rPr lang="en-GB" dirty="0"/>
              <a:t>.</a:t>
            </a:r>
            <a:endParaRPr lang="en-GB" b="1" dirty="0"/>
          </a:p>
          <a:p>
            <a:pPr marL="684000" lvl="1" indent="-342900">
              <a:spcAft>
                <a:spcPts val="400"/>
              </a:spcAft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Some tags can’t be placed within other tags.</a:t>
            </a:r>
          </a:p>
          <a:p>
            <a:pPr marL="1026000" lvl="1" indent="-342900">
              <a:spcAft>
                <a:spcPts val="400"/>
              </a:spcAft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E.g., it doesn’t make sense to put a &lt;p&gt; within a &lt;span&gt;.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E45D6-8AF6-4BF0-AEF6-B2B427D62ACA}"/>
              </a:ext>
            </a:extLst>
          </p:cNvPr>
          <p:cNvSpPr/>
          <p:nvPr/>
        </p:nvSpPr>
        <p:spPr>
          <a:xfrm>
            <a:off x="3746292" y="3630120"/>
            <a:ext cx="4699416" cy="1477328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800000"/>
                </a:solidFill>
                <a:latin typeface="Consolas" panose="020B0609020204030204" pitchFamily="49" charset="0"/>
              </a:rPr>
              <a:t>&lt;!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DOCTYPE html</a:t>
            </a:r>
            <a:r>
              <a:rPr lang="en-GB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800000"/>
                </a:solidFill>
                <a:latin typeface="Consolas" panose="020B0609020204030204" pitchFamily="49" charset="0"/>
              </a:rPr>
              <a:t>&lt;head&gt;&lt;title&gt;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en-GB" b="1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&lt;/title&gt;&lt;/head&gt;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Body of page goes here</a:t>
            </a:r>
            <a:r>
              <a:rPr lang="en-GB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06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HTML5 page  (</a:t>
            </a:r>
            <a:r>
              <a:rPr lang="en-GB" sz="2800" dirty="0">
                <a:solidFill>
                  <a:schemeClr val="accent4">
                    <a:lumMod val="75000"/>
                  </a:schemeClr>
                </a:solidFill>
              </a:rPr>
              <a:t>H</a:t>
            </a:r>
            <a:r>
              <a:rPr lang="en-GB" sz="2800" dirty="0"/>
              <a:t>ypertext </a:t>
            </a:r>
            <a:r>
              <a:rPr lang="en-GB" sz="280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GB" sz="2800" dirty="0"/>
              <a:t>arkup </a:t>
            </a:r>
            <a:r>
              <a:rPr lang="en-GB" sz="2800" dirty="0">
                <a:solidFill>
                  <a:schemeClr val="accent4">
                    <a:lumMod val="75000"/>
                  </a:schemeClr>
                </a:solidFill>
              </a:rPr>
              <a:t>L</a:t>
            </a:r>
            <a:r>
              <a:rPr lang="en-GB" sz="2800" dirty="0"/>
              <a:t>anguage)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F3F18-9A57-48FB-9F81-38AFD43FABE6}"/>
              </a:ext>
            </a:extLst>
          </p:cNvPr>
          <p:cNvSpPr txBox="1"/>
          <p:nvPr/>
        </p:nvSpPr>
        <p:spPr>
          <a:xfrm>
            <a:off x="665251" y="1482317"/>
            <a:ext cx="9639729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="en"&gt;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="UTF-8"&gt;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="viewport"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="width=device-width, initial-scale=1.0"&gt;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Document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994CB837-CB58-487A-9B1A-3AA2AD7D7FFC}"/>
              </a:ext>
            </a:extLst>
          </p:cNvPr>
          <p:cNvSpPr/>
          <p:nvPr/>
        </p:nvSpPr>
        <p:spPr>
          <a:xfrm>
            <a:off x="3456138" y="1383196"/>
            <a:ext cx="4439164" cy="555157"/>
          </a:xfrm>
          <a:prstGeom prst="borderCallout1">
            <a:avLst>
              <a:gd name="adj1" fmla="val 50893"/>
              <a:gd name="adj2" fmla="val -505"/>
              <a:gd name="adj3" fmla="val 50699"/>
              <a:gd name="adj4" fmla="val -16334"/>
            </a:avLst>
          </a:prstGeom>
          <a:solidFill>
            <a:schemeClr val="bg2">
              <a:lumMod val="95000"/>
            </a:schemeClr>
          </a:solidFill>
          <a:ln w="1905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nformation to the browser to ensure </a:t>
            </a:r>
            <a:r>
              <a:rPr lang="en-GB" sz="1400" b="1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web page is parsed the same way by different web browsers</a:t>
            </a:r>
            <a:endParaRPr lang="en-GB" sz="1400" b="1" dirty="0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A69AE4D4-41F1-4697-8498-A7586FD1F3CF}"/>
              </a:ext>
            </a:extLst>
          </p:cNvPr>
          <p:cNvSpPr/>
          <p:nvPr/>
        </p:nvSpPr>
        <p:spPr>
          <a:xfrm>
            <a:off x="7897949" y="3334677"/>
            <a:ext cx="3340322" cy="452197"/>
          </a:xfrm>
          <a:prstGeom prst="borderCallout1">
            <a:avLst>
              <a:gd name="adj1" fmla="val 52602"/>
              <a:gd name="adj2" fmla="val 1"/>
              <a:gd name="adj3" fmla="val -60637"/>
              <a:gd name="adj4" fmla="val -9081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</a:rPr>
              <a:t>Best display for the user’s viewport</a:t>
            </a:r>
            <a:endParaRPr lang="en-GB" sz="1400" dirty="0"/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19B05585-8233-452A-B86C-F6073F6B39DA}"/>
              </a:ext>
            </a:extLst>
          </p:cNvPr>
          <p:cNvSpPr/>
          <p:nvPr/>
        </p:nvSpPr>
        <p:spPr>
          <a:xfrm>
            <a:off x="3879150" y="4042986"/>
            <a:ext cx="2747905" cy="371694"/>
          </a:xfrm>
          <a:prstGeom prst="borderCallout1">
            <a:avLst>
              <a:gd name="adj1" fmla="val 50893"/>
              <a:gd name="adj2" fmla="val -505"/>
              <a:gd name="adj3" fmla="val -42128"/>
              <a:gd name="adj4" fmla="val -14300"/>
            </a:avLst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</a:rPr>
              <a:t>Best in a separate files</a:t>
            </a:r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28D976-12AB-4347-AC14-305B82A74B11}"/>
              </a:ext>
            </a:extLst>
          </p:cNvPr>
          <p:cNvSpPr txBox="1"/>
          <p:nvPr/>
        </p:nvSpPr>
        <p:spPr>
          <a:xfrm>
            <a:off x="337091" y="5778132"/>
            <a:ext cx="11354900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GB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older documents (like HTML 4 or XHTML), the 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DOCTYPE</a:t>
            </a:r>
            <a:r>
              <a:rPr lang="en-GB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refers to a DTD (Document Type Definition).</a:t>
            </a:r>
          </a:p>
          <a:p>
            <a:pPr algn="l"/>
            <a:r>
              <a:rPr lang="en-GB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4.01: </a:t>
            </a:r>
            <a:r>
              <a:rPr lang="en-GB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 PUBLIC "-//W3C//DTD HTML 4.01 Transitional//EN" "http://www.w3.org/TR/html4/loose.dtd"</a:t>
            </a:r>
            <a:r>
              <a:rPr lang="en-GB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XHTML 1.1: </a:t>
            </a:r>
            <a:r>
              <a:rPr lang="en-GB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 PUBLIC "-//W3C//DTD XHTML 1.1//EN" "http://www.w3.org/TR/xhtml11/DTD/xhtml11.dtd"</a:t>
            </a:r>
            <a:r>
              <a:rPr lang="en-GB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82B27D-57DB-4C44-B11D-B128F2BF2205}"/>
              </a:ext>
            </a:extLst>
          </p:cNvPr>
          <p:cNvSpPr txBox="1"/>
          <p:nvPr/>
        </p:nvSpPr>
        <p:spPr>
          <a:xfrm>
            <a:off x="1178585" y="3202099"/>
            <a:ext cx="5104228" cy="584775"/>
          </a:xfrm>
          <a:prstGeom prst="rect">
            <a:avLst/>
          </a:prstGeom>
          <a:noFill/>
          <a:ln w="9525">
            <a:solidFill>
              <a:schemeClr val="accent1">
                <a:lumMod val="50000"/>
                <a:lumOff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="qaScript.js"&gt;&lt;/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link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="qaStyle.css"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="stylesheet"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72261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Revision: Tags for displaying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19255"/>
            <a:ext cx="11516239" cy="4955354"/>
          </a:xfrm>
        </p:spPr>
        <p:txBody>
          <a:bodyPr/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</a:rPr>
              <a:t>Displaying text and 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GB" sz="1800" b="1" dirty="0">
                <a:effectLst/>
                <a:latin typeface="Calibri" panose="020F0502020204030204" pitchFamily="34" charset="0"/>
              </a:rPr>
              <a:t>	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h1,2,3,4,5,6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effectLst/>
                <a:latin typeface="Calibri" panose="020F0502020204030204" pitchFamily="34" charset="0"/>
              </a:rPr>
              <a:t> 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effectLst/>
              <a:latin typeface="Calibri" panose="020F0502020204030204" pitchFamily="34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</a:rPr>
              <a:t>Container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effectLst/>
                <a:latin typeface="Calibri" panose="020F0502020204030204" pitchFamily="34" charset="0"/>
              </a:rPr>
              <a:t> 	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b="1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</a:rPr>
              <a:t>Breaks and lines</a:t>
            </a:r>
            <a:endParaRPr lang="en-GB" sz="1800" b="1" dirty="0">
              <a:effectLst/>
              <a:latin typeface="Calibri" panose="020F050202020403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hr /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GB" sz="1800" b="1" dirty="0">
                <a:effectLst/>
                <a:latin typeface="Calibri" panose="020F0502020204030204" pitchFamily="34" charset="0"/>
              </a:rPr>
              <a:t> 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 /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GB" sz="1800" b="1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24FB9-B73A-4AD7-9638-058CF7068604}"/>
              </a:ext>
            </a:extLst>
          </p:cNvPr>
          <p:cNvSpPr txBox="1"/>
          <p:nvPr/>
        </p:nvSpPr>
        <p:spPr>
          <a:xfrm>
            <a:off x="4980037" y="1583366"/>
            <a:ext cx="2703871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Heading 1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Heading 2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Heading 3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Heading 4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h5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Heading 5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h5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h6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Heading 6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h6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span1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span2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span3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div1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div2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Paragrap1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Paragrap2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871AF5-ABE0-47E9-8384-286A43110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330" y="995362"/>
            <a:ext cx="3009900" cy="547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90DE9D1-FCD5-4A25-94AC-5F93A5186992}"/>
              </a:ext>
            </a:extLst>
          </p:cNvPr>
          <p:cNvSpPr/>
          <p:nvPr/>
        </p:nvSpPr>
        <p:spPr>
          <a:xfrm>
            <a:off x="7688825" y="3274139"/>
            <a:ext cx="452284" cy="452284"/>
          </a:xfrm>
          <a:prstGeom prst="righ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ction Button: Go Forward or Next 8">
            <a:hlinkClick r:id="rId4" highlightClick="1"/>
            <a:extLst>
              <a:ext uri="{FF2B5EF4-FFF2-40B4-BE49-F238E27FC236}">
                <a16:creationId xmlns:a16="http://schemas.microsoft.com/office/drawing/2014/main" id="{1E9D523D-3D1F-4AA5-93EE-C4A8F761FE70}"/>
              </a:ext>
            </a:extLst>
          </p:cNvPr>
          <p:cNvSpPr/>
          <p:nvPr/>
        </p:nvSpPr>
        <p:spPr>
          <a:xfrm>
            <a:off x="7207045" y="6344182"/>
            <a:ext cx="481780" cy="361525"/>
          </a:xfrm>
          <a:prstGeom prst="actionButtonForwardNex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86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Controls for inputting and selecting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="___"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Other attributes</a:t>
            </a:r>
          </a:p>
          <a:p>
            <a:pPr marL="641350" lvl="4" indent="-28575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min, max   	</a:t>
            </a:r>
          </a:p>
          <a:p>
            <a:pPr marL="641350" lvl="4" indent="-28575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autocomplete	</a:t>
            </a:r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off/on </a:t>
            </a:r>
          </a:p>
          <a:p>
            <a:pPr marL="641350" lvl="4" indent="-28575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spellcheck	</a:t>
            </a:r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true/false</a:t>
            </a:r>
          </a:p>
          <a:p>
            <a:pPr marL="641350" lvl="4" indent="-285750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maxlength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4" indent="-28575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</a:p>
          <a:p>
            <a:pPr marL="641350" lvl="4" indent="-28575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disabled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A3690-CD5B-4ACE-A7B2-99D2617BF97F}"/>
              </a:ext>
            </a:extLst>
          </p:cNvPr>
          <p:cNvSpPr txBox="1"/>
          <p:nvPr/>
        </p:nvSpPr>
        <p:spPr>
          <a:xfrm>
            <a:off x="3048885" y="4810385"/>
            <a:ext cx="8808903" cy="954107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="number"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="1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="50"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="type a number (1-50)"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maxlength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="10"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="type password (1-10)"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="type your name"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spellcheck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="false"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autocomplete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="off"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disabled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OK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1B4408-0756-40C2-A83E-8A054BBB1FD3}"/>
              </a:ext>
            </a:extLst>
          </p:cNvPr>
          <p:cNvSpPr/>
          <p:nvPr/>
        </p:nvSpPr>
        <p:spPr>
          <a:xfrm>
            <a:off x="3687099" y="1524002"/>
            <a:ext cx="5525728" cy="149450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text 	number 	email 	URL 	password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date 	datetime 	time 	day	month 	week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submit	reset		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87C1BB-E8EF-4905-865D-059296401BD5}"/>
              </a:ext>
            </a:extLst>
          </p:cNvPr>
          <p:cNvSpPr/>
          <p:nvPr/>
        </p:nvSpPr>
        <p:spPr>
          <a:xfrm>
            <a:off x="2566735" y="1956618"/>
            <a:ext cx="1041702" cy="600587"/>
          </a:xfrm>
          <a:custGeom>
            <a:avLst/>
            <a:gdLst>
              <a:gd name="connsiteX0" fmla="*/ 19148 w 1041702"/>
              <a:gd name="connsiteY0" fmla="*/ 0 h 600587"/>
              <a:gd name="connsiteX1" fmla="*/ 137135 w 1041702"/>
              <a:gd name="connsiteY1" fmla="*/ 521110 h 600587"/>
              <a:gd name="connsiteX2" fmla="*/ 1041702 w 1041702"/>
              <a:gd name="connsiteY2" fmla="*/ 589935 h 60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1702" h="600587">
                <a:moveTo>
                  <a:pt x="19148" y="0"/>
                </a:moveTo>
                <a:cubicBezTo>
                  <a:pt x="-7072" y="211394"/>
                  <a:pt x="-33291" y="422788"/>
                  <a:pt x="137135" y="521110"/>
                </a:cubicBezTo>
                <a:cubicBezTo>
                  <a:pt x="307561" y="619432"/>
                  <a:pt x="674631" y="604683"/>
                  <a:pt x="1041702" y="58993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ction Button: Go Forward or Next 4">
            <a:hlinkClick r:id="rId3"/>
            <a:extLst>
              <a:ext uri="{FF2B5EF4-FFF2-40B4-BE49-F238E27FC236}">
                <a16:creationId xmlns:a16="http://schemas.microsoft.com/office/drawing/2014/main" id="{4231BBF0-F604-47A5-B3E2-776D4DE84FC2}"/>
              </a:ext>
            </a:extLst>
          </p:cNvPr>
          <p:cNvSpPr/>
          <p:nvPr/>
        </p:nvSpPr>
        <p:spPr>
          <a:xfrm>
            <a:off x="11312732" y="6006972"/>
            <a:ext cx="562809" cy="544968"/>
          </a:xfrm>
          <a:prstGeom prst="actionButtonForwardNex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56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4B69F7-779F-418B-9987-14F1786A86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930" y="1242034"/>
            <a:ext cx="3694112" cy="2917842"/>
          </a:xfrm>
        </p:spPr>
        <p:txBody>
          <a:bodyPr/>
          <a:lstStyle/>
          <a:p>
            <a:r>
              <a:rPr lang="en-GB" dirty="0"/>
              <a:t>CSS selectors</a:t>
            </a:r>
            <a:endParaRPr lang="en-IN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662BF-5EE9-4D76-B077-72C8FB62A1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63653" cy="4591000"/>
          </a:xfrm>
        </p:spPr>
        <p:txBody>
          <a:bodyPr wrap="square">
            <a:spAutoFit/>
          </a:bodyPr>
          <a:lstStyle/>
          <a:p>
            <a:pPr marL="342900" indent="-342900"/>
            <a:r>
              <a:rPr lang="en-GB" b="1" dirty="0">
                <a:latin typeface="+mn-lt"/>
              </a:rPr>
              <a:t>CSS consists of selectors: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>
                <a:latin typeface="+mn-lt"/>
              </a:rPr>
              <a:t>The selector chooses the elements. 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>
                <a:latin typeface="+mn-lt"/>
              </a:rPr>
              <a:t>You can then change attributes.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b="1" dirty="0">
                <a:latin typeface="+mn-lt"/>
              </a:rPr>
              <a:t>Selectors are based on: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>
                <a:latin typeface="+mn-lt"/>
              </a:rPr>
              <a:t>The </a:t>
            </a:r>
            <a:r>
              <a:rPr lang="en-GB" b="1" dirty="0">
                <a:latin typeface="+mn-lt"/>
              </a:rPr>
              <a:t>name</a:t>
            </a:r>
            <a:r>
              <a:rPr lang="en-GB" dirty="0">
                <a:latin typeface="+mn-lt"/>
              </a:rPr>
              <a:t> of the tag.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>
                <a:latin typeface="+mn-lt"/>
              </a:rPr>
              <a:t>The </a:t>
            </a:r>
            <a:r>
              <a:rPr lang="en-GB" b="1" dirty="0">
                <a:latin typeface="+mn-lt"/>
              </a:rPr>
              <a:t>id</a:t>
            </a:r>
            <a:r>
              <a:rPr lang="en-GB" dirty="0">
                <a:latin typeface="+mn-lt"/>
              </a:rPr>
              <a:t> of the tag.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>
                <a:latin typeface="+mn-lt"/>
              </a:rPr>
              <a:t>The </a:t>
            </a:r>
            <a:r>
              <a:rPr lang="en-GB" dirty="0" err="1">
                <a:latin typeface="+mn-lt"/>
              </a:rPr>
              <a:t>css</a:t>
            </a:r>
            <a:r>
              <a:rPr lang="en-GB" dirty="0">
                <a:latin typeface="+mn-lt"/>
              </a:rPr>
              <a:t> </a:t>
            </a:r>
            <a:r>
              <a:rPr lang="en-GB" b="1" dirty="0">
                <a:latin typeface="+mn-lt"/>
              </a:rPr>
              <a:t>class </a:t>
            </a:r>
            <a:r>
              <a:rPr lang="en-GB" dirty="0">
                <a:latin typeface="+mn-lt"/>
              </a:rPr>
              <a:t>of the tag.</a:t>
            </a:r>
          </a:p>
          <a:p>
            <a:pPr indent="-342900"/>
            <a:endParaRPr lang="en-GB" b="1" dirty="0">
              <a:solidFill>
                <a:srgbClr val="F3622C"/>
              </a:solidFill>
              <a:latin typeface="+mn-lt"/>
            </a:endParaRPr>
          </a:p>
          <a:p>
            <a:pPr indent="-342900"/>
            <a:r>
              <a:rPr lang="en-GB" b="1" dirty="0">
                <a:solidFill>
                  <a:srgbClr val="F3622C"/>
                </a:solidFill>
                <a:latin typeface="+mn-lt"/>
              </a:rPr>
              <a:t>Write a few of these selectors.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>
                <a:latin typeface="+mn-lt"/>
              </a:rPr>
              <a:t>How many ways do you know of to join items together within a selector?</a:t>
            </a:r>
          </a:p>
          <a:p>
            <a:pPr marL="342900" indent="-342900">
              <a:buChar char="•"/>
            </a:pP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149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selectors – A few examples</a:t>
            </a:r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1F00ED48-D9C3-48FD-B581-57F84F1909CE}"/>
              </a:ext>
            </a:extLst>
          </p:cNvPr>
          <p:cNvSpPr/>
          <p:nvPr/>
        </p:nvSpPr>
        <p:spPr>
          <a:xfrm>
            <a:off x="11340548" y="6121783"/>
            <a:ext cx="517241" cy="467139"/>
          </a:xfrm>
          <a:prstGeom prst="actionButtonForwardNex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2F041-80D5-4440-BB33-BFC3161D3C50}"/>
              </a:ext>
            </a:extLst>
          </p:cNvPr>
          <p:cNvSpPr txBox="1"/>
          <p:nvPr/>
        </p:nvSpPr>
        <p:spPr>
          <a:xfrm>
            <a:off x="196300" y="1417967"/>
            <a:ext cx="5899700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QA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Paragraph text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some text in a 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="div1"&gt;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div with id=div1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="note"&gt;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div with class=note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span contained in a 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span NOT contained in a 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57E709-927C-4958-A2F5-55B58FBA7AAF}"/>
              </a:ext>
            </a:extLst>
          </p:cNvPr>
          <p:cNvSpPr txBox="1"/>
          <p:nvPr/>
        </p:nvSpPr>
        <p:spPr>
          <a:xfrm>
            <a:off x="6281936" y="1417967"/>
            <a:ext cx="5575853" cy="45243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center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  }</a:t>
            </a:r>
          </a:p>
          <a:p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lightblue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1px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dashed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blue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10px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#div1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  }</a:t>
            </a: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.note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gray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GB" sz="1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1px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   }</a:t>
            </a: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lightyellow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margin-left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20px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313D79-94C9-4B95-9FD8-D8AA0202D041}"/>
              </a:ext>
            </a:extLst>
          </p:cNvPr>
          <p:cNvCxnSpPr/>
          <p:nvPr/>
        </p:nvCxnSpPr>
        <p:spPr>
          <a:xfrm flipH="1">
            <a:off x="5168348" y="3260035"/>
            <a:ext cx="111358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454AA1-AD77-4F4D-9521-228D747724D3}"/>
              </a:ext>
            </a:extLst>
          </p:cNvPr>
          <p:cNvCxnSpPr>
            <a:cxnSpLocks/>
          </p:cNvCxnSpPr>
          <p:nvPr/>
        </p:nvCxnSpPr>
        <p:spPr>
          <a:xfrm flipH="1">
            <a:off x="5725142" y="3829877"/>
            <a:ext cx="57004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762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06597EFA3B244ABEEBC679612425A" ma:contentTypeVersion="10" ma:contentTypeDescription="Create a new document." ma:contentTypeScope="" ma:versionID="31eab4917ebba1ceaa65eaa3bee8b2a4">
  <xsd:schema xmlns:xsd="http://www.w3.org/2001/XMLSchema" xmlns:xs="http://www.w3.org/2001/XMLSchema" xmlns:p="http://schemas.microsoft.com/office/2006/metadata/properties" xmlns:ns2="dee4f23f-7bfa-42a2-b35b-1325adb8ae28" xmlns:ns3="581bcadf-4829-491d-9565-ce0d77695d5b" targetNamespace="http://schemas.microsoft.com/office/2006/metadata/properties" ma:root="true" ma:fieldsID="93f6a450b09465a5c228fd6e8ba9c666" ns2:_="" ns3:_="">
    <xsd:import namespace="dee4f23f-7bfa-42a2-b35b-1325adb8ae28"/>
    <xsd:import namespace="581bcadf-4829-491d-9565-ce0d77695d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4f23f-7bfa-42a2-b35b-1325adb8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1bcadf-4829-491d-9565-ce0d77695d5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3C3944-0189-4044-AB1C-D3344EC7F0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4f23f-7bfa-42a2-b35b-1325adb8ae28"/>
    <ds:schemaRef ds:uri="581bcadf-4829-491d-9565-ce0d77695d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EC94F4-4A12-4CBE-88D0-D83683647547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67D003FF-473B-44DF-AA49-3DBF65443EE2"/>
    <ds:schemaRef ds:uri="http://schemas.microsoft.com/office/infopath/2007/PartnerControls"/>
    <ds:schemaRef ds:uri="http://schemas.microsoft.com/office/2006/metadata/properties"/>
    <ds:schemaRef ds:uri="http://purl.org/dc/terms/"/>
    <ds:schemaRef ds:uri="B42EA499-AA80-4ED5-9ED5-37A17D3EB549"/>
  </ds:schemaRefs>
</ds:datastoreItem>
</file>

<file path=customXml/itemProps3.xml><?xml version="1.0" encoding="utf-8"?>
<ds:datastoreItem xmlns:ds="http://schemas.openxmlformats.org/officeDocument/2006/customXml" ds:itemID="{E6C9D03F-9495-4B67-824A-62063EE68A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</TotalTime>
  <Words>1176</Words>
  <Application>Microsoft Office PowerPoint</Application>
  <PresentationFormat>Widescreen</PresentationFormat>
  <Paragraphs>206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Consolas</vt:lpstr>
      <vt:lpstr>Lato</vt:lpstr>
      <vt:lpstr>Montserrat</vt:lpstr>
      <vt:lpstr>Montserrat Black</vt:lpstr>
      <vt:lpstr>Verdana</vt:lpstr>
      <vt:lpstr>Master</vt:lpstr>
      <vt:lpstr>Web fundamentals </vt:lpstr>
      <vt:lpstr>Chapter 1  HTML and CSS revision</vt:lpstr>
      <vt:lpstr>PowerPoint Presentation</vt:lpstr>
      <vt:lpstr>HTML Tags</vt:lpstr>
      <vt:lpstr>HTML5 page  (Hypertext Markup Language)</vt:lpstr>
      <vt:lpstr>Revision: Tags for displaying data</vt:lpstr>
      <vt:lpstr>Controls for inputting and selecting data</vt:lpstr>
      <vt:lpstr>PowerPoint Presentation</vt:lpstr>
      <vt:lpstr>CSS selectors – A few examples</vt:lpstr>
      <vt:lpstr>CSS selectors – A few examples</vt:lpstr>
      <vt:lpstr>PowerPoint Presentation</vt:lpstr>
      <vt:lpstr>Lab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Riddell, Amy</cp:lastModifiedBy>
  <cp:revision>142</cp:revision>
  <cp:lastPrinted>2019-07-03T09:46:41Z</cp:lastPrinted>
  <dcterms:created xsi:type="dcterms:W3CDTF">2019-09-05T08:17:12Z</dcterms:created>
  <dcterms:modified xsi:type="dcterms:W3CDTF">2022-05-13T12:32:09Z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0x010100AC606597EFA3B244ABEEBC679612425A</vt:lpwstr>
  </property>
  <property fmtid="{D5CDD505-2E9C-101B-9397-08002B2CF9AE}" pid="3" name="BookType">
    <vt:lpwstr>4</vt:lpwstr>
  </property>
</Properties>
</file>