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621" r:id="rId5"/>
    <p:sldId id="618" r:id="rId6"/>
    <p:sldId id="619" r:id="rId7"/>
    <p:sldId id="612" r:id="rId8"/>
    <p:sldId id="613" r:id="rId9"/>
    <p:sldId id="614" r:id="rId10"/>
    <p:sldId id="620" r:id="rId11"/>
    <p:sldId id="616" r:id="rId12"/>
    <p:sldId id="617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750" autoAdjust="0"/>
  </p:normalViewPr>
  <p:slideViewPr>
    <p:cSldViewPr snapToGrid="0" snapToObjects="1" showGuides="1">
      <p:cViewPr>
        <p:scale>
          <a:sx n="62" d="100"/>
          <a:sy n="62" d="100"/>
        </p:scale>
        <p:origin x="1060" y="4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Short overview of topic…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9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0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9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4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2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0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8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78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4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290195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17222" y="1349984"/>
            <a:ext cx="290195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4446884"/>
            <a:ext cx="4375225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2943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9A9DB25-FDD1-47D4-AFDB-AF6782549F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68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4" r:id="rId36"/>
    <p:sldLayoutId id="2147483905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7EEDA25-1031-47FF-9A6C-890B73C83084}"/>
              </a:ext>
            </a:extLst>
          </p:cNvPr>
          <p:cNvSpPr txBox="1">
            <a:spLocks/>
          </p:cNvSpPr>
          <p:nvPr/>
        </p:nvSpPr>
        <p:spPr>
          <a:xfrm>
            <a:off x="385300" y="5306004"/>
            <a:ext cx="7132269" cy="11869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HTML and CSS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F9F94DF-2054-4DE8-9F3D-340B5810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01" y="1914129"/>
            <a:ext cx="7248398" cy="2277604"/>
          </a:xfrm>
        </p:spPr>
        <p:txBody>
          <a:bodyPr/>
          <a:lstStyle/>
          <a:p>
            <a:r>
              <a:rPr lang="en-GB" sz="4400" dirty="0"/>
              <a:t>Web fundamentals</a:t>
            </a:r>
          </a:p>
        </p:txBody>
      </p:sp>
    </p:spTree>
    <p:extLst>
      <p:ext uri="{BB962C8B-B14F-4D97-AF65-F5344CB8AC3E}">
        <p14:creationId xmlns:p14="http://schemas.microsoft.com/office/powerpoint/2010/main" val="34207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9DE3-3256-4B4A-9CDD-FB2B780F5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90000"/>
              </a:lnSpc>
              <a:spcBef>
                <a:spcPts val="0"/>
              </a:spcBef>
              <a:buSzPct val="115000"/>
            </a:pPr>
            <a:r>
              <a:rPr lang="en-GB" dirty="0">
                <a:ea typeface="+mn-ea"/>
                <a:cs typeface="+mn-cs"/>
              </a:rPr>
              <a:t>Chapter 2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Relative links</a:t>
            </a:r>
            <a:endParaRPr lang="en-IN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4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79A68-2D46-4C43-A01E-EF3285878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3951-B626-42D2-8707-A4856292E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chapter, you will learn:</a:t>
            </a:r>
          </a:p>
          <a:p>
            <a:pPr marL="342900" lvl="1" indent="-342900">
              <a:buSzPct val="115000"/>
            </a:pPr>
            <a:r>
              <a:rPr lang="en-GB" dirty="0"/>
              <a:t>That web sites consist of many files, </a:t>
            </a:r>
            <a:br>
              <a:rPr lang="en-GB" dirty="0"/>
            </a:br>
            <a:r>
              <a:rPr lang="en-GB" dirty="0"/>
              <a:t>often in a complex folder structure.</a:t>
            </a:r>
            <a:br>
              <a:rPr lang="en-GB" dirty="0"/>
            </a:br>
            <a:endParaRPr lang="en-GB" dirty="0"/>
          </a:p>
          <a:p>
            <a:pPr marL="342900" lvl="1" indent="-342900">
              <a:buSzPct val="115000"/>
            </a:pPr>
            <a:r>
              <a:rPr lang="en-GB" dirty="0"/>
              <a:t>How to reference other files on your web site, in images, and in hyperlinks.</a:t>
            </a:r>
            <a:br>
              <a:rPr lang="en-GB" dirty="0"/>
            </a:br>
            <a:endParaRPr lang="en-GB" dirty="0"/>
          </a:p>
          <a:p>
            <a:pPr marL="342900" lvl="1" indent="-342900">
              <a:buSzPct val="115000"/>
            </a:pPr>
            <a:r>
              <a:rPr lang="en-GB" dirty="0"/>
              <a:t>Other places you can put your CSS besides the &lt;head&gt; section.</a:t>
            </a:r>
          </a:p>
        </p:txBody>
      </p:sp>
    </p:spTree>
    <p:extLst>
      <p:ext uri="{BB962C8B-B14F-4D97-AF65-F5344CB8AC3E}">
        <p14:creationId xmlns:p14="http://schemas.microsoft.com/office/powerpoint/2010/main" val="20074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39D39-A7CC-4F8B-871A-195D3FD3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3" y="1368256"/>
            <a:ext cx="10688678" cy="4955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Websites often have folders and sub-folders, </a:t>
            </a:r>
            <a:br>
              <a:rPr lang="en-GB" b="1" dirty="0"/>
            </a:br>
            <a:r>
              <a:rPr lang="en-GB" b="1" dirty="0"/>
              <a:t>just like the documents on your computer.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57F51-7F88-FB46-8F1C-EF87995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55" y="2328833"/>
            <a:ext cx="3979114" cy="359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1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654" y="5287619"/>
            <a:ext cx="9889485" cy="124239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28400" indent="-342900">
              <a:buFont typeface="Arial" panose="020B0604020202020204" pitchFamily="34" charset="0"/>
              <a:buChar char="•"/>
            </a:pPr>
            <a:r>
              <a:rPr lang="en-GB" dirty="0"/>
              <a:t>If the URL begins with </a:t>
            </a:r>
            <a:r>
              <a:rPr lang="en-GB" b="1" dirty="0"/>
              <a:t>http:// </a:t>
            </a:r>
            <a:r>
              <a:rPr lang="en-GB" dirty="0"/>
              <a:t>or similar, it is a link to another website.</a:t>
            </a:r>
          </a:p>
          <a:p>
            <a:pPr marL="328400" indent="-342900">
              <a:buFont typeface="Arial" panose="020B0604020202020204" pitchFamily="34" charset="0"/>
              <a:buChar char="•"/>
            </a:pPr>
            <a:r>
              <a:rPr lang="en-GB" dirty="0"/>
              <a:t>If it begins with a </a:t>
            </a:r>
            <a:r>
              <a:rPr lang="en-GB" b="1" dirty="0"/>
              <a:t>/</a:t>
            </a:r>
            <a:r>
              <a:rPr lang="en-GB" dirty="0"/>
              <a:t> then it is relative to the web site’s home folder.</a:t>
            </a:r>
          </a:p>
          <a:p>
            <a:pPr marL="328400" indent="-342900">
              <a:buFont typeface="Arial" panose="020B0604020202020204" pitchFamily="34" charset="0"/>
              <a:buChar char="•"/>
            </a:pPr>
            <a:r>
              <a:rPr lang="en-GB" dirty="0"/>
              <a:t>If it does not begin with either of these, it is </a:t>
            </a:r>
            <a:r>
              <a:rPr lang="en-GB" b="1" dirty="0"/>
              <a:t>relative </a:t>
            </a:r>
            <a:r>
              <a:rPr lang="en-GB" dirty="0"/>
              <a:t>to the current folder.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38AF165-1CE2-4914-B003-239D3726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75040"/>
            <a:ext cx="11517818" cy="805001"/>
          </a:xfrm>
        </p:spPr>
        <p:txBody>
          <a:bodyPr/>
          <a:lstStyle/>
          <a:p>
            <a:r>
              <a:rPr lang="en-GB" dirty="0"/>
              <a:t>Relative and absolute path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EED890-D166-445F-8F97-44984687CF02}"/>
              </a:ext>
            </a:extLst>
          </p:cNvPr>
          <p:cNvSpPr txBox="1">
            <a:spLocks/>
          </p:cNvSpPr>
          <p:nvPr/>
        </p:nvSpPr>
        <p:spPr>
          <a:xfrm>
            <a:off x="341550" y="893481"/>
            <a:ext cx="11516239" cy="4235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latin typeface="Consolas" panose="020B0609020204030204" pitchFamily="49" charset="0"/>
              </a:rPr>
              <a:t> Image in the same folder as the html page: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="house.jpg"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 of house"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the images sub-folder where the html page is located: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="images/team.jpg"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team picture"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root folder: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="/images/logo.jpg"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logo"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b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from a URL: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http://qa.somee.com/html/slides/team.jpg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QA team picture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pic>
        <p:nvPicPr>
          <p:cNvPr id="10" name="Picture 9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7C4E15B8-6F7C-4F04-B66C-C1A7BB660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678" y="584827"/>
            <a:ext cx="2726035" cy="112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64F72-E2F9-446D-89FA-397C9D7FE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883" y="2053427"/>
            <a:ext cx="2066830" cy="20307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90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836B-9F1C-42FF-9536-0F6C2E5D7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Inline CSS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3B5D07-EF0B-462C-9D52-7D067BE2A1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935787" cy="50698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So far, we have seen </a:t>
            </a:r>
            <a:r>
              <a:rPr lang="en-GB" b="1" i="1" dirty="0"/>
              <a:t>internal </a:t>
            </a:r>
            <a:r>
              <a:rPr lang="en-GB" b="1" dirty="0"/>
              <a:t>style sheets.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There are two other places you can put your CSS.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first of these is ‘inline:’</a:t>
            </a:r>
          </a:p>
          <a:p>
            <a:pPr marL="684000" lvl="1" indent="-342900">
              <a:buSzPct val="115000"/>
            </a:pPr>
            <a:r>
              <a:rPr lang="en-GB" dirty="0"/>
              <a:t>This means the CSS is part of the tag.</a:t>
            </a:r>
          </a:p>
          <a:p>
            <a:pPr marL="684000" lvl="1" indent="-342900">
              <a:buSzPct val="115000"/>
            </a:pPr>
            <a:r>
              <a:rPr lang="en-GB" dirty="0"/>
              <a:t>The CSS applies only to the tag where it is </a:t>
            </a:r>
            <a:r>
              <a:rPr lang="en-GB" dirty="0" err="1"/>
              <a:t>inlined</a:t>
            </a:r>
            <a:r>
              <a:rPr lang="en-GB" dirty="0"/>
              <a:t>.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lvl="1" indent="-342900">
              <a:buSzPct val="115000"/>
            </a:pPr>
            <a:r>
              <a:rPr lang="en-GB" b="1" dirty="0"/>
              <a:t>Add a ‘style’ attribute to a tag:</a:t>
            </a:r>
          </a:p>
          <a:p>
            <a:pPr marL="684000" lvl="1" indent="-342900">
              <a:buSzPct val="115000"/>
            </a:pPr>
            <a:r>
              <a:rPr lang="en-GB" dirty="0"/>
              <a:t>The value of this attribute is made up of CSS property / value pairs.</a:t>
            </a:r>
          </a:p>
          <a:p>
            <a:pPr lvl="1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Example: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51083" y="5464770"/>
            <a:ext cx="5236117" cy="646331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color:blue;font-style:italic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is blue and italic</a:t>
            </a:r>
          </a:p>
        </p:txBody>
      </p:sp>
    </p:spTree>
    <p:extLst>
      <p:ext uri="{BB962C8B-B14F-4D97-AF65-F5344CB8AC3E}">
        <p14:creationId xmlns:p14="http://schemas.microsoft.com/office/powerpoint/2010/main" val="14803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3503A-B225-49AD-8B42-F426639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style sheets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0D689-ADAB-43EF-B05D-99F7758C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6470494" cy="4955354"/>
          </a:xfrm>
        </p:spPr>
        <p:txBody>
          <a:bodyPr/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You can put CSS is in an external style sheet:</a:t>
            </a:r>
          </a:p>
          <a:p>
            <a:pPr marL="684900" lvl="1" indent="-342900">
              <a:spcAft>
                <a:spcPts val="5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A file with a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css</a:t>
            </a:r>
            <a:r>
              <a:rPr lang="en-GB" dirty="0"/>
              <a:t> extension.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Can be on another website, or</a:t>
            </a:r>
            <a:br>
              <a:rPr lang="en-GB" b="1" dirty="0"/>
            </a:br>
            <a:r>
              <a:rPr lang="en-GB" b="1" dirty="0"/>
              <a:t>on the same website (relative link).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Has the same format as internal CSS:</a:t>
            </a:r>
          </a:p>
          <a:p>
            <a:pPr marL="684900" lvl="1" indent="-342900">
              <a:spcAft>
                <a:spcPts val="5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But without the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tags.</a:t>
            </a:r>
          </a:p>
          <a:p>
            <a:pPr marL="342900" lvl="1" indent="-342900">
              <a:spcAft>
                <a:spcPts val="5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b="1" dirty="0"/>
              <a:t>To include a stylesheet in your page:</a:t>
            </a:r>
          </a:p>
          <a:p>
            <a:pPr marL="88900" lvl="1" indent="0">
              <a:spcAft>
                <a:spcPts val="500"/>
              </a:spcAft>
              <a:buNone/>
            </a:pPr>
            <a:endParaRPr lang="en-GB" dirty="0"/>
          </a:p>
          <a:p>
            <a:pPr marL="88900" lvl="1" indent="0">
              <a:spcAft>
                <a:spcPts val="500"/>
              </a:spcAft>
              <a:buNone/>
            </a:pPr>
            <a:endParaRPr lang="en-GB" dirty="0"/>
          </a:p>
          <a:p>
            <a:pPr marL="342900" lvl="1" indent="-342900">
              <a:spcAft>
                <a:spcPts val="5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b="1" dirty="0"/>
              <a:t>Note:</a:t>
            </a:r>
          </a:p>
          <a:p>
            <a:pPr marL="684900" lvl="1" indent="-342900"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&lt;link&gt;</a:t>
            </a:r>
            <a:r>
              <a:rPr lang="en-GB" dirty="0"/>
              <a:t> appears instead of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latin typeface="+mn-lt"/>
              </a:rPr>
              <a:t>.</a:t>
            </a:r>
            <a:endParaRPr lang="en-GB" b="1" dirty="0">
              <a:latin typeface="+mn-lt"/>
            </a:endParaRPr>
          </a:p>
          <a:p>
            <a:pPr marL="10260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b="1" dirty="0" err="1"/>
              <a:t>rel</a:t>
            </a:r>
            <a:r>
              <a:rPr lang="en-GB" dirty="0"/>
              <a:t>” attribute is required.</a:t>
            </a:r>
          </a:p>
          <a:p>
            <a:pPr lvl="1">
              <a:spcAft>
                <a:spcPts val="500"/>
              </a:spcAft>
            </a:pPr>
            <a:endParaRPr lang="en-GB" sz="2400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D00C7-6C12-4396-816E-DD6BB84FF6C4}"/>
              </a:ext>
            </a:extLst>
          </p:cNvPr>
          <p:cNvSpPr/>
          <p:nvPr/>
        </p:nvSpPr>
        <p:spPr>
          <a:xfrm>
            <a:off x="693912" y="3967195"/>
            <a:ext cx="559093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"styles.css"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9B283-4815-4BDF-A804-5A0A4E6D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46" y="1502185"/>
            <a:ext cx="4355184" cy="39510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557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B74F5-B73E-4DF6-8C05-4B55432FD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2174A3-E61D-4111-97D1-7CA236D01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 anchorCtr="0"/>
          <a:lstStyle/>
          <a:p>
            <a:r>
              <a:rPr lang="en-GB" b="1" dirty="0"/>
              <a:t>In this chapter, you learned: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That websites consist of many files, often in a complex folder structure.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How to reference other files on your website, in images, and in hyperlinks.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Other places you can put your CSS besides the &lt;head&gt; section.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02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8877CB-A5FF-4173-A4A3-3511DA28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7E40F9-D447-4237-8026-D1253B43B4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lab, you will take the page you created during pre-learning, and you will:</a:t>
            </a:r>
          </a:p>
          <a:p>
            <a:pPr marL="342900" lvl="1" indent="-342900">
              <a:buSzPct val="115000"/>
            </a:pPr>
            <a:r>
              <a:rPr lang="en-GB" dirty="0"/>
              <a:t>Change the image so that instead of being on another website, it uses a relative link. to access a copy on your own website</a:t>
            </a:r>
          </a:p>
          <a:p>
            <a:pPr marL="342900" lvl="1" indent="-342900">
              <a:buSzPct val="115000"/>
            </a:pPr>
            <a:r>
              <a:rPr lang="en-GB" dirty="0"/>
              <a:t>Change the CSS so it uses an external stylesheet.</a:t>
            </a:r>
          </a:p>
          <a:p>
            <a:pPr marL="342900" lvl="1" indent="-342900">
              <a:buSzPct val="115000"/>
            </a:pPr>
            <a:endParaRPr lang="en-GB" dirty="0"/>
          </a:p>
          <a:p>
            <a:pPr marL="342000" lvl="1" indent="0">
              <a:buSzPct val="115000"/>
              <a:buNone/>
            </a:pPr>
            <a:r>
              <a:rPr lang="en-GB" b="1" dirty="0"/>
              <a:t>Chapter 2 - Relative Links.docx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7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10" ma:contentTypeDescription="Create a new document." ma:contentTypeScope="" ma:versionID="31eab4917ebba1ceaa65eaa3bee8b2a4">
  <xsd:schema xmlns:xsd="http://www.w3.org/2001/XMLSchema" xmlns:xs="http://www.w3.org/2001/XMLSchema" xmlns:p="http://schemas.microsoft.com/office/2006/metadata/properties" xmlns:ns2="dee4f23f-7bfa-42a2-b35b-1325adb8ae28" xmlns:ns3="581bcadf-4829-491d-9565-ce0d77695d5b" targetNamespace="http://schemas.microsoft.com/office/2006/metadata/properties" ma:root="true" ma:fieldsID="93f6a450b09465a5c228fd6e8ba9c666" ns2:_="" ns3:_="">
    <xsd:import namespace="dee4f23f-7bfa-42a2-b35b-1325adb8ae28"/>
    <xsd:import namespace="581bcadf-4829-491d-9565-ce0d77695d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bcadf-4829-491d-9565-ce0d77695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3B55F0-CD6E-465A-8517-16AD3254C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581bcadf-4829-491d-9565-ce0d77695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0F8A6-305F-49D4-967F-A0EDB525115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67D003FF-473B-44DF-AA49-3DBF65443EE2"/>
    <ds:schemaRef ds:uri="http://purl.org/dc/elements/1.1/"/>
    <ds:schemaRef ds:uri="http://schemas.microsoft.com/office/infopath/2007/PartnerControls"/>
    <ds:schemaRef ds:uri="http://purl.org/dc/terms/"/>
    <ds:schemaRef ds:uri="B42EA499-AA80-4ED5-9ED5-37A17D3EB549"/>
  </ds:schemaRefs>
</ds:datastoreItem>
</file>

<file path=customXml/itemProps3.xml><?xml version="1.0" encoding="utf-8"?>
<ds:datastoreItem xmlns:ds="http://schemas.openxmlformats.org/officeDocument/2006/customXml" ds:itemID="{6A6C8E4C-93B3-4774-85A8-25D4C426F8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576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Montserrat</vt:lpstr>
      <vt:lpstr>Montserrat Black</vt:lpstr>
      <vt:lpstr>Master</vt:lpstr>
      <vt:lpstr>Web fundamentals</vt:lpstr>
      <vt:lpstr>Chapter 2 Relative links</vt:lpstr>
      <vt:lpstr>PowerPoint Presentation</vt:lpstr>
      <vt:lpstr>Folders</vt:lpstr>
      <vt:lpstr>Relative and absolute path</vt:lpstr>
      <vt:lpstr>PowerPoint Presentation</vt:lpstr>
      <vt:lpstr>External style sheets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Riddell, Amy</cp:lastModifiedBy>
  <cp:revision>147</cp:revision>
  <cp:lastPrinted>2019-07-03T09:46:41Z</cp:lastPrinted>
  <dcterms:created xsi:type="dcterms:W3CDTF">2019-09-05T08:17:12Z</dcterms:created>
  <dcterms:modified xsi:type="dcterms:W3CDTF">2022-05-13T12:36:52Z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  <property fmtid="{D5CDD505-2E9C-101B-9397-08002B2CF9AE}" pid="3" name="BookType">
    <vt:lpwstr>4</vt:lpwstr>
  </property>
</Properties>
</file>