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6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3" r:id="rId5"/>
    <p:sldId id="529" r:id="rId6"/>
    <p:sldId id="522" r:id="rId7"/>
    <p:sldId id="527" r:id="rId8"/>
    <p:sldId id="439" r:id="rId9"/>
    <p:sldId id="447" r:id="rId10"/>
    <p:sldId id="441" r:id="rId11"/>
    <p:sldId id="448" r:id="rId12"/>
    <p:sldId id="272" r:id="rId13"/>
    <p:sldId id="273" r:id="rId14"/>
    <p:sldId id="528" r:id="rId15"/>
    <p:sldId id="460" r:id="rId16"/>
  </p:sldIdLst>
  <p:sldSz cx="12192000" cy="6858000"/>
  <p:notesSz cx="6645275" cy="9775825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09EDB8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3792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116" y="102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40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pPr/>
              <a:t>07/03/2023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07/03/2023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7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A3397-79A8-4CFF-8F02-2724BD874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53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660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68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2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36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587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603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84E5D-75FC-402B-A688-58683F694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092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AD7C9-B03B-48B7-829F-3C1CD2E7A7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204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435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89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al Backgroun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6"/>
          <a:stretch/>
        </p:blipFill>
        <p:spPr>
          <a:xfrm>
            <a:off x="0" y="0"/>
            <a:ext cx="12192000" cy="6853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300" y="2311970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28E4C95E-5280-3241-AF7F-04C2329AE56E}"/>
              </a:ext>
            </a:extLst>
          </p:cNvPr>
          <p:cNvSpPr/>
          <p:nvPr userDrawn="1"/>
        </p:nvSpPr>
        <p:spPr>
          <a:xfrm>
            <a:off x="0" y="4401989"/>
            <a:ext cx="6977811" cy="982453"/>
          </a:xfrm>
          <a:custGeom>
            <a:avLst/>
            <a:gdLst/>
            <a:ahLst/>
            <a:cxnLst/>
            <a:rect l="l" t="t" r="r" b="b"/>
            <a:pathLst>
              <a:path w="9245600" h="1301750">
                <a:moveTo>
                  <a:pt x="8673461" y="0"/>
                </a:moveTo>
                <a:lnTo>
                  <a:pt x="8505236" y="0"/>
                </a:lnTo>
                <a:lnTo>
                  <a:pt x="8507088" y="52226"/>
                </a:lnTo>
                <a:lnTo>
                  <a:pt x="8512559" y="103477"/>
                </a:lnTo>
                <a:lnTo>
                  <a:pt x="8521524" y="153629"/>
                </a:lnTo>
                <a:lnTo>
                  <a:pt x="8533859" y="202558"/>
                </a:lnTo>
                <a:lnTo>
                  <a:pt x="8549439" y="250138"/>
                </a:lnTo>
                <a:lnTo>
                  <a:pt x="8568137" y="296245"/>
                </a:lnTo>
                <a:lnTo>
                  <a:pt x="8589830" y="340755"/>
                </a:lnTo>
                <a:lnTo>
                  <a:pt x="8614392" y="383542"/>
                </a:lnTo>
                <a:lnTo>
                  <a:pt x="8641698" y="424483"/>
                </a:lnTo>
                <a:lnTo>
                  <a:pt x="8671623" y="463451"/>
                </a:lnTo>
                <a:lnTo>
                  <a:pt x="8704041" y="500324"/>
                </a:lnTo>
                <a:lnTo>
                  <a:pt x="8738829" y="534976"/>
                </a:lnTo>
                <a:lnTo>
                  <a:pt x="8775861" y="567283"/>
                </a:lnTo>
                <a:lnTo>
                  <a:pt x="0" y="567283"/>
                </a:lnTo>
                <a:lnTo>
                  <a:pt x="0" y="734250"/>
                </a:lnTo>
                <a:lnTo>
                  <a:pt x="8775797" y="734250"/>
                </a:lnTo>
                <a:lnTo>
                  <a:pt x="8738779" y="766556"/>
                </a:lnTo>
                <a:lnTo>
                  <a:pt x="8704003" y="801206"/>
                </a:lnTo>
                <a:lnTo>
                  <a:pt x="8671594" y="838075"/>
                </a:lnTo>
                <a:lnTo>
                  <a:pt x="8641677" y="877039"/>
                </a:lnTo>
                <a:lnTo>
                  <a:pt x="8614377" y="917973"/>
                </a:lnTo>
                <a:lnTo>
                  <a:pt x="8589820" y="960755"/>
                </a:lnTo>
                <a:lnTo>
                  <a:pt x="8568131" y="1005257"/>
                </a:lnTo>
                <a:lnTo>
                  <a:pt x="8549435" y="1051358"/>
                </a:lnTo>
                <a:lnTo>
                  <a:pt x="8533857" y="1098932"/>
                </a:lnTo>
                <a:lnTo>
                  <a:pt x="8521524" y="1147854"/>
                </a:lnTo>
                <a:lnTo>
                  <a:pt x="8512559" y="1198001"/>
                </a:lnTo>
                <a:lnTo>
                  <a:pt x="8507088" y="1249248"/>
                </a:lnTo>
                <a:lnTo>
                  <a:pt x="8505236" y="1301470"/>
                </a:lnTo>
                <a:lnTo>
                  <a:pt x="8673461" y="1301470"/>
                </a:lnTo>
                <a:lnTo>
                  <a:pt x="8675562" y="1252598"/>
                </a:lnTo>
                <a:lnTo>
                  <a:pt x="8681752" y="1204867"/>
                </a:lnTo>
                <a:lnTo>
                  <a:pt x="8691858" y="1158448"/>
                </a:lnTo>
                <a:lnTo>
                  <a:pt x="8705706" y="1113513"/>
                </a:lnTo>
                <a:lnTo>
                  <a:pt x="8723124" y="1070235"/>
                </a:lnTo>
                <a:lnTo>
                  <a:pt x="8743939" y="1028783"/>
                </a:lnTo>
                <a:lnTo>
                  <a:pt x="8767978" y="989330"/>
                </a:lnTo>
                <a:lnTo>
                  <a:pt x="8795069" y="952048"/>
                </a:lnTo>
                <a:lnTo>
                  <a:pt x="8825038" y="917108"/>
                </a:lnTo>
                <a:lnTo>
                  <a:pt x="8857713" y="884681"/>
                </a:lnTo>
                <a:lnTo>
                  <a:pt x="8892921" y="854939"/>
                </a:lnTo>
                <a:lnTo>
                  <a:pt x="8930489" y="828053"/>
                </a:lnTo>
                <a:lnTo>
                  <a:pt x="8970245" y="804196"/>
                </a:lnTo>
                <a:lnTo>
                  <a:pt x="9012015" y="783538"/>
                </a:lnTo>
                <a:lnTo>
                  <a:pt x="9055627" y="766252"/>
                </a:lnTo>
                <a:lnTo>
                  <a:pt x="9100908" y="752508"/>
                </a:lnTo>
                <a:lnTo>
                  <a:pt x="9147685" y="742479"/>
                </a:lnTo>
                <a:lnTo>
                  <a:pt x="9195786" y="736336"/>
                </a:lnTo>
                <a:lnTo>
                  <a:pt x="9245037" y="734250"/>
                </a:lnTo>
                <a:lnTo>
                  <a:pt x="9245037" y="567283"/>
                </a:lnTo>
                <a:lnTo>
                  <a:pt x="9195786" y="565197"/>
                </a:lnTo>
                <a:lnTo>
                  <a:pt x="9147685" y="559052"/>
                </a:lnTo>
                <a:lnTo>
                  <a:pt x="9100908" y="549020"/>
                </a:lnTo>
                <a:lnTo>
                  <a:pt x="9055627" y="535274"/>
                </a:lnTo>
                <a:lnTo>
                  <a:pt x="9012015" y="517984"/>
                </a:lnTo>
                <a:lnTo>
                  <a:pt x="8970245" y="497322"/>
                </a:lnTo>
                <a:lnTo>
                  <a:pt x="8930489" y="473460"/>
                </a:lnTo>
                <a:lnTo>
                  <a:pt x="8892921" y="446570"/>
                </a:lnTo>
                <a:lnTo>
                  <a:pt x="8857713" y="416823"/>
                </a:lnTo>
                <a:lnTo>
                  <a:pt x="8825038" y="384391"/>
                </a:lnTo>
                <a:lnTo>
                  <a:pt x="8795069" y="349446"/>
                </a:lnTo>
                <a:lnTo>
                  <a:pt x="8767978" y="312159"/>
                </a:lnTo>
                <a:lnTo>
                  <a:pt x="8743939" y="272701"/>
                </a:lnTo>
                <a:lnTo>
                  <a:pt x="8723124" y="231246"/>
                </a:lnTo>
                <a:lnTo>
                  <a:pt x="8705706" y="187963"/>
                </a:lnTo>
                <a:lnTo>
                  <a:pt x="8691858" y="143026"/>
                </a:lnTo>
                <a:lnTo>
                  <a:pt x="8681752" y="96605"/>
                </a:lnTo>
                <a:lnTo>
                  <a:pt x="8675562" y="48872"/>
                </a:lnTo>
                <a:lnTo>
                  <a:pt x="86734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385299" y="5768975"/>
            <a:ext cx="5627171" cy="709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2943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9A9DB25-FDD1-47D4-AFDB-AF6782549F9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628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2" r:id="rId35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7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7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://qa.somee.com/html/slides/demo.html?page=lists.html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://qa.somee.com/html/slides/demo.html?page=inputtingData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://qa.somee.com/html/slides/page3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body" sz="quarter" idx="12"/>
          </p:nvPr>
        </p:nvSpPr>
        <p:spPr>
          <a:xfrm>
            <a:off x="385300" y="5306004"/>
            <a:ext cx="3534471" cy="1186921"/>
          </a:xfrm>
        </p:spPr>
        <p:txBody>
          <a:bodyPr/>
          <a:lstStyle/>
          <a:p>
            <a:r>
              <a:rPr lang="en-GB" sz="2000" dirty="0"/>
              <a:t>HTML and CSS</a:t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5301" y="1914129"/>
            <a:ext cx="3592020" cy="2277604"/>
          </a:xfrm>
        </p:spPr>
        <p:txBody>
          <a:bodyPr>
            <a:normAutofit/>
          </a:bodyPr>
          <a:lstStyle/>
          <a:p>
            <a:r>
              <a:rPr lang="en-GB" dirty="0"/>
              <a:t>Web </a:t>
            </a:r>
            <a:br>
              <a:rPr lang="en-GB" dirty="0"/>
            </a:br>
            <a:r>
              <a:rPr lang="en-GB" dirty="0"/>
              <a:t>Development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Small data storage that is either stored in the client's </a:t>
            </a:r>
            <a:r>
              <a:rPr lang="en-GB" b="1" dirty="0"/>
              <a:t>browser memory </a:t>
            </a:r>
            <a:br>
              <a:rPr lang="en-GB" dirty="0"/>
            </a:br>
            <a:r>
              <a:rPr lang="en-GB" dirty="0"/>
              <a:t>or as </a:t>
            </a:r>
            <a:r>
              <a:rPr lang="en-GB" b="1" dirty="0"/>
              <a:t>text files </a:t>
            </a:r>
            <a:r>
              <a:rPr lang="en-GB" dirty="0"/>
              <a:t>on the client machine:</a:t>
            </a:r>
          </a:p>
          <a:p>
            <a:pPr marL="6849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Useful for containing information about the user.</a:t>
            </a:r>
          </a:p>
          <a:p>
            <a:pPr marL="6849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Limited to a </a:t>
            </a:r>
            <a:r>
              <a:rPr lang="en-GB" b="1" dirty="0"/>
              <a:t>session</a:t>
            </a:r>
            <a:r>
              <a:rPr lang="en-GB" dirty="0"/>
              <a:t> (session cookie) if not stored in permanent files.</a:t>
            </a:r>
          </a:p>
          <a:p>
            <a:pPr marL="6849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b="1" dirty="0"/>
              <a:t>Lifetime</a:t>
            </a:r>
            <a:r>
              <a:rPr lang="en-GB" dirty="0"/>
              <a:t> of the cookie can programmatically be set in code.</a:t>
            </a:r>
          </a:p>
          <a:p>
            <a:pPr marL="6849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If saved as files they are easily </a:t>
            </a:r>
            <a:r>
              <a:rPr lang="en-GB" b="1" dirty="0"/>
              <a:t>accessible</a:t>
            </a:r>
            <a:r>
              <a:rPr lang="en-GB" dirty="0"/>
              <a:t> by clients / hackers.</a:t>
            </a:r>
          </a:p>
          <a:p>
            <a:pPr marL="6849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Can only be read from the </a:t>
            </a:r>
            <a:r>
              <a:rPr lang="en-GB" b="1" dirty="0"/>
              <a:t>originator domain</a:t>
            </a:r>
            <a:r>
              <a:rPr lang="en-GB" dirty="0"/>
              <a:t>:</a:t>
            </a:r>
            <a:endParaRPr lang="en-GB" b="1" dirty="0"/>
          </a:p>
          <a:p>
            <a:pPr marL="1026900" lvl="2" indent="-342900">
              <a:buSzPct val="115000"/>
              <a:buFont typeface="Arial" panose="020B0604020202020204" pitchFamily="34" charset="0"/>
              <a:buChar char="•"/>
            </a:pPr>
            <a:r>
              <a:rPr lang="en-GB" i="1" dirty="0"/>
              <a:t>BBC.com</a:t>
            </a:r>
            <a:r>
              <a:rPr lang="en-GB" dirty="0"/>
              <a:t> cannot read cookies created by </a:t>
            </a:r>
            <a:r>
              <a:rPr lang="en-GB" i="1" dirty="0"/>
              <a:t>QA.com.</a:t>
            </a:r>
            <a:endParaRPr lang="en-GB" dirty="0"/>
          </a:p>
          <a:p>
            <a:pPr marL="6849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HTML5 provides other means of client-side storage mechanisms.</a:t>
            </a:r>
          </a:p>
          <a:p>
            <a:pPr marL="6849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Server-side sessions are an alternative:</a:t>
            </a:r>
          </a:p>
          <a:p>
            <a:pPr marL="1026900" lvl="2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Store information for an IP address on the host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Cookies are strictly bound by law and any website using them needs permission from each user</a:t>
            </a:r>
            <a:r>
              <a:rPr lang="en-GB" dirty="0"/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1762273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10D3-CCB0-486B-A892-2A1976E6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br>
              <a:rPr lang="en-GB" dirty="0"/>
            </a:b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9AF60AE-7F38-4DAE-A501-878EAAB1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In this chapter you learned how to:</a:t>
            </a:r>
          </a:p>
          <a:p>
            <a:pPr marL="3429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Create forms: </a:t>
            </a:r>
          </a:p>
          <a:p>
            <a:pPr marL="684000" lvl="2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Method.</a:t>
            </a:r>
          </a:p>
          <a:p>
            <a:pPr marL="342900" lvl="1" indent="-342900">
              <a:buSzPct val="115000"/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Use HTML elements to get the user input: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48745" y="3408947"/>
            <a:ext cx="6999090" cy="3046988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="Page2.html"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="get"&gt;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="radio"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="sex"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="f"&gt;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="radio"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="sex"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="checkbox"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CheckMilk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="Yes"&gt;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Milk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="text"&gt;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b-NO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="number"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="1"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nb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="9"&gt;</a:t>
            </a:r>
            <a:endParaRPr lang="nb-NO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49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24B8B67-9B97-42B9-A1B8-8894C8713C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LAB</a:t>
            </a:r>
            <a:endParaRPr lang="en-IN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F379256-1DAC-48EA-9C4A-D2045BD12E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In this lab you will</a:t>
            </a:r>
            <a:r>
              <a:rPr lang="en-GB" dirty="0"/>
              <a:t>:</a:t>
            </a:r>
            <a:r>
              <a:rPr lang="en-GB" b="1" dirty="0"/>
              <a:t> </a:t>
            </a:r>
          </a:p>
          <a:p>
            <a:pPr marL="684000" lvl="1" indent="-342900">
              <a:buSzPct val="115000"/>
            </a:pPr>
            <a:r>
              <a:rPr lang="en-GB" dirty="0"/>
              <a:t>Gather student details using forms.</a:t>
            </a:r>
          </a:p>
          <a:p>
            <a:pPr marL="684000" lvl="1" indent="-342900">
              <a:buSzPct val="115000"/>
            </a:pPr>
            <a:r>
              <a:rPr lang="en-GB" dirty="0"/>
              <a:t>You will use the get and post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Please refer to </a:t>
            </a:r>
            <a:r>
              <a:rPr lang="en-GB" b="1" dirty="0"/>
              <a:t>Get user input using Forms </a:t>
            </a:r>
            <a:r>
              <a:rPr lang="en-GB" dirty="0"/>
              <a:t>lab.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Duration 20 minutes</a:t>
            </a:r>
            <a:r>
              <a:rPr lang="en-GB" dirty="0"/>
              <a:t>.</a:t>
            </a:r>
            <a:endParaRPr lang="en-GB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18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30DFAE65-ED97-4E91-89C5-A30FDA1BEA17}"/>
              </a:ext>
            </a:extLst>
          </p:cNvPr>
          <p:cNvSpPr txBox="1">
            <a:spLocks/>
          </p:cNvSpPr>
          <p:nvPr/>
        </p:nvSpPr>
        <p:spPr>
          <a:xfrm>
            <a:off x="361371" y="5467929"/>
            <a:ext cx="6734521" cy="11869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2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2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2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2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HTML and CSS</a:t>
            </a:r>
            <a:br>
              <a:rPr lang="en-GB" dirty="0"/>
            </a:br>
            <a:endParaRPr lang="en-GB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D87937F-9B38-468D-96B1-C0B6B478E8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9947" y="1447404"/>
            <a:ext cx="6844174" cy="2277604"/>
          </a:xfrm>
        </p:spPr>
        <p:txBody>
          <a:bodyPr>
            <a:normAutofit/>
          </a:bodyPr>
          <a:lstStyle/>
          <a:p>
            <a:r>
              <a:rPr lang="en-GB" dirty="0"/>
              <a:t>Web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8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76239" y="1556247"/>
            <a:ext cx="5810250" cy="2277604"/>
          </a:xfrm>
        </p:spPr>
        <p:txBody>
          <a:bodyPr/>
          <a:lstStyle/>
          <a:p>
            <a:r>
              <a:rPr lang="en-GB" dirty="0"/>
              <a:t>Chapter 4</a:t>
            </a:r>
            <a:br>
              <a:rPr lang="en-GB" dirty="0"/>
            </a:br>
            <a:r>
              <a:rPr lang="en-US" dirty="0"/>
              <a:t>Get user input using forms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89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6991A8-C53B-4205-9581-515B3F36B9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4"/>
            <a:ext cx="6324962" cy="5119407"/>
          </a:xfrm>
        </p:spPr>
        <p:txBody>
          <a:bodyPr/>
          <a:lstStyle/>
          <a:p>
            <a:r>
              <a:rPr lang="en-GB" b="1" dirty="0"/>
              <a:t>In this chapter you will learn how to:</a:t>
            </a:r>
          </a:p>
          <a:p>
            <a:pPr marL="342900" lvl="1" indent="-342900">
              <a:buSzPct val="115000"/>
            </a:pPr>
            <a:r>
              <a:rPr lang="en-GB" dirty="0"/>
              <a:t>Use forms to get user input.</a:t>
            </a:r>
          </a:p>
          <a:p>
            <a:pPr marL="342900" lvl="1" indent="-342900">
              <a:buSzPct val="115000"/>
            </a:pPr>
            <a:r>
              <a:rPr lang="en-GB" dirty="0"/>
              <a:t>Deploy various HTML elements to interact with users.</a:t>
            </a:r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D8C4C5-47DA-4B99-AB2C-D87E1C663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9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6047445" y="1992793"/>
            <a:ext cx="4646004" cy="4376323"/>
          </a:xfrm>
        </p:spPr>
        <p:txBody>
          <a:bodyPr>
            <a:normAutofit/>
          </a:bodyPr>
          <a:lstStyle/>
          <a:p>
            <a:pPr marL="342900" indent="-342900"/>
            <a:r>
              <a:rPr lang="en-GB" b="1" dirty="0"/>
              <a:t>Dropdown list</a:t>
            </a:r>
            <a:endParaRPr lang="en-GB" sz="1662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989D43-1047-47B5-A348-36D4BC032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r>
              <a:rPr lang="en-GB" b="1" dirty="0" err="1"/>
              <a:t>ListBox</a:t>
            </a:r>
            <a:endParaRPr lang="en-GB" b="1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ListBox</a:t>
            </a:r>
            <a:r>
              <a:rPr lang="en-GB" dirty="0"/>
              <a:t> and dropdown 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760" t="6678" r="5772" b="7548"/>
          <a:stretch/>
        </p:blipFill>
        <p:spPr>
          <a:xfrm>
            <a:off x="1084239" y="4351643"/>
            <a:ext cx="841355" cy="865278"/>
          </a:xfrm>
          <a:prstGeom prst="rect">
            <a:avLst/>
          </a:prstGeom>
          <a:ln w="25400">
            <a:solidFill>
              <a:srgbClr val="00405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84239" y="2477865"/>
            <a:ext cx="3960000" cy="1602000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="3"&gt;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Java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C#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&lt;/</a:t>
            </a:r>
            <a:r>
              <a:rPr lang="en-GB" sz="1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6047445" y="2477865"/>
            <a:ext cx="3960000" cy="1600438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Java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C#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Ruby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4729" t="20590" r="10986" b="43308"/>
          <a:stretch/>
        </p:blipFill>
        <p:spPr>
          <a:xfrm>
            <a:off x="6096000" y="4351643"/>
            <a:ext cx="865358" cy="253604"/>
          </a:xfrm>
          <a:prstGeom prst="rect">
            <a:avLst/>
          </a:prstGeom>
          <a:ln w="25400">
            <a:solidFill>
              <a:srgbClr val="00405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7069" t="4734" r="8906" b="6740"/>
          <a:stretch/>
        </p:blipFill>
        <p:spPr>
          <a:xfrm>
            <a:off x="7663992" y="4351643"/>
            <a:ext cx="848412" cy="1229026"/>
          </a:xfrm>
          <a:prstGeom prst="rect">
            <a:avLst/>
          </a:prstGeom>
          <a:ln w="25400">
            <a:solidFill>
              <a:srgbClr val="004050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7149573" y="4351643"/>
            <a:ext cx="326204" cy="253604"/>
          </a:xfrm>
          <a:prstGeom prst="rightArrow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00852" y="2560924"/>
            <a:ext cx="1057620" cy="232751"/>
          </a:xfrm>
          <a:prstGeom prst="roundRect">
            <a:avLst/>
          </a:prstGeom>
          <a:noFill/>
          <a:ln w="25400">
            <a:solidFill>
              <a:srgbClr val="08D6A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Action Button: Go Forward or Next 11">
            <a:hlinkClick r:id="rId6" highlightClick="1"/>
            <a:extLst>
              <a:ext uri="{FF2B5EF4-FFF2-40B4-BE49-F238E27FC236}">
                <a16:creationId xmlns:a16="http://schemas.microsoft.com/office/drawing/2014/main" id="{5BDF4C29-D786-4966-B018-CC5739FDF055}"/>
              </a:ext>
            </a:extLst>
          </p:cNvPr>
          <p:cNvSpPr/>
          <p:nvPr/>
        </p:nvSpPr>
        <p:spPr>
          <a:xfrm>
            <a:off x="11219823" y="6046076"/>
            <a:ext cx="637966" cy="499732"/>
          </a:xfrm>
          <a:prstGeom prst="actionButtonForwardNex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10929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Radio buttons and checkboxes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4211" y="1362000"/>
            <a:ext cx="7725767" cy="120032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h3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 a drink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h3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="radio"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="drink"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="t"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</a:t>
            </a:r>
          </a:p>
          <a:p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="radio"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="drink"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="c"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Coffee</a:t>
            </a:r>
          </a:p>
          <a:p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="radio"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="drink"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="s"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561" y="1715376"/>
            <a:ext cx="2870660" cy="1076497"/>
          </a:xfrm>
          <a:prstGeom prst="rect">
            <a:avLst/>
          </a:prstGeom>
          <a:ln w="25400">
            <a:solidFill>
              <a:srgbClr val="00405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561" y="4179171"/>
            <a:ext cx="1841960" cy="1031498"/>
          </a:xfrm>
          <a:prstGeom prst="rect">
            <a:avLst/>
          </a:prstGeom>
          <a:ln w="25400">
            <a:solidFill>
              <a:srgbClr val="004050"/>
            </a:solidFill>
          </a:ln>
        </p:spPr>
      </p:pic>
      <p:sp>
        <p:nvSpPr>
          <p:cNvPr id="8" name="Rounded Rectangle 7"/>
          <p:cNvSpPr/>
          <p:nvPr/>
        </p:nvSpPr>
        <p:spPr>
          <a:xfrm>
            <a:off x="2854961" y="1622783"/>
            <a:ext cx="1635760" cy="978177"/>
          </a:xfrm>
          <a:prstGeom prst="roundRect">
            <a:avLst/>
          </a:prstGeom>
          <a:noFill/>
          <a:ln w="25400">
            <a:solidFill>
              <a:srgbClr val="08D6A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BD448-1075-4A29-B273-F25DE4A043F3}"/>
              </a:ext>
            </a:extLst>
          </p:cNvPr>
          <p:cNvSpPr/>
          <p:nvPr/>
        </p:nvSpPr>
        <p:spPr>
          <a:xfrm>
            <a:off x="334211" y="3924577"/>
            <a:ext cx="7725767" cy="116955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h3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Other options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h3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="checkbox"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="milk"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="y"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Milk</a:t>
            </a:r>
          </a:p>
          <a:p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="checkbox"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="sugar"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="y"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Sugar</a:t>
            </a:r>
          </a:p>
          <a:p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user input elements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3915" y="1385352"/>
            <a:ext cx="7183099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Name: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="name"&gt;</a:t>
            </a: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DOB: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="date"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="dob"&gt;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email: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="email"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="email"&gt;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url: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url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url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speed: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="range"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="speed"&gt;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Age: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="number"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="age"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="65"&gt;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7425510" y="4868754"/>
            <a:ext cx="2571750" cy="949725"/>
          </a:xfrm>
          <a:prstGeom prst="wedgeEllipseCallout">
            <a:avLst>
              <a:gd name="adj1" fmla="val 10785"/>
              <a:gd name="adj2" fmla="val -79500"/>
            </a:avLst>
          </a:prstGeom>
          <a:solidFill>
            <a:srgbClr val="09EDB8"/>
          </a:solidFill>
          <a:ln w="25400"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cs typeface="Arial" pitchFamily="34" charset="0"/>
              </a:rPr>
              <a:t>Self-validating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31461-FE48-4306-B519-0E3BCC49C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45" y="1469112"/>
            <a:ext cx="257175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Action Button: Go Forward or Next 10">
            <a:hlinkClick r:id="rId4"/>
            <a:extLst>
              <a:ext uri="{FF2B5EF4-FFF2-40B4-BE49-F238E27FC236}">
                <a16:creationId xmlns:a16="http://schemas.microsoft.com/office/drawing/2014/main" id="{BF22EB08-DDA0-4B53-B640-4EE08A87C70E}"/>
              </a:ext>
            </a:extLst>
          </p:cNvPr>
          <p:cNvSpPr/>
          <p:nvPr/>
        </p:nvSpPr>
        <p:spPr>
          <a:xfrm>
            <a:off x="11312732" y="6006972"/>
            <a:ext cx="562809" cy="544968"/>
          </a:xfrm>
          <a:prstGeom prst="actionButtonForwardNex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99570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1267170"/>
          </a:xfrm>
        </p:spPr>
        <p:txBody>
          <a:bodyPr/>
          <a:lstStyle/>
          <a:p>
            <a:r>
              <a:rPr lang="en-GB" b="1" dirty="0"/>
              <a:t>Forms get information from the users to your server program</a:t>
            </a:r>
            <a:r>
              <a:rPr lang="en-GB" dirty="0"/>
              <a:t>:</a:t>
            </a:r>
            <a:endParaRPr lang="en-GB" b="1" dirty="0"/>
          </a:p>
          <a:p>
            <a:pPr marL="76200" indent="-342900">
              <a:buFont typeface="Arial" panose="020B0604020202020204" pitchFamily="34" charset="0"/>
              <a:buChar char="•"/>
            </a:pPr>
            <a:r>
              <a:rPr lang="en-GB" dirty="0"/>
              <a:t>Form element may have an </a:t>
            </a:r>
            <a:r>
              <a:rPr lang="en-GB" b="1" dirty="0"/>
              <a:t>action</a:t>
            </a:r>
            <a:r>
              <a:rPr lang="en-GB" dirty="0"/>
              <a:t> and </a:t>
            </a:r>
            <a:r>
              <a:rPr lang="en-GB" b="1" dirty="0"/>
              <a:t>method</a:t>
            </a:r>
            <a:r>
              <a:rPr lang="en-GB" dirty="0"/>
              <a:t> attribute (seen later).</a:t>
            </a:r>
          </a:p>
          <a:p>
            <a:pPr marL="76200" indent="-342900">
              <a:buFont typeface="Arial" panose="020B0604020202020204" pitchFamily="34" charset="0"/>
              <a:buChar char="•"/>
            </a:pPr>
            <a:r>
              <a:rPr lang="en-GB" b="1" dirty="0"/>
              <a:t>Submit</a:t>
            </a:r>
            <a:r>
              <a:rPr lang="en-GB" dirty="0"/>
              <a:t> button will submit the form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691070" y="2945302"/>
            <a:ext cx="8005156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004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="Page2.html"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="get"&gt;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="drink"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="t"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checked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Tea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="drink"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="c"&gt;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="drink"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="s"&gt;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Soup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="milk"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="y"&gt;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="sugar"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="y"&gt;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Sugar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="Vend"&gt;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718" y="3548820"/>
            <a:ext cx="2980071" cy="1115691"/>
          </a:xfrm>
          <a:prstGeom prst="rect">
            <a:avLst/>
          </a:prstGeom>
          <a:ln w="25400">
            <a:solidFill>
              <a:srgbClr val="004050"/>
            </a:solidFill>
          </a:ln>
        </p:spPr>
      </p:pic>
      <p:sp>
        <p:nvSpPr>
          <p:cNvPr id="8" name="Action Button: Go Forward or Next 7">
            <a:hlinkClick r:id="rId4" highlightClick="1"/>
            <a:extLst>
              <a:ext uri="{FF2B5EF4-FFF2-40B4-BE49-F238E27FC236}">
                <a16:creationId xmlns:a16="http://schemas.microsoft.com/office/drawing/2014/main" id="{0DF46A2F-ECB0-4810-AF33-6ED15BF0478E}"/>
              </a:ext>
            </a:extLst>
          </p:cNvPr>
          <p:cNvSpPr/>
          <p:nvPr/>
        </p:nvSpPr>
        <p:spPr>
          <a:xfrm>
            <a:off x="11326847" y="5915257"/>
            <a:ext cx="530942" cy="558170"/>
          </a:xfrm>
          <a:prstGeom prst="actionButtonForwardNex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92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Forms – action and method attributes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41550" y="2180647"/>
            <a:ext cx="11516239" cy="3314229"/>
          </a:xfrm>
        </p:spPr>
        <p:txBody>
          <a:bodyPr/>
          <a:lstStyle/>
          <a:p>
            <a:pPr marL="342000" indent="-342000">
              <a:buFontTx/>
              <a:buChar char="•"/>
            </a:pPr>
            <a:r>
              <a:rPr lang="en-GB" b="1" kern="0" dirty="0">
                <a:latin typeface="Consolas" pitchFamily="49" charset="0"/>
              </a:rPr>
              <a:t>Action:</a:t>
            </a:r>
          </a:p>
          <a:p>
            <a:pPr marL="684000" lvl="1" indent="-342000">
              <a:buSzPct val="115000"/>
              <a:buFontTx/>
              <a:buChar char="•"/>
            </a:pPr>
            <a:r>
              <a:rPr lang="en-GB" b="1" kern="0" dirty="0">
                <a:latin typeface="Consolas" pitchFamily="49" charset="0"/>
              </a:rPr>
              <a:t>Address where form's data is sent when submit is selected.</a:t>
            </a:r>
            <a:br>
              <a:rPr lang="en-GB" b="1" kern="0" dirty="0">
                <a:latin typeface="Consolas" pitchFamily="49" charset="0"/>
              </a:rPr>
            </a:br>
            <a:r>
              <a:rPr lang="en-GB" sz="1600" b="1" kern="0" dirty="0">
                <a:latin typeface="Consolas" pitchFamily="49" charset="0"/>
              </a:rPr>
              <a:t>(defaults to the same page.)</a:t>
            </a:r>
            <a:r>
              <a:rPr lang="en-GB" b="1" kern="0" dirty="0">
                <a:latin typeface="Consolas" pitchFamily="49" charset="0"/>
              </a:rPr>
              <a:t> </a:t>
            </a:r>
          </a:p>
          <a:p>
            <a:pPr marL="342000" indent="-342000">
              <a:buFontTx/>
              <a:buChar char="•"/>
            </a:pPr>
            <a:r>
              <a:rPr lang="en-GB" b="1" kern="0" dirty="0">
                <a:latin typeface="Consolas" pitchFamily="49" charset="0"/>
              </a:rPr>
              <a:t>POST:</a:t>
            </a:r>
          </a:p>
          <a:p>
            <a:pPr marL="684000" lvl="1" indent="-342000">
              <a:buSzPct val="115000"/>
              <a:buFontTx/>
              <a:buChar char="•"/>
            </a:pPr>
            <a:r>
              <a:rPr lang="en-GB" b="1" kern="0" dirty="0">
                <a:latin typeface="Consolas" pitchFamily="49" charset="0"/>
              </a:rPr>
              <a:t>Form data placed in the body of the HTTP request. No size limitation. This method does not support bookmarking the result. </a:t>
            </a:r>
          </a:p>
          <a:p>
            <a:pPr marL="316531" indent="-316531">
              <a:buFontTx/>
              <a:buChar char="•"/>
            </a:pPr>
            <a:r>
              <a:rPr lang="en-GB" b="1" kern="0" dirty="0">
                <a:latin typeface="Consolas" pitchFamily="49" charset="0"/>
              </a:rPr>
              <a:t>GET (default):</a:t>
            </a:r>
          </a:p>
          <a:p>
            <a:pPr marL="738572" lvl="1" indent="-316531">
              <a:buSzPct val="115000"/>
              <a:buFontTx/>
              <a:buChar char="•"/>
            </a:pPr>
            <a:r>
              <a:rPr lang="en-GB" b="1" kern="0" dirty="0">
                <a:latin typeface="Consolas" pitchFamily="49" charset="0"/>
              </a:rPr>
              <a:t>Information placed on the URL.</a:t>
            </a:r>
            <a:br>
              <a:rPr lang="en-GB" b="1" kern="0" dirty="0">
                <a:latin typeface="Consolas" pitchFamily="49" charset="0"/>
              </a:rPr>
            </a:br>
            <a:r>
              <a:rPr lang="en-GB" sz="1600" b="1" kern="0" dirty="0">
                <a:latin typeface="Consolas" pitchFamily="49" charset="0"/>
              </a:rPr>
              <a:t>limited</a:t>
            </a:r>
            <a:r>
              <a:rPr lang="en-GB" sz="1600" kern="0" dirty="0">
                <a:latin typeface="Consolas" pitchFamily="49" charset="0"/>
              </a:rPr>
              <a:t> by the browser URL max length, </a:t>
            </a:r>
            <a:br>
              <a:rPr lang="en-GB" sz="1600" kern="0" dirty="0">
                <a:latin typeface="Consolas" pitchFamily="49" charset="0"/>
              </a:rPr>
            </a:br>
            <a:r>
              <a:rPr lang="en-GB" sz="1600" b="1" kern="0" dirty="0">
                <a:latin typeface="Consolas" pitchFamily="49" charset="0"/>
              </a:rPr>
              <a:t>Users can edit it.</a:t>
            </a:r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075" y="4381011"/>
            <a:ext cx="2695085" cy="1064341"/>
          </a:xfrm>
          <a:prstGeom prst="rect">
            <a:avLst/>
          </a:prstGeom>
          <a:ln w="25400">
            <a:solidFill>
              <a:srgbClr val="00405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718343" y="1306562"/>
            <a:ext cx="5174457" cy="369332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="Page2.html"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="get"&gt;</a:t>
            </a:r>
            <a:endParaRPr lang="en-GB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5558796" y="4944205"/>
            <a:ext cx="1116000" cy="0"/>
          </a:xfrm>
          <a:prstGeom prst="straightConnector1">
            <a:avLst/>
          </a:prstGeom>
          <a:ln w="44450">
            <a:solidFill>
              <a:srgbClr val="004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4B964B3-22DB-47D9-85BB-615F313A50F6}"/>
              </a:ext>
            </a:extLst>
          </p:cNvPr>
          <p:cNvSpPr/>
          <p:nvPr/>
        </p:nvSpPr>
        <p:spPr>
          <a:xfrm>
            <a:off x="6096000" y="1289649"/>
            <a:ext cx="5377657" cy="369332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="Page2.html"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GB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="post"&gt;</a:t>
            </a:r>
            <a:endParaRPr lang="en-GB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4E5F2-FB5F-4579-80DF-99C250DC8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872" y="5568290"/>
            <a:ext cx="8574088" cy="99141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Down Arrow 9"/>
          <p:cNvSpPr/>
          <p:nvPr/>
        </p:nvSpPr>
        <p:spPr>
          <a:xfrm>
            <a:off x="8400143" y="5251425"/>
            <a:ext cx="416686" cy="748204"/>
          </a:xfrm>
          <a:prstGeom prst="downArrow">
            <a:avLst/>
          </a:prstGeom>
          <a:solidFill>
            <a:srgbClr val="004050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11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06597EFA3B244ABEEBC679612425A" ma:contentTypeVersion="10" ma:contentTypeDescription="Create a new document." ma:contentTypeScope="" ma:versionID="31eab4917ebba1ceaa65eaa3bee8b2a4">
  <xsd:schema xmlns:xsd="http://www.w3.org/2001/XMLSchema" xmlns:xs="http://www.w3.org/2001/XMLSchema" xmlns:p="http://schemas.microsoft.com/office/2006/metadata/properties" xmlns:ns2="dee4f23f-7bfa-42a2-b35b-1325adb8ae28" xmlns:ns3="581bcadf-4829-491d-9565-ce0d77695d5b" targetNamespace="http://schemas.microsoft.com/office/2006/metadata/properties" ma:root="true" ma:fieldsID="93f6a450b09465a5c228fd6e8ba9c666" ns2:_="" ns3:_="">
    <xsd:import namespace="dee4f23f-7bfa-42a2-b35b-1325adb8ae28"/>
    <xsd:import namespace="581bcadf-4829-491d-9565-ce0d77695d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4f23f-7bfa-42a2-b35b-1325adb8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1bcadf-4829-491d-9565-ce0d77695d5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895BA7-8739-41E8-BDED-6F8573A422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4f23f-7bfa-42a2-b35b-1325adb8ae28"/>
    <ds:schemaRef ds:uri="581bcadf-4829-491d-9565-ce0d77695d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969334-0241-46EA-81E4-111B2FEEC8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23E08C-C723-468B-A5D9-C0A5AB1C8DC7}">
  <ds:schemaRefs>
    <ds:schemaRef ds:uri="http://schemas.microsoft.com/office/2006/metadata/properties"/>
    <ds:schemaRef ds:uri="http://schemas.microsoft.com/office/infopath/2007/PartnerControls"/>
    <ds:schemaRef ds:uri="B42EA499-AA80-4ED5-9ED5-37A17D3EB54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2583</TotalTime>
  <Words>873</Words>
  <Application>Microsoft Office PowerPoint</Application>
  <PresentationFormat>Widescreen</PresentationFormat>
  <Paragraphs>114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Montserrat</vt:lpstr>
      <vt:lpstr>Montserrat Black</vt:lpstr>
      <vt:lpstr>Master</vt:lpstr>
      <vt:lpstr>Web  Development</vt:lpstr>
      <vt:lpstr>Web development</vt:lpstr>
      <vt:lpstr>Chapter 4 Get user input using forms</vt:lpstr>
      <vt:lpstr>PowerPoint Presentation</vt:lpstr>
      <vt:lpstr>ListBox and dropdown lists</vt:lpstr>
      <vt:lpstr>Radio buttons and checkboxes</vt:lpstr>
      <vt:lpstr>More user input elements</vt:lpstr>
      <vt:lpstr>Forms</vt:lpstr>
      <vt:lpstr>Forms – action and method attributes</vt:lpstr>
      <vt:lpstr>Cookies</vt:lpstr>
      <vt:lpstr>Summary </vt:lpstr>
      <vt:lpstr>PowerPoint Presentation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Lowton, Anoush</cp:lastModifiedBy>
  <cp:revision>141</cp:revision>
  <cp:lastPrinted>2019-07-03T09:46:41Z</cp:lastPrinted>
  <dcterms:created xsi:type="dcterms:W3CDTF">2019-09-05T08:17:12Z</dcterms:created>
  <dcterms:modified xsi:type="dcterms:W3CDTF">2023-03-07T12:56:43Z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0x010100AC606597EFA3B244ABEEBC679612425A</vt:lpwstr>
  </property>
  <property fmtid="{D5CDD505-2E9C-101B-9397-08002B2CF9AE}" pid="3" name="BookType">
    <vt:lpwstr>4</vt:lpwstr>
  </property>
</Properties>
</file>