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3" r:id="rId5"/>
    <p:sldId id="521" r:id="rId6"/>
    <p:sldId id="522" r:id="rId7"/>
    <p:sldId id="479" r:id="rId8"/>
    <p:sldId id="480" r:id="rId9"/>
    <p:sldId id="483" r:id="rId10"/>
    <p:sldId id="530" r:id="rId11"/>
  </p:sldIdLst>
  <p:sldSz cx="12192000" cy="6858000"/>
  <p:notesSz cx="6645275" cy="9775825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C"/>
    <a:srgbClr val="F91258"/>
    <a:srgbClr val="09EDB8"/>
    <a:srgbClr val="004050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713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184" y="40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40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13/05/2022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7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393DB-40CB-4583-B18F-EC81F36FA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3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6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7409B-C090-4956-BC43-2B7AB5E05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45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this example sends messages to the “console”. To access the console,</a:t>
            </a:r>
            <a:r>
              <a:rPr lang="en-GB" baseline="0" dirty="0"/>
              <a:t> go to the F12 Developer Tools in Internet Explorer. In Google Chrome, press Ctrl-Shift-J, or choose Developer Tools from the menu. The console is often used for showing debug information, which </a:t>
            </a:r>
            <a:r>
              <a:rPr lang="en-GB" baseline="0"/>
              <a:t>the average user of the website would not need to see.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3D0D0-3262-4A76-80CE-645AD96AF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9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&lt;html&gt;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&lt;head&gt;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&lt;title&gt;QA&lt;/title&gt;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&lt;style&gt;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.</a:t>
            </a:r>
            <a:r>
              <a:rPr lang="en-GB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tableColumn</a:t>
            </a:r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{ width: 3em; float: left; border: 1px solid black; 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.</a:t>
            </a:r>
            <a:r>
              <a:rPr lang="en-GB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tableRow</a:t>
            </a:r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{  </a:t>
            </a:r>
            <a:r>
              <a:rPr lang="en-GB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clear:left</a:t>
            </a:r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&lt;/style&gt;   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&lt;/head&gt;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&lt;body&gt;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&lt;script&gt;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en-GB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var</a:t>
            </a:r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table = "&lt;div&gt;";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for (</a:t>
            </a:r>
            <a:r>
              <a:rPr lang="en-GB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var</a:t>
            </a:r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row = 1; row &lt; 11; row++) 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table += "&lt;div class='</a:t>
            </a:r>
            <a:r>
              <a:rPr lang="en-GB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tableRow</a:t>
            </a:r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'&gt;";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</a:t>
            </a:r>
            <a:r>
              <a:rPr lang="es-E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for</a:t>
            </a:r>
            <a:r>
              <a:rPr lang="es-E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(</a:t>
            </a:r>
            <a:r>
              <a:rPr lang="es-E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var</a:t>
            </a:r>
            <a:r>
              <a:rPr lang="es-E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column</a:t>
            </a:r>
            <a:r>
              <a:rPr lang="es-E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1; </a:t>
            </a:r>
            <a:r>
              <a:rPr lang="es-E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column</a:t>
            </a:r>
            <a:r>
              <a:rPr lang="es-E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&lt; 11; </a:t>
            </a:r>
            <a:r>
              <a:rPr lang="es-E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column</a:t>
            </a:r>
            <a:r>
              <a:rPr lang="es-E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++) 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    table += "&lt;div class='</a:t>
            </a:r>
            <a:r>
              <a:rPr lang="en-GB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tableColumn</a:t>
            </a:r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'&gt;" + row * column + "&lt;/div&gt;";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table += "&lt;/div&gt;";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table += "&lt;/div&gt;"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en-GB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document.write</a:t>
            </a:r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(table);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&lt;/script&gt;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&lt;/body&gt;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en-GB"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html&gt;</a:t>
            </a:r>
            <a:endParaRPr lang="en-GB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AF2BA-B9C5-4F1F-A930-6B9AADC1F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0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8" name="Picture 7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5015952"/>
            <a:ext cx="12192000" cy="1775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7" y="785794"/>
            <a:ext cx="956780" cy="6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53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spcBef>
                <a:spcPts val="1200"/>
              </a:spcBef>
              <a:defRPr b="1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9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2" r:id="rId35"/>
    <p:sldLayoutId id="2147483903" r:id="rId3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6238" y="2026902"/>
            <a:ext cx="5627171" cy="2353439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 dirty="0">
                <a:ea typeface="+mn-ea"/>
                <a:cs typeface="+mn-cs"/>
              </a:rPr>
              <a:t>Web development</a:t>
            </a:r>
            <a:br>
              <a:rPr lang="en-GB" dirty="0">
                <a:ea typeface="+mn-ea"/>
                <a:cs typeface="+mn-cs"/>
              </a:rPr>
            </a:br>
            <a:r>
              <a:rPr lang="en-GB" dirty="0"/>
              <a:t>JavaScript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6238" y="2026902"/>
            <a:ext cx="5627171" cy="23534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GB" dirty="0">
                <a:ea typeface="+mn-ea"/>
                <a:cs typeface="+mn-cs"/>
              </a:rPr>
              <a:t>Chapter 7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64390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61AD9A-C58E-4B6E-9A41-BA2235B8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3E192-8B3D-4382-8DBF-819EA487BA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In this chapter you'll learn</a:t>
            </a:r>
            <a:r>
              <a:rPr lang="en-GB" dirty="0"/>
              <a:t>:</a:t>
            </a:r>
            <a:endParaRPr lang="en-GB" b="1" dirty="0"/>
          </a:p>
          <a:p>
            <a:pPr marL="342900" lvl="1" indent="-342900">
              <a:buSzPct val="115000"/>
            </a:pPr>
            <a:r>
              <a:rPr lang="en-GB" dirty="0"/>
              <a:t>How to create and use loops.</a:t>
            </a:r>
          </a:p>
          <a:p>
            <a:pPr marL="342900" lvl="1" indent="-342900">
              <a:buSzPct val="115000"/>
            </a:pPr>
            <a:r>
              <a:rPr lang="en-GB" dirty="0"/>
              <a:t>To create and use functions in JavaScript.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14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F0F87-17F2-4789-B26F-053330F529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C01AD3-B65E-4E33-B046-04ED585666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98679" cy="5899039"/>
          </a:xfrm>
        </p:spPr>
        <p:txBody>
          <a:bodyPr anchor="ctr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 way of iterating through a series of values</a:t>
            </a:r>
            <a:r>
              <a:rPr lang="en-GB" dirty="0"/>
              <a:t>.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Different types of loop</a:t>
            </a:r>
            <a:r>
              <a:rPr lang="en-GB" dirty="0"/>
              <a:t>:</a:t>
            </a:r>
            <a:endParaRPr lang="en-GB" b="1" dirty="0"/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while,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for.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Each has some Boolean logic which will cause the loop to finish</a:t>
            </a:r>
            <a:r>
              <a:rPr lang="en-GB" dirty="0"/>
              <a:t>.</a:t>
            </a:r>
            <a:endParaRPr lang="en-GB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1204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– Using while and for statements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924" y="1390061"/>
            <a:ext cx="558963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console.log(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E79A1C-7540-4D00-A075-4756324B8326}"/>
              </a:ext>
            </a:extLst>
          </p:cNvPr>
          <p:cNvSpPr/>
          <p:nvPr/>
        </p:nvSpPr>
        <p:spPr>
          <a:xfrm>
            <a:off x="4759866" y="3965144"/>
            <a:ext cx="55896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k = 0; k &lt; 10; k++)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console.log(k);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3686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9382" y="1368256"/>
            <a:ext cx="8673237" cy="4770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table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"&lt;div&gt;"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row = 1; row &lt; 11; row++)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table +=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"&lt;div&gt;"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column = 1; column &lt; 11; column++)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row * column;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(res &lt; 10)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table +=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table += res +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"|"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table +=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"&lt;/div&gt;"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table +=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"&lt;/div&gt;"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(table);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– an example of nested for loops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418843" y="2600133"/>
            <a:ext cx="1908499" cy="360000"/>
          </a:xfrm>
          <a:prstGeom prst="wedgeRoundRectCallout">
            <a:avLst>
              <a:gd name="adj1" fmla="val -60288"/>
              <a:gd name="adj2" fmla="val 10196"/>
              <a:gd name="adj3" fmla="val 16667"/>
            </a:avLst>
          </a:prstGeom>
          <a:solidFill>
            <a:schemeClr val="bg1"/>
          </a:solidFill>
          <a:ln w="25400">
            <a:solidFill>
              <a:srgbClr val="F9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cs typeface="Arial" pitchFamily="34" charset="0"/>
              </a:rPr>
              <a:t>each with 10 columns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506400" y="1424826"/>
            <a:ext cx="1489796" cy="360000"/>
          </a:xfrm>
          <a:prstGeom prst="wedgeRoundRectCallout">
            <a:avLst>
              <a:gd name="adj1" fmla="val -41166"/>
              <a:gd name="adj2" fmla="val 73214"/>
              <a:gd name="adj3" fmla="val 16667"/>
            </a:avLst>
          </a:prstGeom>
          <a:solidFill>
            <a:schemeClr val="bg1"/>
          </a:solidFill>
          <a:ln w="25400">
            <a:solidFill>
              <a:srgbClr val="F9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cs typeface="Arial" pitchFamily="34" charset="0"/>
              </a:rPr>
              <a:t>create 10 rows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36938" y="3297996"/>
            <a:ext cx="2882722" cy="2716673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80000" tIns="108000" bIns="144000">
            <a:spAutoFit/>
          </a:bodyPr>
          <a:lstStyle/>
          <a:p>
            <a:pPr algn="l"/>
            <a:r>
              <a:rPr lang="en-GB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01|02|03|04|05|06|07|08|09|10|</a:t>
            </a:r>
          </a:p>
          <a:p>
            <a:pPr algn="l"/>
            <a:r>
              <a:rPr lang="en-GB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02|04|06|08|10|12|14|16|18|20|</a:t>
            </a:r>
          </a:p>
          <a:p>
            <a:pPr algn="l"/>
            <a:r>
              <a:rPr lang="en-GB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03|06|09|12|15|18|21|24|27|30|</a:t>
            </a:r>
          </a:p>
          <a:p>
            <a:pPr algn="l"/>
            <a:r>
              <a:rPr lang="en-GB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04|08|12|16|20|24|28|32|36|40|</a:t>
            </a:r>
          </a:p>
          <a:p>
            <a:pPr algn="l"/>
            <a:r>
              <a:rPr lang="en-GB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05|10|15|20|25|30|35|40|45|50|</a:t>
            </a:r>
          </a:p>
          <a:p>
            <a:pPr algn="l"/>
            <a:r>
              <a:rPr lang="en-GB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06|12|18|24|30|36|42|48|54|60|</a:t>
            </a:r>
          </a:p>
          <a:p>
            <a:pPr algn="l"/>
            <a:r>
              <a:rPr lang="en-GB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07|14|21|28|35|42|49|56|63|70|</a:t>
            </a:r>
          </a:p>
          <a:p>
            <a:pPr algn="l"/>
            <a:r>
              <a:rPr lang="en-GB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08|16|24|32|40|48|56|64|72|80|</a:t>
            </a:r>
          </a:p>
          <a:p>
            <a:pPr algn="l"/>
            <a:r>
              <a:rPr lang="en-GB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09|18|27|36|45|54|63|72|81|90|</a:t>
            </a:r>
          </a:p>
          <a:p>
            <a:pPr algn="l"/>
            <a:r>
              <a:rPr lang="en-GB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10|20|30|40|50|60|70|80|90|100|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244196" y="6041323"/>
            <a:ext cx="2760452" cy="540000"/>
          </a:xfrm>
          <a:prstGeom prst="wedgeRoundRectCallout">
            <a:avLst>
              <a:gd name="adj1" fmla="val 19895"/>
              <a:gd name="adj2" fmla="val 93139"/>
              <a:gd name="adj3" fmla="val 16667"/>
            </a:avLst>
          </a:prstGeom>
          <a:solidFill>
            <a:schemeClr val="bg1"/>
          </a:solidFill>
          <a:ln w="25400">
            <a:solidFill>
              <a:srgbClr val="F9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cs typeface="Arial" pitchFamily="34" charset="0"/>
              </a:rPr>
              <a:t>See the slide notes for code for a better format</a:t>
            </a:r>
          </a:p>
        </p:txBody>
      </p:sp>
    </p:spTree>
    <p:extLst>
      <p:ext uri="{BB962C8B-B14F-4D97-AF65-F5344CB8AC3E}">
        <p14:creationId xmlns:p14="http://schemas.microsoft.com/office/powerpoint/2010/main" val="126798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868E77-83B3-4D66-8681-1380AAF95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Labs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11E448-2EFD-4CCC-AB12-E6E176713C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In this lab you'll practise using</a:t>
            </a:r>
            <a:r>
              <a:rPr lang="en-GB" dirty="0"/>
              <a:t>:</a:t>
            </a:r>
            <a:endParaRPr lang="en-GB" b="1" dirty="0"/>
          </a:p>
          <a:p>
            <a:pPr marL="342000" lvl="1" indent="-342000">
              <a:buSzPct val="115000"/>
            </a:pPr>
            <a:r>
              <a:rPr lang="en-GB" b="1" dirty="0"/>
              <a:t>While</a:t>
            </a:r>
            <a:r>
              <a:rPr lang="en-GB" dirty="0"/>
              <a:t> and </a:t>
            </a:r>
            <a:r>
              <a:rPr lang="en-GB" b="1" dirty="0"/>
              <a:t>for</a:t>
            </a:r>
            <a:r>
              <a:rPr lang="en-GB" dirty="0"/>
              <a:t> loop.</a:t>
            </a:r>
          </a:p>
          <a:p>
            <a:pPr marL="342000" lvl="1" indent="-342000">
              <a:buSzPct val="115000"/>
            </a:pPr>
            <a:r>
              <a:rPr lang="en-GB" dirty="0"/>
              <a:t>Duration 30-60 minutes.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4864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06597EFA3B244ABEEBC679612425A" ma:contentTypeVersion="8" ma:contentTypeDescription="Create a new document." ma:contentTypeScope="" ma:versionID="00c44f6f2ac1741ae432800034da6e6f">
  <xsd:schema xmlns:xsd="http://www.w3.org/2001/XMLSchema" xmlns:xs="http://www.w3.org/2001/XMLSchema" xmlns:p="http://schemas.microsoft.com/office/2006/metadata/properties" xmlns:ns2="dee4f23f-7bfa-42a2-b35b-1325adb8ae28" targetNamespace="http://schemas.microsoft.com/office/2006/metadata/properties" ma:root="true" ma:fieldsID="b506f2e02ae7961c0e39d6a5212f1176" ns2:_="">
    <xsd:import namespace="dee4f23f-7bfa-42a2-b35b-1325adb8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4f23f-7bfa-42a2-b35b-1325adb8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2FB353-EBD8-45CB-9AA3-8144027990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A8FE5B-A758-4127-B93B-B84C1BD9AA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4f23f-7bfa-42a2-b35b-1325adb8a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A0C0D3-996A-423F-9079-5792F3E6029B}">
  <ds:schemaRefs>
    <ds:schemaRef ds:uri="http://schemas.microsoft.com/office/2006/metadata/properties"/>
    <ds:schemaRef ds:uri="http://schemas.microsoft.com/office/infopath/2007/PartnerControls"/>
    <ds:schemaRef ds:uri="B42EA499-AA80-4ED5-9ED5-37A17D3EB5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Words>514</Words>
  <Application>Microsoft Office PowerPoint</Application>
  <PresentationFormat>Widescreen</PresentationFormat>
  <Paragraphs>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Krana Fat B</vt:lpstr>
      <vt:lpstr>Montserrat</vt:lpstr>
      <vt:lpstr>Times New Roman</vt:lpstr>
      <vt:lpstr>Wingdings</vt:lpstr>
      <vt:lpstr>Master</vt:lpstr>
      <vt:lpstr> Web development JavaScript</vt:lpstr>
      <vt:lpstr>Chapter 7 Loops</vt:lpstr>
      <vt:lpstr>PowerPoint Presentation</vt:lpstr>
      <vt:lpstr>PowerPoint Presentation</vt:lpstr>
      <vt:lpstr>Loops – Using while and for statements</vt:lpstr>
      <vt:lpstr>For loop – an example of nested for loops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Riddell, Amy</cp:lastModifiedBy>
  <cp:revision>139</cp:revision>
  <cp:lastPrinted>2019-07-03T09:46:41Z</cp:lastPrinted>
  <dcterms:created xsi:type="dcterms:W3CDTF">2019-09-05T08:17:12Z</dcterms:created>
  <dcterms:modified xsi:type="dcterms:W3CDTF">2022-05-13T13:52:51Z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0x010100AC606597EFA3B244ABEEBC679612425A</vt:lpwstr>
  </property>
</Properties>
</file>