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 saveSubsetFonts="1" autoCompressPictures="0">
  <p:sldMasterIdLst>
    <p:sldMasterId id="2147483648" r:id="rId4"/>
  </p:sldMasterIdLst>
  <p:notesMasterIdLst>
    <p:notesMasterId r:id="rId19"/>
  </p:notesMasterIdLst>
  <p:handoutMasterIdLst>
    <p:handoutMasterId r:id="rId20"/>
  </p:handoutMasterIdLst>
  <p:sldIdLst>
    <p:sldId id="1067" r:id="rId5"/>
    <p:sldId id="529" r:id="rId6"/>
    <p:sldId id="451" r:id="rId7"/>
    <p:sldId id="452" r:id="rId8"/>
    <p:sldId id="532" r:id="rId9"/>
    <p:sldId id="533" r:id="rId10"/>
    <p:sldId id="922" r:id="rId11"/>
    <p:sldId id="1056" r:id="rId12"/>
    <p:sldId id="1065" r:id="rId13"/>
    <p:sldId id="1066" r:id="rId14"/>
    <p:sldId id="497" r:id="rId15"/>
    <p:sldId id="534" r:id="rId16"/>
    <p:sldId id="523" r:id="rId17"/>
    <p:sldId id="531" r:id="rId18"/>
  </p:sldIdLst>
  <p:sldSz cx="12192000" cy="6858000"/>
  <p:notesSz cx="6645275" cy="977582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15:guide id="1" orient="horz" pos="3079">
          <p15:clr>
            <a:srgbClr val="A4A3A4"/>
          </p15:clr>
        </p15:guide>
        <p15:guide id="2" pos="209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2E6"/>
    <a:srgbClr val="0D0848"/>
    <a:srgbClr val="0C0749"/>
    <a:srgbClr val="FF4040"/>
    <a:srgbClr val="FFFFFF"/>
    <a:srgbClr val="004050"/>
    <a:srgbClr val="00EDB5"/>
    <a:srgbClr val="09EDB8"/>
    <a:srgbClr val="F91258"/>
    <a:srgbClr val="7E00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266" autoAdjust="0"/>
  </p:normalViewPr>
  <p:slideViewPr>
    <p:cSldViewPr snapToGrid="0" snapToObjects="1" showGuides="1">
      <p:cViewPr varScale="1">
        <p:scale>
          <a:sx n="84" d="100"/>
          <a:sy n="84" d="100"/>
        </p:scale>
        <p:origin x="2274" y="96"/>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1" d="100"/>
          <a:sy n="91" d="100"/>
        </p:scale>
        <p:origin x="-3804" y="-108"/>
      </p:cViewPr>
      <p:guideLst>
        <p:guide orient="horz" pos="3079"/>
        <p:guide pos="20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pPr/>
              <a:t>11/01/2023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11/01/2023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219939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3343488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2399984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142234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08628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lIns="90477" tIns="45239" rIns="90477" bIns="45239"/>
          <a:lstStyle/>
          <a:p>
            <a:pPr>
              <a:lnSpc>
                <a:spcPct val="85000"/>
              </a:lnSpc>
            </a:pPr>
            <a:r>
              <a:rPr lang="en-US" dirty="0"/>
              <a:t>The example above demonstrates JavaScript functions.  The first part of the code is typically placed in the </a:t>
            </a:r>
            <a:r>
              <a:rPr lang="en-US" b="1" dirty="0">
                <a:latin typeface="Courier New" pitchFamily="49" charset="0"/>
              </a:rPr>
              <a:t>&lt;head&gt;</a:t>
            </a:r>
            <a:r>
              <a:rPr lang="en-US" dirty="0"/>
              <a:t> section of the HTML document.  It isn’t essential to have it in the </a:t>
            </a:r>
            <a:r>
              <a:rPr lang="en-US" b="1" dirty="0">
                <a:latin typeface="Courier New" pitchFamily="49" charset="0"/>
              </a:rPr>
              <a:t>&lt;head&gt;</a:t>
            </a:r>
            <a:r>
              <a:rPr lang="en-US" dirty="0"/>
              <a:t> section, but placing it there ensures that the function is loaded into the browser before it is required. </a:t>
            </a:r>
          </a:p>
          <a:p>
            <a:pPr>
              <a:lnSpc>
                <a:spcPct val="85000"/>
              </a:lnSpc>
            </a:pPr>
            <a:endParaRPr lang="en-US" sz="1100" b="1" dirty="0">
              <a:latin typeface="Courier New" pitchFamily="49" charset="0"/>
            </a:endParaRPr>
          </a:p>
          <a:p>
            <a:pPr>
              <a:lnSpc>
                <a:spcPct val="85000"/>
              </a:lnSpc>
            </a:pPr>
            <a:r>
              <a:rPr lang="en-US" dirty="0"/>
              <a:t>The second part of the code actually calls this function.  It can go anywhere in the HTML page, as long as it follows the function definition above.</a:t>
            </a:r>
          </a:p>
          <a:p>
            <a:pPr>
              <a:lnSpc>
                <a:spcPct val="85000"/>
              </a:lnSpc>
            </a:pPr>
            <a:r>
              <a:rPr lang="en-US" b="1" dirty="0">
                <a:latin typeface="Lucida Console" pitchFamily="49" charset="0"/>
              </a:rPr>
              <a:t>&lt;script type=</a:t>
            </a:r>
            <a:r>
              <a:rPr lang="en-US" b="1" dirty="0"/>
              <a:t>“</a:t>
            </a:r>
            <a:r>
              <a:rPr lang="en-US" b="1" dirty="0">
                <a:latin typeface="Lucida Console" pitchFamily="49" charset="0"/>
              </a:rPr>
              <a:t>text/JavaScript"&gt;</a:t>
            </a:r>
            <a:br>
              <a:rPr lang="en-US" b="1" dirty="0">
                <a:latin typeface="Lucida Console" pitchFamily="49" charset="0"/>
              </a:rPr>
            </a:br>
            <a:r>
              <a:rPr lang="en-US" b="1" dirty="0">
                <a:latin typeface="Lucida Console" pitchFamily="49" charset="0"/>
              </a:rPr>
              <a:t>    </a:t>
            </a:r>
            <a:r>
              <a:rPr lang="en-US" b="1" dirty="0" err="1">
                <a:latin typeface="Lucida Console" pitchFamily="49" charset="0"/>
              </a:rPr>
              <a:t>ShowTheDay</a:t>
            </a:r>
            <a:r>
              <a:rPr lang="en-US" b="1" dirty="0">
                <a:latin typeface="Lucida Console" pitchFamily="49" charset="0"/>
              </a:rPr>
              <a:t>()</a:t>
            </a:r>
            <a:br>
              <a:rPr lang="en-US" b="1" dirty="0">
                <a:latin typeface="Lucida Console" pitchFamily="49" charset="0"/>
              </a:rPr>
            </a:br>
            <a:r>
              <a:rPr lang="en-US" b="1" dirty="0">
                <a:latin typeface="Lucida Console" pitchFamily="49" charset="0"/>
              </a:rPr>
              <a:t>&lt;/script&gt;</a:t>
            </a:r>
          </a:p>
        </p:txBody>
      </p:sp>
      <p:sp>
        <p:nvSpPr>
          <p:cNvPr id="39939"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826164A4-53AD-4061-90E8-1FCF0A662B44}"/>
              </a:ext>
            </a:extLst>
          </p:cNvPr>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1700450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lIns="90477" tIns="45239" rIns="90477" bIns="45239"/>
          <a:lstStyle/>
          <a:p>
            <a:r>
              <a:rPr lang="en-US"/>
              <a:t>In the previous examples, all of the output to user has been using the </a:t>
            </a:r>
            <a:r>
              <a:rPr lang="en-US" b="1">
                <a:latin typeface="Courier New" pitchFamily="49" charset="0"/>
              </a:rPr>
              <a:t>alert()</a:t>
            </a:r>
            <a:r>
              <a:rPr lang="en-US"/>
              <a:t> function.  Sometimes, however, the output can be part of the page. </a:t>
            </a:r>
          </a:p>
          <a:p>
            <a:r>
              <a:rPr lang="en-US"/>
              <a:t>If in the last example the </a:t>
            </a:r>
            <a:r>
              <a:rPr lang="en-US" b="1">
                <a:latin typeface="Courier New" pitchFamily="49" charset="0"/>
              </a:rPr>
              <a:t>alert()</a:t>
            </a:r>
            <a:r>
              <a:rPr lang="en-US"/>
              <a:t> call is replaced with</a:t>
            </a:r>
          </a:p>
          <a:p>
            <a:r>
              <a:rPr lang="en-US" b="1">
                <a:latin typeface="Courier New" pitchFamily="49" charset="0"/>
              </a:rPr>
              <a:t>document.write("Today is &lt;b&gt;" + s + "&lt;/b&gt;");</a:t>
            </a:r>
            <a:endParaRPr lang="en-US"/>
          </a:p>
          <a:p>
            <a:r>
              <a:rPr lang="en-US"/>
              <a:t>then the output is actually inserted into the HTML stream and will be displayed just as normal HTML.  This example demonstrates that JavaScript may be called to create HTML on the fly as the form is loaded.</a:t>
            </a:r>
          </a:p>
        </p:txBody>
      </p:sp>
      <p:sp>
        <p:nvSpPr>
          <p:cNvPr id="40963"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99B9D1B8-E572-420A-A740-F94D4A19E399}"/>
              </a:ext>
            </a:extLst>
          </p:cNvPr>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335726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42972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188736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354119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7699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591ACF1-2815-4BBE-B2A5-27D4E810855B}" type="slidenum">
              <a:rPr lang="en-GB" smtClean="0"/>
              <a:t>13</a:t>
            </a:fld>
            <a:endParaRPr lang="en-GB"/>
          </a:p>
        </p:txBody>
      </p:sp>
    </p:spTree>
    <p:extLst>
      <p:ext uri="{BB962C8B-B14F-4D97-AF65-F5344CB8AC3E}">
        <p14:creationId xmlns:p14="http://schemas.microsoft.com/office/powerpoint/2010/main" val="31561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8" y="769938"/>
            <a:ext cx="6616700"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591ACF1-2815-4BBE-B2A5-27D4E810855B}" type="slidenum">
              <a:rPr lang="en-GB" smtClean="0"/>
              <a:t>14</a:t>
            </a:fld>
            <a:endParaRPr lang="en-GB"/>
          </a:p>
        </p:txBody>
      </p:sp>
    </p:spTree>
    <p:extLst>
      <p:ext uri="{BB962C8B-B14F-4D97-AF65-F5344CB8AC3E}">
        <p14:creationId xmlns:p14="http://schemas.microsoft.com/office/powerpoint/2010/main" val="3763968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112130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382061" y="383649"/>
            <a:ext cx="11425763" cy="520262"/>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678813247"/>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js/js_array_methods.asp" TargetMode="External"/><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file:///C:\QA\SlideExamples\demo17_ShowTheDayUsingAlert.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file:///C:\QA\SlideExamples\demo19_ShowTodayUsingFunction.html" TargetMode="External"/><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FD6D8C4A-8971-496C-ACEF-11CD37E2E20B}"/>
              </a:ext>
            </a:extLst>
          </p:cNvPr>
          <p:cNvSpPr txBox="1">
            <a:spLocks/>
          </p:cNvSpPr>
          <p:nvPr/>
        </p:nvSpPr>
        <p:spPr>
          <a:xfrm>
            <a:off x="385300" y="5571821"/>
            <a:ext cx="3534471" cy="1186921"/>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JavaScript</a:t>
            </a:r>
          </a:p>
        </p:txBody>
      </p:sp>
      <p:sp>
        <p:nvSpPr>
          <p:cNvPr id="4" name="Rectangle 2">
            <a:extLst>
              <a:ext uri="{FF2B5EF4-FFF2-40B4-BE49-F238E27FC236}">
                <a16:creationId xmlns:a16="http://schemas.microsoft.com/office/drawing/2014/main" id="{C5C186B1-BE43-46EE-9731-DFA2B037310F}"/>
              </a:ext>
            </a:extLst>
          </p:cNvPr>
          <p:cNvSpPr>
            <a:spLocks noGrp="1" noChangeArrowheads="1"/>
          </p:cNvSpPr>
          <p:nvPr>
            <p:ph type="ctrTitle"/>
          </p:nvPr>
        </p:nvSpPr>
        <p:spPr>
          <a:xfrm>
            <a:off x="385301" y="1286806"/>
            <a:ext cx="6462066" cy="2277604"/>
          </a:xfrm>
        </p:spPr>
        <p:txBody>
          <a:bodyPr>
            <a:normAutofit/>
          </a:bodyPr>
          <a:lstStyle/>
          <a:p>
            <a:pPr eaLnBrk="1" hangingPunct="1"/>
            <a:r>
              <a:rPr lang="en-GB" dirty="0"/>
              <a:t>Web development</a:t>
            </a:r>
            <a:endParaRPr lang="en-US" dirty="0"/>
          </a:p>
        </p:txBody>
      </p:sp>
    </p:spTree>
    <p:extLst>
      <p:ext uri="{BB962C8B-B14F-4D97-AF65-F5344CB8AC3E}">
        <p14:creationId xmlns:p14="http://schemas.microsoft.com/office/powerpoint/2010/main" val="132221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B61927E-BF9A-45A7-A3CC-510C74A7886A}"/>
              </a:ext>
            </a:extLst>
          </p:cNvPr>
          <p:cNvSpPr>
            <a:spLocks noGrp="1"/>
          </p:cNvSpPr>
          <p:nvPr>
            <p:ph type="body" sz="quarter" idx="15"/>
          </p:nvPr>
        </p:nvSpPr>
        <p:spPr/>
        <p:txBody>
          <a:bodyPr/>
          <a:lstStyle/>
          <a:p>
            <a:r>
              <a:rPr lang="en-GB" b="1" dirty="0"/>
              <a:t>In this part you'll learn how to</a:t>
            </a:r>
            <a:r>
              <a:rPr lang="en-GB" dirty="0"/>
              <a:t>:</a:t>
            </a:r>
            <a:endParaRPr lang="en-GB" b="1" dirty="0"/>
          </a:p>
          <a:p>
            <a:pPr marL="342000" lvl="1" indent="-342000">
              <a:buSzPct val="115000"/>
            </a:pPr>
            <a:r>
              <a:rPr lang="en-GB" dirty="0"/>
              <a:t>Declare an array.</a:t>
            </a:r>
          </a:p>
          <a:p>
            <a:pPr marL="342000" lvl="1" indent="-342000">
              <a:buSzPct val="115000"/>
            </a:pPr>
            <a:r>
              <a:rPr lang="en-GB" dirty="0"/>
              <a:t>Access elements.</a:t>
            </a:r>
          </a:p>
          <a:p>
            <a:pPr marL="342000" lvl="1" indent="-342000">
              <a:buSzPct val="115000"/>
            </a:pPr>
            <a:r>
              <a:rPr lang="en-GB" dirty="0"/>
              <a:t>Change an element's content.</a:t>
            </a:r>
          </a:p>
          <a:p>
            <a:pPr marL="342000" lvl="1" indent="-342000">
              <a:buSzPct val="115000"/>
            </a:pPr>
            <a:r>
              <a:rPr lang="en-GB" dirty="0"/>
              <a:t>Add and remove elements.</a:t>
            </a:r>
          </a:p>
          <a:p>
            <a:endParaRPr lang="en-IN" dirty="0"/>
          </a:p>
        </p:txBody>
      </p:sp>
      <p:sp>
        <p:nvSpPr>
          <p:cNvPr id="6" name="Text Placeholder 5">
            <a:extLst>
              <a:ext uri="{FF2B5EF4-FFF2-40B4-BE49-F238E27FC236}">
                <a16:creationId xmlns:a16="http://schemas.microsoft.com/office/drawing/2014/main" id="{627F78E3-FD16-4DCF-A84A-AA6ACB24C668}"/>
              </a:ext>
            </a:extLst>
          </p:cNvPr>
          <p:cNvSpPr>
            <a:spLocks noGrp="1"/>
          </p:cNvSpPr>
          <p:nvPr>
            <p:ph type="body" sz="quarter" idx="10"/>
          </p:nvPr>
        </p:nvSpPr>
        <p:spPr/>
        <p:txBody>
          <a:bodyPr/>
          <a:lstStyle/>
          <a:p>
            <a:r>
              <a:rPr lang="en-GB" dirty="0"/>
              <a:t>Arrays</a:t>
            </a:r>
            <a:endParaRPr lang="en-IN" dirty="0"/>
          </a:p>
        </p:txBody>
      </p:sp>
    </p:spTree>
    <p:extLst>
      <p:ext uri="{BB962C8B-B14F-4D97-AF65-F5344CB8AC3E}">
        <p14:creationId xmlns:p14="http://schemas.microsoft.com/office/powerpoint/2010/main" val="203226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JavaScript arrays</a:t>
            </a:r>
          </a:p>
        </p:txBody>
      </p:sp>
      <p:sp>
        <p:nvSpPr>
          <p:cNvPr id="3" name="Content Placeholder 2"/>
          <p:cNvSpPr>
            <a:spLocks noGrp="1"/>
          </p:cNvSpPr>
          <p:nvPr>
            <p:ph idx="1"/>
          </p:nvPr>
        </p:nvSpPr>
        <p:spPr>
          <a:xfrm>
            <a:off x="341272" y="1368256"/>
            <a:ext cx="11516239" cy="1679006"/>
          </a:xfrm>
        </p:spPr>
        <p:txBody>
          <a:bodyPr/>
          <a:lstStyle/>
          <a:p>
            <a:pPr marL="342900" indent="-342900">
              <a:buFont typeface="Arial" panose="020B0604020202020204" pitchFamily="34" charset="0"/>
              <a:buChar char="•"/>
            </a:pPr>
            <a:r>
              <a:rPr lang="en-GB" b="1" dirty="0"/>
              <a:t>Arrays are contiguous elements in memory</a:t>
            </a:r>
            <a:r>
              <a:rPr lang="en-GB" dirty="0"/>
              <a:t>.</a:t>
            </a:r>
            <a:r>
              <a:rPr lang="en-GB" b="1" dirty="0"/>
              <a:t> </a:t>
            </a:r>
          </a:p>
          <a:p>
            <a:pPr marL="342900" indent="-342900">
              <a:buFont typeface="Arial" panose="020B0604020202020204" pitchFamily="34" charset="0"/>
              <a:buChar char="•"/>
            </a:pPr>
            <a:r>
              <a:rPr lang="en-GB" b="1" dirty="0"/>
              <a:t>Like lots of boxes with the same group name</a:t>
            </a:r>
            <a:r>
              <a:rPr lang="en-GB" dirty="0"/>
              <a:t>.</a:t>
            </a:r>
            <a:endParaRPr lang="en-GB" b="1" dirty="0"/>
          </a:p>
          <a:p>
            <a:pPr marL="342900" indent="-342900">
              <a:buFont typeface="Arial" panose="020B0604020202020204" pitchFamily="34" charset="0"/>
              <a:buChar char="•"/>
            </a:pPr>
            <a:r>
              <a:rPr lang="en-GB" b="1" dirty="0"/>
              <a:t>Each box is numbered (indexed)</a:t>
            </a:r>
            <a:r>
              <a:rPr lang="en-GB" dirty="0"/>
              <a:t>.</a:t>
            </a:r>
            <a:endParaRPr lang="en-GB" b="1" dirty="0"/>
          </a:p>
          <a:p>
            <a:pPr marL="684000" lvl="1" indent="-342900">
              <a:buSzPct val="115000"/>
              <a:buFont typeface="Arial" panose="020B0604020202020204" pitchFamily="34" charset="0"/>
              <a:buChar char="•"/>
            </a:pPr>
            <a:r>
              <a:rPr lang="en-GB" dirty="0"/>
              <a:t>The first box is box number zero (</a:t>
            </a:r>
            <a:r>
              <a:rPr lang="en-GB" b="1" dirty="0"/>
              <a:t>index zero</a:t>
            </a:r>
            <a:r>
              <a:rPr lang="en-GB" dirty="0"/>
              <a:t>).</a:t>
            </a:r>
          </a:p>
          <a:p>
            <a:endParaRPr lang="en-GB" dirty="0"/>
          </a:p>
        </p:txBody>
      </p:sp>
      <p:sp>
        <p:nvSpPr>
          <p:cNvPr id="4" name="Rectangle 3"/>
          <p:cNvSpPr/>
          <p:nvPr/>
        </p:nvSpPr>
        <p:spPr>
          <a:xfrm>
            <a:off x="700699" y="3202062"/>
            <a:ext cx="10110735" cy="3139321"/>
          </a:xfrm>
          <a:prstGeom prst="rect">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&lt;</a:t>
            </a:r>
            <a:r>
              <a:rPr lang="en-GB" sz="1800" b="1" dirty="0">
                <a:solidFill>
                  <a:srgbClr val="800000"/>
                </a:solidFill>
                <a:latin typeface="Consolas" panose="020B0609020204030204" pitchFamily="49" charset="0"/>
              </a:rPr>
              <a:t>script</a:t>
            </a:r>
            <a:r>
              <a:rPr lang="en-GB" sz="1800" b="1" dirty="0">
                <a:solidFill>
                  <a:srgbClr val="0000FF"/>
                </a:solidFill>
                <a:latin typeface="Consolas" panose="020B0609020204030204" pitchFamily="49" charset="0"/>
              </a:rPr>
              <a:t>&gt;</a:t>
            </a:r>
            <a:endParaRPr lang="en-GB" sz="1800" b="1" dirty="0">
              <a:solidFill>
                <a:srgbClr val="000000"/>
              </a:solidFill>
              <a:latin typeface="Consolas" panose="020B0609020204030204" pitchFamily="49" charset="0"/>
            </a:endParaRPr>
          </a:p>
          <a:p>
            <a:endParaRPr lang="en-GB" sz="1800" b="1" dirty="0">
              <a:solidFill>
                <a:srgbClr val="000000"/>
              </a:solidFill>
              <a:latin typeface="Consolas" panose="020B0609020204030204" pitchFamily="49" charset="0"/>
            </a:endParaRPr>
          </a:p>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var</a:t>
            </a:r>
            <a:r>
              <a:rPr lang="en-GB" sz="1800" b="1" dirty="0">
                <a:solidFill>
                  <a:srgbClr val="000000"/>
                </a:solidFill>
                <a:latin typeface="Consolas" panose="020B0609020204030204" pitchFamily="49" charset="0"/>
              </a:rPr>
              <a:t> names = [</a:t>
            </a:r>
            <a:r>
              <a:rPr lang="en-GB" sz="1800" b="1" dirty="0">
                <a:solidFill>
                  <a:srgbClr val="A31515"/>
                </a:solidFill>
                <a:latin typeface="Consolas" panose="020B0609020204030204" pitchFamily="49" charset="0"/>
              </a:rPr>
              <a:t>'Bob'</a:t>
            </a:r>
            <a:r>
              <a:rPr lang="en-GB" sz="1800" b="1" dirty="0">
                <a:solidFill>
                  <a:srgbClr val="000000"/>
                </a:solidFill>
                <a:latin typeface="Consolas" panose="020B0609020204030204" pitchFamily="49" charset="0"/>
              </a:rPr>
              <a:t>, </a:t>
            </a:r>
            <a:r>
              <a:rPr lang="en-GB" sz="1800" b="1" dirty="0">
                <a:solidFill>
                  <a:srgbClr val="A31515"/>
                </a:solidFill>
                <a:latin typeface="Consolas" panose="020B0609020204030204" pitchFamily="49" charset="0"/>
              </a:rPr>
              <a:t>'Jon'</a:t>
            </a:r>
            <a:r>
              <a:rPr lang="en-GB" sz="1800" b="1" dirty="0">
                <a:solidFill>
                  <a:srgbClr val="000000"/>
                </a:solidFill>
                <a:latin typeface="Consolas" panose="020B0609020204030204" pitchFamily="49" charset="0"/>
              </a:rPr>
              <a:t>, </a:t>
            </a:r>
            <a:r>
              <a:rPr lang="en-GB" sz="1800" b="1" dirty="0">
                <a:solidFill>
                  <a:srgbClr val="A31515"/>
                </a:solidFill>
                <a:latin typeface="Consolas" panose="020B0609020204030204" pitchFamily="49" charset="0"/>
              </a:rPr>
              <a:t>'Linda'</a:t>
            </a:r>
            <a:r>
              <a:rPr lang="en-GB" sz="1800" b="1" dirty="0">
                <a:solidFill>
                  <a:srgbClr val="000000"/>
                </a:solidFill>
                <a:latin typeface="Consolas" panose="020B0609020204030204" pitchFamily="49" charset="0"/>
              </a:rPr>
              <a:t>];</a:t>
            </a:r>
          </a:p>
          <a:p>
            <a:endParaRPr lang="en-GB" sz="1800" b="1" dirty="0">
              <a:solidFill>
                <a:srgbClr val="000000"/>
              </a:solidFill>
              <a:latin typeface="Consolas" panose="020B0609020204030204" pitchFamily="49" charset="0"/>
            </a:endParaRPr>
          </a:p>
          <a:p>
            <a:r>
              <a:rPr lang="sv-SE" sz="1800" b="1" dirty="0">
                <a:solidFill>
                  <a:srgbClr val="000000"/>
                </a:solidFill>
                <a:latin typeface="Consolas" panose="020B0609020204030204" pitchFamily="49" charset="0"/>
              </a:rPr>
              <a:t>        </a:t>
            </a:r>
            <a:r>
              <a:rPr lang="sv-SE" sz="1800" b="1" dirty="0">
                <a:solidFill>
                  <a:srgbClr val="0000FF"/>
                </a:solidFill>
                <a:latin typeface="Consolas" panose="020B0609020204030204" pitchFamily="49" charset="0"/>
              </a:rPr>
              <a:t>var</a:t>
            </a:r>
            <a:r>
              <a:rPr lang="sv-SE" sz="1800" b="1" dirty="0">
                <a:solidFill>
                  <a:srgbClr val="000000"/>
                </a:solidFill>
                <a:latin typeface="Consolas" panose="020B0609020204030204" pitchFamily="49" charset="0"/>
              </a:rPr>
              <a:t> ages = [21, 18, 20];</a:t>
            </a:r>
          </a:p>
          <a:p>
            <a:endParaRPr lang="en-GB" sz="1800" b="1" dirty="0">
              <a:solidFill>
                <a:srgbClr val="000000"/>
              </a:solidFill>
              <a:latin typeface="Consolas" panose="020B0609020204030204" pitchFamily="49" charset="0"/>
            </a:endParaRPr>
          </a:p>
          <a:p>
            <a:r>
              <a:rPr lang="nn-NO" sz="1800" b="1" dirty="0">
                <a:solidFill>
                  <a:srgbClr val="000000"/>
                </a:solidFill>
                <a:latin typeface="Consolas" panose="020B0609020204030204" pitchFamily="49" charset="0"/>
              </a:rPr>
              <a:t>        </a:t>
            </a:r>
            <a:r>
              <a:rPr lang="nn-NO" sz="1800" b="1" dirty="0">
                <a:solidFill>
                  <a:srgbClr val="0000FF"/>
                </a:solidFill>
                <a:latin typeface="Consolas" panose="020B0609020204030204" pitchFamily="49" charset="0"/>
              </a:rPr>
              <a:t>for</a:t>
            </a:r>
            <a:r>
              <a:rPr lang="nn-NO" sz="1800" b="1" dirty="0">
                <a:solidFill>
                  <a:srgbClr val="000000"/>
                </a:solidFill>
                <a:latin typeface="Consolas" panose="020B0609020204030204" pitchFamily="49" charset="0"/>
              </a:rPr>
              <a:t> (</a:t>
            </a:r>
            <a:r>
              <a:rPr lang="nn-NO" sz="1800" b="1" dirty="0">
                <a:solidFill>
                  <a:srgbClr val="0000FF"/>
                </a:solidFill>
                <a:latin typeface="Consolas" panose="020B0609020204030204" pitchFamily="49" charset="0"/>
              </a:rPr>
              <a:t>var</a:t>
            </a:r>
            <a:r>
              <a:rPr lang="nn-NO" sz="1800" b="1" dirty="0">
                <a:solidFill>
                  <a:srgbClr val="000000"/>
                </a:solidFill>
                <a:latin typeface="Consolas" panose="020B0609020204030204" pitchFamily="49" charset="0"/>
              </a:rPr>
              <a:t> i = 0; i &lt; names.length; i++) {</a:t>
            </a:r>
          </a:p>
          <a:p>
            <a:r>
              <a:rPr lang="en-GB" sz="1800" b="1"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document.write</a:t>
            </a:r>
            <a:r>
              <a:rPr lang="en-GB" sz="1800" b="1" dirty="0">
                <a:solidFill>
                  <a:srgbClr val="000000"/>
                </a:solidFill>
                <a:latin typeface="Consolas" panose="020B0609020204030204" pitchFamily="49" charset="0"/>
              </a:rPr>
              <a:t>(names[</a:t>
            </a:r>
            <a:r>
              <a:rPr lang="en-GB" sz="1800" b="1" dirty="0" err="1">
                <a:solidFill>
                  <a:srgbClr val="000000"/>
                </a:solidFill>
                <a:latin typeface="Consolas" panose="020B0609020204030204" pitchFamily="49" charset="0"/>
              </a:rPr>
              <a:t>i</a:t>
            </a:r>
            <a:r>
              <a:rPr lang="en-GB" sz="1800" b="1" dirty="0">
                <a:solidFill>
                  <a:srgbClr val="000000"/>
                </a:solidFill>
                <a:latin typeface="Consolas" panose="020B0609020204030204" pitchFamily="49" charset="0"/>
              </a:rPr>
              <a:t>] + </a:t>
            </a:r>
            <a:r>
              <a:rPr lang="en-GB" sz="1800" b="1" dirty="0">
                <a:solidFill>
                  <a:srgbClr val="A31515"/>
                </a:solidFill>
                <a:latin typeface="Consolas" panose="020B0609020204030204" pitchFamily="49" charset="0"/>
              </a:rPr>
              <a:t>" is "</a:t>
            </a:r>
            <a:r>
              <a:rPr lang="en-GB" sz="1800" b="1" dirty="0">
                <a:solidFill>
                  <a:srgbClr val="000000"/>
                </a:solidFill>
                <a:latin typeface="Consolas" panose="020B0609020204030204" pitchFamily="49" charset="0"/>
              </a:rPr>
              <a:t> + ages[</a:t>
            </a:r>
            <a:r>
              <a:rPr lang="en-GB" sz="1800" b="1" dirty="0" err="1">
                <a:solidFill>
                  <a:srgbClr val="000000"/>
                </a:solidFill>
                <a:latin typeface="Consolas" panose="020B0609020204030204" pitchFamily="49" charset="0"/>
              </a:rPr>
              <a:t>i</a:t>
            </a:r>
            <a:r>
              <a:rPr lang="en-GB" sz="1800" b="1" dirty="0">
                <a:solidFill>
                  <a:srgbClr val="000000"/>
                </a:solidFill>
                <a:latin typeface="Consolas" panose="020B0609020204030204" pitchFamily="49" charset="0"/>
              </a:rPr>
              <a:t>] + </a:t>
            </a:r>
            <a:r>
              <a:rPr lang="en-GB" sz="1800" b="1" dirty="0">
                <a:solidFill>
                  <a:srgbClr val="A31515"/>
                </a:solidFill>
                <a:latin typeface="Consolas" panose="020B0609020204030204" pitchFamily="49" charset="0"/>
              </a:rPr>
              <a:t>" years old &lt;</a:t>
            </a:r>
            <a:r>
              <a:rPr lang="en-GB" sz="1800" b="1" dirty="0" err="1">
                <a:solidFill>
                  <a:srgbClr val="A31515"/>
                </a:solidFill>
                <a:latin typeface="Consolas" panose="020B0609020204030204" pitchFamily="49" charset="0"/>
              </a:rPr>
              <a:t>br</a:t>
            </a:r>
            <a:r>
              <a:rPr lang="en-GB" sz="1800" b="1" dirty="0">
                <a:solidFill>
                  <a:srgbClr val="A31515"/>
                </a:solidFill>
                <a:latin typeface="Consolas" panose="020B0609020204030204" pitchFamily="49" charset="0"/>
              </a:rPr>
              <a:t> /&gt;"</a:t>
            </a:r>
            <a:r>
              <a:rPr lang="en-GB" sz="1800" b="1" dirty="0">
                <a:solidFill>
                  <a:srgbClr val="000000"/>
                </a:solidFill>
                <a:latin typeface="Consolas" panose="020B0609020204030204" pitchFamily="49" charset="0"/>
              </a:rPr>
              <a:t>);</a:t>
            </a:r>
          </a:p>
          <a:p>
            <a:r>
              <a:rPr lang="en-GB" sz="1800" b="1" dirty="0">
                <a:solidFill>
                  <a:srgbClr val="000000"/>
                </a:solidFill>
                <a:latin typeface="Consolas" panose="020B0609020204030204" pitchFamily="49" charset="0"/>
              </a:rPr>
              <a:t>        }</a:t>
            </a:r>
          </a:p>
          <a:p>
            <a:endParaRPr lang="en-GB" sz="1800"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&lt;/</a:t>
            </a:r>
            <a:r>
              <a:rPr lang="en-GB" sz="1800" b="1" dirty="0">
                <a:solidFill>
                  <a:srgbClr val="800000"/>
                </a:solidFill>
                <a:latin typeface="Consolas" panose="020B0609020204030204" pitchFamily="49" charset="0"/>
              </a:rPr>
              <a:t>script</a:t>
            </a:r>
            <a:r>
              <a:rPr lang="en-GB" sz="1800" b="1" dirty="0">
                <a:solidFill>
                  <a:srgbClr val="0000FF"/>
                </a:solidFill>
                <a:latin typeface="Consolas" panose="020B0609020204030204" pitchFamily="49" charset="0"/>
              </a:rPr>
              <a:t>&gt;</a:t>
            </a:r>
            <a:endParaRPr lang="en-GB" sz="1600" b="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320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Manipulating arrays</a:t>
            </a:r>
          </a:p>
        </p:txBody>
      </p:sp>
      <p:sp>
        <p:nvSpPr>
          <p:cNvPr id="3" name="Content Placeholder 2"/>
          <p:cNvSpPr>
            <a:spLocks noGrp="1"/>
          </p:cNvSpPr>
          <p:nvPr>
            <p:ph idx="1"/>
          </p:nvPr>
        </p:nvSpPr>
        <p:spPr>
          <a:xfrm>
            <a:off x="341273" y="1368255"/>
            <a:ext cx="9689968" cy="5050473"/>
          </a:xfrm>
        </p:spPr>
        <p:txBody>
          <a:bodyPr/>
          <a:lstStyle/>
          <a:p>
            <a:pPr marL="342900" indent="-342900">
              <a:buFont typeface="Arial" panose="020B0604020202020204" pitchFamily="34" charset="0"/>
              <a:buChar char="•"/>
            </a:pPr>
            <a:r>
              <a:rPr lang="en-GB" b="1" dirty="0"/>
              <a:t>You can append to an array:</a:t>
            </a:r>
          </a:p>
          <a:p>
            <a:pPr lvl="1">
              <a:buFont typeface="Arial" panose="020B0604020202020204" pitchFamily="34" charset="0"/>
              <a:buChar char="•"/>
            </a:pPr>
            <a:endParaRPr lang="en-GB" b="1" dirty="0"/>
          </a:p>
          <a:p>
            <a:pPr lvl="1">
              <a:buFont typeface="Arial" panose="020B0604020202020204" pitchFamily="34" charset="0"/>
              <a:buChar char="•"/>
            </a:pPr>
            <a:endParaRPr lang="en-GB" b="1" dirty="0"/>
          </a:p>
          <a:p>
            <a:pPr marL="342900" indent="-342900">
              <a:buFont typeface="Arial" panose="020B0604020202020204" pitchFamily="34" charset="0"/>
              <a:buChar char="•"/>
            </a:pPr>
            <a:r>
              <a:rPr lang="en-GB" b="1" dirty="0"/>
              <a:t>Remove an element from the end:</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Remove an element from the top:</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Change an element:</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000"/>
            <a:r>
              <a:rPr lang="en-GB" sz="1800" b="1" dirty="0">
                <a:hlinkClick r:id="rId3"/>
              </a:rPr>
              <a:t>https://www.w3schools.com/js/js_array_methods.asp</a:t>
            </a:r>
            <a:endParaRPr lang="en-GB" sz="1800" b="1" dirty="0"/>
          </a:p>
        </p:txBody>
      </p:sp>
      <p:sp>
        <p:nvSpPr>
          <p:cNvPr id="4" name="Rectangle 3"/>
          <p:cNvSpPr/>
          <p:nvPr/>
        </p:nvSpPr>
        <p:spPr>
          <a:xfrm>
            <a:off x="622800" y="1692000"/>
            <a:ext cx="4572000" cy="584775"/>
          </a:xfrm>
          <a:prstGeom prst="rect">
            <a:avLst/>
          </a:prstGeom>
        </p:spPr>
        <p:txBody>
          <a:bodyPr>
            <a:spAutoFit/>
          </a:bodyPr>
          <a:lstStyle/>
          <a:p>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names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"Ken"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b="1" dirty="0" err="1">
                <a:solidFill>
                  <a:srgbClr val="000000"/>
                </a:solidFill>
                <a:latin typeface="Consolas" panose="020B0609020204030204" pitchFamily="49" charset="0"/>
              </a:rPr>
              <a:t>names.push</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"Dave"</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   </a:t>
            </a:r>
          </a:p>
        </p:txBody>
      </p:sp>
      <p:sp>
        <p:nvSpPr>
          <p:cNvPr id="6" name="Rectangle 5"/>
          <p:cNvSpPr/>
          <p:nvPr/>
        </p:nvSpPr>
        <p:spPr>
          <a:xfrm>
            <a:off x="7343229" y="1692000"/>
            <a:ext cx="2520000" cy="369332"/>
          </a:xfrm>
          <a:prstGeom prst="rect">
            <a:avLst/>
          </a:prstGeom>
          <a:ln w="25400">
            <a:solidFill>
              <a:srgbClr val="00EDB5"/>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GB" dirty="0" err="1"/>
              <a:t>Bob,Ken,Linda,Dave</a:t>
            </a:r>
            <a:endParaRPr lang="en-GB" dirty="0"/>
          </a:p>
        </p:txBody>
      </p:sp>
      <p:sp>
        <p:nvSpPr>
          <p:cNvPr id="7" name="Rectangle 6"/>
          <p:cNvSpPr/>
          <p:nvPr/>
        </p:nvSpPr>
        <p:spPr>
          <a:xfrm>
            <a:off x="622348" y="2859630"/>
            <a:ext cx="5009537" cy="584775"/>
          </a:xfrm>
          <a:prstGeom prst="rect">
            <a:avLst/>
          </a:prstGeom>
        </p:spPr>
        <p:txBody>
          <a:bodyPr wrap="square">
            <a:spAutoFit/>
          </a:bodyPr>
          <a:lstStyle/>
          <a:p>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names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"Ken"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b="1" dirty="0" err="1">
                <a:solidFill>
                  <a:srgbClr val="000000"/>
                </a:solidFill>
                <a:latin typeface="Consolas" panose="020B0609020204030204" pitchFamily="49" charset="0"/>
              </a:rPr>
              <a:t>names.pop</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   </a:t>
            </a:r>
          </a:p>
        </p:txBody>
      </p:sp>
      <p:sp>
        <p:nvSpPr>
          <p:cNvPr id="8" name="Rectangle 7"/>
          <p:cNvSpPr/>
          <p:nvPr/>
        </p:nvSpPr>
        <p:spPr>
          <a:xfrm>
            <a:off x="7343229" y="2817664"/>
            <a:ext cx="1172116" cy="369332"/>
          </a:xfrm>
          <a:prstGeom prst="rect">
            <a:avLst/>
          </a:prstGeom>
          <a:ln w="25400">
            <a:solidFill>
              <a:srgbClr val="00EDB5"/>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GB" dirty="0" err="1"/>
              <a:t>Bob,Ken</a:t>
            </a:r>
            <a:endParaRPr lang="en-GB" dirty="0"/>
          </a:p>
        </p:txBody>
      </p:sp>
      <p:sp>
        <p:nvSpPr>
          <p:cNvPr id="9" name="Rectangle 8"/>
          <p:cNvSpPr/>
          <p:nvPr/>
        </p:nvSpPr>
        <p:spPr>
          <a:xfrm>
            <a:off x="622348" y="4046812"/>
            <a:ext cx="5009537" cy="584775"/>
          </a:xfrm>
          <a:prstGeom prst="rect">
            <a:avLst/>
          </a:prstGeom>
        </p:spPr>
        <p:txBody>
          <a:bodyPr wrap="square">
            <a:spAutoFit/>
          </a:bodyPr>
          <a:lstStyle/>
          <a:p>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names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"Ken"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b="1" dirty="0" err="1">
                <a:solidFill>
                  <a:srgbClr val="000000"/>
                </a:solidFill>
                <a:latin typeface="Consolas" panose="020B0609020204030204" pitchFamily="49" charset="0"/>
              </a:rPr>
              <a:t>names.shift</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   </a:t>
            </a:r>
          </a:p>
        </p:txBody>
      </p:sp>
      <p:sp>
        <p:nvSpPr>
          <p:cNvPr id="10" name="Rectangle 9"/>
          <p:cNvSpPr/>
          <p:nvPr/>
        </p:nvSpPr>
        <p:spPr>
          <a:xfrm>
            <a:off x="7343229" y="4005766"/>
            <a:ext cx="1337226" cy="369332"/>
          </a:xfrm>
          <a:prstGeom prst="rect">
            <a:avLst/>
          </a:prstGeom>
          <a:ln w="25400">
            <a:solidFill>
              <a:srgbClr val="00EDB5"/>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GB" dirty="0" err="1"/>
              <a:t>Ken,Linda</a:t>
            </a:r>
            <a:endParaRPr lang="en-GB" dirty="0"/>
          </a:p>
        </p:txBody>
      </p:sp>
      <p:sp>
        <p:nvSpPr>
          <p:cNvPr id="11" name="Rectangle 10"/>
          <p:cNvSpPr/>
          <p:nvPr/>
        </p:nvSpPr>
        <p:spPr>
          <a:xfrm>
            <a:off x="622348" y="5278815"/>
            <a:ext cx="5009537" cy="584775"/>
          </a:xfrm>
          <a:prstGeom prst="rect">
            <a:avLst/>
          </a:prstGeom>
        </p:spPr>
        <p:txBody>
          <a:bodyPr wrap="square">
            <a:spAutoFit/>
          </a:bodyPr>
          <a:lstStyle/>
          <a:p>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names = [</a:t>
            </a:r>
            <a:r>
              <a:rPr lang="en-GB" sz="1600" dirty="0">
                <a:solidFill>
                  <a:srgbClr val="A31515"/>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"Ken"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Names[1] = "Lee";</a:t>
            </a:r>
            <a:r>
              <a:rPr lang="en-GB" sz="1600" dirty="0">
                <a:solidFill>
                  <a:srgbClr val="000000"/>
                </a:solidFill>
                <a:latin typeface="Consolas" panose="020B0609020204030204" pitchFamily="49" charset="0"/>
              </a:rPr>
              <a:t>   </a:t>
            </a:r>
          </a:p>
        </p:txBody>
      </p:sp>
      <p:sp>
        <p:nvSpPr>
          <p:cNvPr id="12" name="Rectangle 11"/>
          <p:cNvSpPr/>
          <p:nvPr/>
        </p:nvSpPr>
        <p:spPr>
          <a:xfrm>
            <a:off x="7343229" y="5278815"/>
            <a:ext cx="1834155" cy="369332"/>
          </a:xfrm>
          <a:prstGeom prst="rect">
            <a:avLst/>
          </a:prstGeom>
          <a:ln w="25400">
            <a:solidFill>
              <a:srgbClr val="00EDB5"/>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GB" dirty="0" err="1"/>
              <a:t>Bob,Lee,Linda</a:t>
            </a:r>
            <a:endParaRPr lang="en-GB" dirty="0"/>
          </a:p>
        </p:txBody>
      </p:sp>
      <p:sp>
        <p:nvSpPr>
          <p:cNvPr id="14" name="Rounded Rectangular Callout 13"/>
          <p:cNvSpPr/>
          <p:nvPr/>
        </p:nvSpPr>
        <p:spPr>
          <a:xfrm>
            <a:off x="7305215" y="5951821"/>
            <a:ext cx="1265947" cy="326938"/>
          </a:xfrm>
          <a:prstGeom prst="wedgeRoundRectCallout">
            <a:avLst>
              <a:gd name="adj1" fmla="val -58335"/>
              <a:gd name="adj2" fmla="val 41094"/>
              <a:gd name="adj3" fmla="val 16667"/>
            </a:avLst>
          </a:prstGeom>
          <a:solidFill>
            <a:srgbClr val="00EDB5"/>
          </a:solidFill>
          <a:ln w="25400">
            <a:solidFill>
              <a:srgbClr val="00ED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See also</a:t>
            </a:r>
          </a:p>
        </p:txBody>
      </p:sp>
    </p:spTree>
    <p:extLst>
      <p:ext uri="{BB962C8B-B14F-4D97-AF65-F5344CB8AC3E}">
        <p14:creationId xmlns:p14="http://schemas.microsoft.com/office/powerpoint/2010/main" val="49510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58C18E-2045-47EE-A73A-AB62E8FDADA2}"/>
              </a:ext>
            </a:extLst>
          </p:cNvPr>
          <p:cNvSpPr>
            <a:spLocks noGrp="1"/>
          </p:cNvSpPr>
          <p:nvPr>
            <p:ph type="body" sz="quarter" idx="10"/>
          </p:nvPr>
        </p:nvSpPr>
        <p:spPr/>
        <p:txBody>
          <a:bodyPr/>
          <a:lstStyle/>
          <a:p>
            <a:r>
              <a:rPr lang="en-GB" dirty="0"/>
              <a:t>Summary</a:t>
            </a:r>
            <a:endParaRPr lang="en-IN" dirty="0"/>
          </a:p>
        </p:txBody>
      </p:sp>
      <p:sp>
        <p:nvSpPr>
          <p:cNvPr id="7" name="Text Placeholder 6">
            <a:extLst>
              <a:ext uri="{FF2B5EF4-FFF2-40B4-BE49-F238E27FC236}">
                <a16:creationId xmlns:a16="http://schemas.microsoft.com/office/drawing/2014/main" id="{2B0ADAD9-A3F2-460F-9848-B25DA1AAD364}"/>
              </a:ext>
            </a:extLst>
          </p:cNvPr>
          <p:cNvSpPr>
            <a:spLocks noGrp="1"/>
          </p:cNvSpPr>
          <p:nvPr>
            <p:ph type="body" sz="quarter" idx="11"/>
          </p:nvPr>
        </p:nvSpPr>
        <p:spPr/>
        <p:txBody>
          <a:bodyPr/>
          <a:lstStyle/>
          <a:p>
            <a:r>
              <a:rPr lang="en-GB" b="1" dirty="0"/>
              <a:t>In this chapter you learned</a:t>
            </a:r>
            <a:r>
              <a:rPr lang="en-GB" dirty="0"/>
              <a:t>:</a:t>
            </a:r>
            <a:endParaRPr lang="en-GB" b="1" dirty="0"/>
          </a:p>
          <a:p>
            <a:pPr marL="342900" lvl="1" indent="-342900">
              <a:spcAft>
                <a:spcPts val="650"/>
              </a:spcAft>
              <a:buSzPct val="115000"/>
            </a:pPr>
            <a:r>
              <a:rPr lang="en-GB" dirty="0"/>
              <a:t>How to invoke and create functions.</a:t>
            </a:r>
          </a:p>
          <a:p>
            <a:pPr marL="342900" lvl="1" indent="-342900">
              <a:spcAft>
                <a:spcPts val="650"/>
              </a:spcAft>
              <a:buSzPct val="115000"/>
            </a:pPr>
            <a:r>
              <a:rPr lang="en-GB" dirty="0"/>
              <a:t>How to pass parameter values to a function.</a:t>
            </a:r>
          </a:p>
          <a:p>
            <a:pPr marL="342900" lvl="1" indent="-342900">
              <a:spcAft>
                <a:spcPts val="650"/>
              </a:spcAft>
              <a:buSzPct val="115000"/>
            </a:pPr>
            <a:r>
              <a:rPr lang="en-GB" dirty="0"/>
              <a:t>How to return values.</a:t>
            </a:r>
          </a:p>
          <a:p>
            <a:pPr marL="342900" lvl="1" indent="-342900">
              <a:spcAft>
                <a:spcPts val="650"/>
              </a:spcAft>
              <a:buSzPct val="115000"/>
            </a:pPr>
            <a:r>
              <a:rPr lang="en-GB" dirty="0"/>
              <a:t>Create and use arrays.</a:t>
            </a:r>
          </a:p>
          <a:p>
            <a:endParaRPr lang="en-IN" dirty="0"/>
          </a:p>
        </p:txBody>
      </p:sp>
    </p:spTree>
    <p:extLst>
      <p:ext uri="{BB962C8B-B14F-4D97-AF65-F5344CB8AC3E}">
        <p14:creationId xmlns:p14="http://schemas.microsoft.com/office/powerpoint/2010/main" val="413287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B61927E-BF9A-45A7-A3CC-510C74A7886A}"/>
              </a:ext>
            </a:extLst>
          </p:cNvPr>
          <p:cNvSpPr>
            <a:spLocks noGrp="1"/>
          </p:cNvSpPr>
          <p:nvPr>
            <p:ph type="body" sz="quarter" idx="15"/>
          </p:nvPr>
        </p:nvSpPr>
        <p:spPr/>
        <p:txBody>
          <a:bodyPr/>
          <a:lstStyle/>
          <a:p>
            <a:r>
              <a:rPr lang="en-GB" b="1" dirty="0"/>
              <a:t>In this lab you'll practise using:</a:t>
            </a:r>
          </a:p>
          <a:p>
            <a:pPr marL="342000" lvl="1" indent="-342000">
              <a:buSzPct val="115000"/>
            </a:pPr>
            <a:r>
              <a:rPr lang="en-GB" b="1" dirty="0"/>
              <a:t>Functions and arrays</a:t>
            </a:r>
            <a:r>
              <a:rPr lang="en-GB" dirty="0"/>
              <a:t>.</a:t>
            </a:r>
          </a:p>
          <a:p>
            <a:pPr marL="342000" lvl="1" indent="-342000">
              <a:buSzPct val="115000"/>
            </a:pPr>
            <a:r>
              <a:rPr lang="en-GB" dirty="0"/>
              <a:t>Duration 45 minutes.</a:t>
            </a:r>
          </a:p>
          <a:p>
            <a:pPr marL="342000" lvl="1" indent="-342000">
              <a:buSzPct val="115000"/>
            </a:pPr>
            <a:r>
              <a:rPr lang="en-GB"/>
              <a:t>Lab 8 -  </a:t>
            </a:r>
            <a:r>
              <a:rPr lang="en-GB" b="1"/>
              <a:t>Function </a:t>
            </a:r>
            <a:r>
              <a:rPr lang="en-GB" b="1" dirty="0"/>
              <a:t>and arrays</a:t>
            </a:r>
            <a:r>
              <a:rPr lang="en-GB" dirty="0"/>
              <a:t>.</a:t>
            </a:r>
          </a:p>
          <a:p>
            <a:endParaRPr lang="en-IN" dirty="0"/>
          </a:p>
        </p:txBody>
      </p:sp>
      <p:sp>
        <p:nvSpPr>
          <p:cNvPr id="6" name="Text Placeholder 5">
            <a:extLst>
              <a:ext uri="{FF2B5EF4-FFF2-40B4-BE49-F238E27FC236}">
                <a16:creationId xmlns:a16="http://schemas.microsoft.com/office/drawing/2014/main" id="{627F78E3-FD16-4DCF-A84A-AA6ACB24C668}"/>
              </a:ext>
            </a:extLst>
          </p:cNvPr>
          <p:cNvSpPr>
            <a:spLocks noGrp="1"/>
          </p:cNvSpPr>
          <p:nvPr>
            <p:ph type="body" sz="quarter" idx="10"/>
          </p:nvPr>
        </p:nvSpPr>
        <p:spPr/>
        <p:txBody>
          <a:bodyPr/>
          <a:lstStyle/>
          <a:p>
            <a:r>
              <a:rPr lang="en-GB" dirty="0"/>
              <a:t>Labs</a:t>
            </a:r>
            <a:endParaRPr lang="en-IN" dirty="0"/>
          </a:p>
        </p:txBody>
      </p:sp>
    </p:spTree>
    <p:extLst>
      <p:ext uri="{BB962C8B-B14F-4D97-AF65-F5344CB8AC3E}">
        <p14:creationId xmlns:p14="http://schemas.microsoft.com/office/powerpoint/2010/main" val="157907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EDB5"/>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Chapter 4 </a:t>
            </a:r>
            <a:br>
              <a:rPr lang="en-GB" dirty="0"/>
            </a:br>
            <a:r>
              <a:rPr lang="en-GB" dirty="0"/>
              <a:t>Functions and arrays</a:t>
            </a:r>
          </a:p>
        </p:txBody>
      </p:sp>
    </p:spTree>
    <p:extLst>
      <p:ext uri="{BB962C8B-B14F-4D97-AF65-F5344CB8AC3E}">
        <p14:creationId xmlns:p14="http://schemas.microsoft.com/office/powerpoint/2010/main" val="159939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2799" y="774184"/>
            <a:ext cx="6000323" cy="5324535"/>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head</a:t>
            </a:r>
            <a:r>
              <a:rPr lang="en-GB" sz="1600" dirty="0">
                <a:solidFill>
                  <a:srgbClr val="0000FF"/>
                </a:solidFill>
                <a:highlight>
                  <a:srgbClr val="FFFFFF"/>
                </a:highlight>
                <a:latin typeface="Consolas" panose="020B0609020204030204" pitchFamily="49" charset="0"/>
              </a:rPr>
              <a:t>&gt;&lt;</a:t>
            </a:r>
            <a:r>
              <a:rPr lang="en-GB" sz="1600" dirty="0">
                <a:solidFill>
                  <a:srgbClr val="800000"/>
                </a:solidFill>
                <a:highlight>
                  <a:srgbClr val="FFFFFF"/>
                </a:highlight>
                <a:latin typeface="Consolas" panose="020B0609020204030204" pitchFamily="49" charset="0"/>
              </a:rPr>
              <a:t>title</a:t>
            </a:r>
            <a:r>
              <a:rPr lang="en-GB" sz="1600" dirty="0">
                <a:solidFill>
                  <a:srgbClr val="0000FF"/>
                </a:solidFill>
                <a:highlight>
                  <a:srgbClr val="FFFFFF"/>
                </a:highlight>
                <a:latin typeface="Consolas" panose="020B0609020204030204" pitchFamily="49" charset="0"/>
              </a:rPr>
              <a:t>&gt;</a:t>
            </a:r>
            <a:r>
              <a:rPr lang="en-GB" sz="1600" dirty="0">
                <a:solidFill>
                  <a:srgbClr val="000000"/>
                </a:solidFill>
                <a:highlight>
                  <a:srgbClr val="FFFFFF"/>
                </a:highlight>
                <a:latin typeface="Consolas" panose="020B0609020204030204" pitchFamily="49" charset="0"/>
              </a:rPr>
              <a:t>QA</a:t>
            </a: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title</a:t>
            </a:r>
            <a:r>
              <a:rPr lang="en-GB" sz="1600" dirty="0">
                <a:solidFill>
                  <a:srgbClr val="0000FF"/>
                </a:solidFill>
                <a:highlight>
                  <a:srgbClr val="FFFFFF"/>
                </a:highlight>
                <a:latin typeface="Consolas" panose="020B0609020204030204" pitchFamily="49" charset="0"/>
              </a:rPr>
              <a:t>&gt;</a:t>
            </a:r>
            <a:br>
              <a:rPr lang="en-GB" sz="1600" dirty="0">
                <a:solidFill>
                  <a:srgbClr val="000000"/>
                </a:solidFill>
                <a:highlight>
                  <a:srgbClr val="FFFFFF"/>
                </a:highlight>
                <a:latin typeface="Consolas" panose="020B0609020204030204" pitchFamily="49" charset="0"/>
              </a:rPr>
            </a:b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script</a:t>
            </a:r>
            <a:r>
              <a:rPr lang="en-GB" sz="1600" dirty="0">
                <a:solidFill>
                  <a:srgbClr val="0000FF"/>
                </a:solidFill>
                <a:highlight>
                  <a:srgbClr val="FFFFFF"/>
                </a:highlight>
                <a:latin typeface="Consolas" panose="020B0609020204030204" pitchFamily="49" charset="0"/>
              </a:rPr>
              <a:t>&gt;</a:t>
            </a:r>
            <a:endParaRPr lang="en-GB" sz="1600" dirty="0">
              <a:solidFill>
                <a:srgbClr val="00000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function</a:t>
            </a:r>
            <a:r>
              <a:rPr lang="en-GB" sz="1600" dirty="0">
                <a:solidFill>
                  <a:srgbClr val="000000"/>
                </a:solidFill>
                <a:highlight>
                  <a:srgbClr val="FFFFFF"/>
                </a:highlight>
                <a:latin typeface="Consolas" panose="020B0609020204030204" pitchFamily="49" charset="0"/>
              </a:rPr>
              <a:t> </a:t>
            </a:r>
            <a:r>
              <a:rPr lang="en-GB" b="1" dirty="0" err="1">
                <a:solidFill>
                  <a:srgbClr val="000000"/>
                </a:solidFill>
                <a:highlight>
                  <a:srgbClr val="FFFFFF"/>
                </a:highlight>
                <a:latin typeface="Consolas" panose="020B0609020204030204" pitchFamily="49" charset="0"/>
              </a:rPr>
              <a:t>ShowTheDay</a:t>
            </a:r>
            <a:r>
              <a:rPr lang="en-GB" b="1" dirty="0">
                <a:solidFill>
                  <a:srgbClr val="00000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d = </a:t>
            </a:r>
            <a:r>
              <a:rPr lang="en-GB" sz="1600" dirty="0">
                <a:solidFill>
                  <a:srgbClr val="0000FF"/>
                </a:solidFill>
                <a:highlight>
                  <a:srgbClr val="FFFFFF"/>
                </a:highlight>
                <a:latin typeface="Consolas" panose="020B0609020204030204" pitchFamily="49" charset="0"/>
              </a:rPr>
              <a:t>new</a:t>
            </a:r>
            <a:r>
              <a:rPr lang="en-GB" sz="1600" dirty="0">
                <a:solidFill>
                  <a:srgbClr val="000000"/>
                </a:solidFill>
                <a:highlight>
                  <a:srgbClr val="FFFFFF"/>
                </a:highlight>
                <a:latin typeface="Consolas" panose="020B0609020204030204" pitchFamily="49" charset="0"/>
              </a:rPr>
              <a:t> Date();</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w = </a:t>
            </a:r>
            <a:r>
              <a:rPr lang="en-GB" sz="1600" dirty="0" err="1">
                <a:solidFill>
                  <a:srgbClr val="000000"/>
                </a:solidFill>
                <a:highlight>
                  <a:srgbClr val="FFFFFF"/>
                </a:highlight>
                <a:latin typeface="Consolas" panose="020B0609020204030204" pitchFamily="49" charset="0"/>
              </a:rPr>
              <a:t>d.getDay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s;</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0) s = </a:t>
            </a:r>
            <a:r>
              <a:rPr lang="en-GB" sz="1600" dirty="0">
                <a:solidFill>
                  <a:srgbClr val="A31515"/>
                </a:solidFill>
                <a:highlight>
                  <a:srgbClr val="FFFFFF"/>
                </a:highlight>
                <a:latin typeface="Consolas" panose="020B0609020204030204" pitchFamily="49" charset="0"/>
              </a:rPr>
              <a:t>"Sunday"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1) s = </a:t>
            </a:r>
            <a:r>
              <a:rPr lang="en-GB" sz="1600" dirty="0">
                <a:solidFill>
                  <a:srgbClr val="A31515"/>
                </a:solidFill>
                <a:highlight>
                  <a:srgbClr val="FFFFFF"/>
                </a:highlight>
                <a:latin typeface="Consolas" panose="020B0609020204030204" pitchFamily="49" charset="0"/>
              </a:rPr>
              <a:t>"Monday"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2) s = </a:t>
            </a:r>
            <a:r>
              <a:rPr lang="en-GB" sz="1600" dirty="0">
                <a:solidFill>
                  <a:srgbClr val="A31515"/>
                </a:solidFill>
                <a:highlight>
                  <a:srgbClr val="FFFFFF"/>
                </a:highlight>
                <a:latin typeface="Consolas" panose="020B0609020204030204" pitchFamily="49" charset="0"/>
              </a:rPr>
              <a:t>"Tuesday"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3) s = </a:t>
            </a:r>
            <a:r>
              <a:rPr lang="en-GB" sz="1600" dirty="0">
                <a:solidFill>
                  <a:srgbClr val="A31515"/>
                </a:solidFill>
                <a:highlight>
                  <a:srgbClr val="FFFFFF"/>
                </a:highlight>
                <a:latin typeface="Consolas" panose="020B0609020204030204" pitchFamily="49" charset="0"/>
              </a:rPr>
              <a:t>"Wednesday"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4) s = </a:t>
            </a:r>
            <a:r>
              <a:rPr lang="en-GB" sz="1600" dirty="0">
                <a:solidFill>
                  <a:srgbClr val="A31515"/>
                </a:solidFill>
                <a:highlight>
                  <a:srgbClr val="FFFFFF"/>
                </a:highlight>
                <a:latin typeface="Consolas" panose="020B0609020204030204" pitchFamily="49" charset="0"/>
              </a:rPr>
              <a:t>"Thursday"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5) s = </a:t>
            </a:r>
            <a:r>
              <a:rPr lang="en-GB" sz="1600" dirty="0">
                <a:solidFill>
                  <a:srgbClr val="A31515"/>
                </a:solidFill>
                <a:highlight>
                  <a:srgbClr val="FFFFFF"/>
                </a:highlight>
                <a:latin typeface="Consolas" panose="020B0609020204030204" pitchFamily="49" charset="0"/>
              </a:rPr>
              <a:t>"Friday"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else</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if</a:t>
            </a:r>
            <a:r>
              <a:rPr lang="en-GB" sz="1600" dirty="0">
                <a:solidFill>
                  <a:srgbClr val="000000"/>
                </a:solidFill>
                <a:highlight>
                  <a:srgbClr val="FFFFFF"/>
                </a:highlight>
                <a:latin typeface="Consolas" panose="020B0609020204030204" pitchFamily="49" charset="0"/>
              </a:rPr>
              <a:t> (w == 6) s = </a:t>
            </a:r>
            <a:r>
              <a:rPr lang="en-GB" sz="1600" dirty="0">
                <a:solidFill>
                  <a:srgbClr val="A31515"/>
                </a:solidFill>
                <a:highlight>
                  <a:srgbClr val="FFFFFF"/>
                </a:highlight>
                <a:latin typeface="Consolas" panose="020B0609020204030204" pitchFamily="49" charset="0"/>
              </a:rPr>
              <a:t>"Saturday"</a:t>
            </a:r>
            <a:r>
              <a:rPr lang="en-GB" sz="1600" dirty="0">
                <a:solidFill>
                  <a:srgbClr val="000000"/>
                </a:solidFill>
                <a:highlight>
                  <a:srgbClr val="FFFFFF"/>
                </a:highlight>
                <a:latin typeface="Consolas" panose="020B0609020204030204" pitchFamily="49" charset="0"/>
              </a:rPr>
              <a: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alert(</a:t>
            </a:r>
            <a:r>
              <a:rPr lang="en-GB" sz="1600" dirty="0">
                <a:solidFill>
                  <a:srgbClr val="A31515"/>
                </a:solidFill>
                <a:highlight>
                  <a:srgbClr val="FFFFFF"/>
                </a:highlight>
                <a:latin typeface="Consolas" panose="020B0609020204030204" pitchFamily="49" charset="0"/>
              </a:rPr>
              <a:t>'Today is '</a:t>
            </a:r>
            <a:r>
              <a:rPr lang="en-GB" sz="1600" dirty="0">
                <a:solidFill>
                  <a:srgbClr val="000000"/>
                </a:solidFill>
                <a:highlight>
                  <a:srgbClr val="FFFFFF"/>
                </a:highlight>
                <a:latin typeface="Consolas" panose="020B0609020204030204" pitchFamily="49" charset="0"/>
              </a:rPr>
              <a:t> + s);</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br>
              <a:rPr lang="en-GB" sz="1600" dirty="0">
                <a:solidFill>
                  <a:srgbClr val="000000"/>
                </a:solidFill>
                <a:highlight>
                  <a:srgbClr val="FFFFFF"/>
                </a:highlight>
                <a:latin typeface="Consolas" panose="020B0609020204030204" pitchFamily="49" charset="0"/>
              </a:rPr>
            </a:b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script</a:t>
            </a:r>
            <a:r>
              <a:rPr lang="en-GB" sz="1600" dirty="0">
                <a:solidFill>
                  <a:srgbClr val="0000FF"/>
                </a:solidFill>
                <a:highlight>
                  <a:srgbClr val="FFFFFF"/>
                </a:highlight>
                <a:latin typeface="Consolas" panose="020B0609020204030204" pitchFamily="49" charset="0"/>
              </a:rPr>
              <a:t>&gt;</a:t>
            </a:r>
            <a:br>
              <a:rPr lang="en-GB" sz="1600" dirty="0">
                <a:solidFill>
                  <a:srgbClr val="0000FF"/>
                </a:solidFill>
                <a:highlight>
                  <a:srgbClr val="FFFFFF"/>
                </a:highlight>
                <a:latin typeface="Consolas" panose="020B0609020204030204" pitchFamily="49" charset="0"/>
              </a:rPr>
            </a:b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head</a:t>
            </a:r>
            <a:r>
              <a:rPr lang="en-GB" sz="1600" dirty="0">
                <a:solidFill>
                  <a:srgbClr val="0000FF"/>
                </a:solidFill>
                <a:highlight>
                  <a:srgbClr val="FFFFFF"/>
                </a:highlight>
                <a:latin typeface="Consolas" panose="020B0609020204030204" pitchFamily="49" charset="0"/>
              </a:rPr>
              <a:t>&gt;</a:t>
            </a:r>
            <a:br>
              <a:rPr lang="en-GB" sz="1600" dirty="0">
                <a:solidFill>
                  <a:srgbClr val="000000"/>
                </a:solidFill>
                <a:highlight>
                  <a:srgbClr val="FFFFFF"/>
                </a:highlight>
                <a:latin typeface="Consolas" panose="020B0609020204030204" pitchFamily="49" charset="0"/>
              </a:rPr>
            </a:b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body</a:t>
            </a:r>
            <a:r>
              <a:rPr lang="en-GB" sz="1600" dirty="0">
                <a:solidFill>
                  <a:srgbClr val="0000FF"/>
                </a:solidFill>
                <a:highlight>
                  <a:srgbClr val="FFFFFF"/>
                </a:highlight>
                <a:latin typeface="Consolas" panose="020B0609020204030204" pitchFamily="49" charset="0"/>
              </a:rPr>
              <a:t>&gt;</a:t>
            </a:r>
            <a:br>
              <a:rPr lang="en-GB" sz="1600" dirty="0">
                <a:solidFill>
                  <a:srgbClr val="000000"/>
                </a:solidFill>
                <a:highlight>
                  <a:srgbClr val="FFFFFF"/>
                </a:highlight>
                <a:latin typeface="Consolas" panose="020B0609020204030204" pitchFamily="49" charset="0"/>
              </a:rPr>
            </a:b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script</a:t>
            </a:r>
            <a:r>
              <a:rPr lang="en-GB" sz="1600" dirty="0">
                <a:solidFill>
                  <a:srgbClr val="0000FF"/>
                </a:solidFill>
                <a:highlight>
                  <a:srgbClr val="FFFFFF"/>
                </a:highlight>
                <a:latin typeface="Consolas" panose="020B0609020204030204" pitchFamily="49" charset="0"/>
              </a:rPr>
              <a:t>&gt;</a:t>
            </a:r>
            <a:r>
              <a:rPr lang="en-GB" b="1" dirty="0" err="1">
                <a:solidFill>
                  <a:srgbClr val="000000"/>
                </a:solidFill>
                <a:highlight>
                  <a:srgbClr val="FFFFFF"/>
                </a:highlight>
                <a:latin typeface="Consolas" panose="020B0609020204030204" pitchFamily="49" charset="0"/>
              </a:rPr>
              <a:t>ShowTheDay</a:t>
            </a:r>
            <a:r>
              <a:rPr lang="en-GB" b="1" dirty="0">
                <a:solidFill>
                  <a:srgbClr val="000000"/>
                </a:solidFill>
                <a:highlight>
                  <a:srgbClr val="FFFFFF"/>
                </a:highlight>
                <a:latin typeface="Consolas" panose="020B0609020204030204" pitchFamily="49" charset="0"/>
              </a:rPr>
              <a:t>()</a:t>
            </a: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script</a:t>
            </a:r>
            <a:r>
              <a:rPr lang="en-GB" sz="1600" dirty="0">
                <a:solidFill>
                  <a:srgbClr val="0000FF"/>
                </a:solidFill>
                <a:highlight>
                  <a:srgbClr val="FFFFFF"/>
                </a:highlight>
                <a:latin typeface="Consolas" panose="020B0609020204030204" pitchFamily="49" charset="0"/>
              </a:rPr>
              <a:t>&gt;</a:t>
            </a:r>
            <a:br>
              <a:rPr lang="en-GB" sz="1600" dirty="0">
                <a:solidFill>
                  <a:srgbClr val="000000"/>
                </a:solidFill>
                <a:highlight>
                  <a:srgbClr val="FFFFFF"/>
                </a:highlight>
                <a:latin typeface="Consolas" panose="020B0609020204030204" pitchFamily="49" charset="0"/>
              </a:rPr>
            </a:br>
            <a:r>
              <a:rPr lang="en-GB" sz="1600" dirty="0">
                <a:solidFill>
                  <a:srgbClr val="0000FF"/>
                </a:solidFill>
                <a:highlight>
                  <a:srgbClr val="FFFFFF"/>
                </a:highlight>
                <a:latin typeface="Consolas" panose="020B0609020204030204" pitchFamily="49" charset="0"/>
              </a:rPr>
              <a:t>&lt;/</a:t>
            </a:r>
            <a:r>
              <a:rPr lang="en-GB" sz="1600" dirty="0">
                <a:solidFill>
                  <a:srgbClr val="800000"/>
                </a:solidFill>
                <a:highlight>
                  <a:srgbClr val="FFFFFF"/>
                </a:highlight>
                <a:latin typeface="Consolas" panose="020B0609020204030204" pitchFamily="49" charset="0"/>
              </a:rPr>
              <a:t>body</a:t>
            </a:r>
            <a:r>
              <a:rPr lang="en-GB" sz="1600" dirty="0">
                <a:solidFill>
                  <a:srgbClr val="0000FF"/>
                </a:solidFill>
                <a:highlight>
                  <a:srgbClr val="FFFFFF"/>
                </a:highlight>
                <a:latin typeface="Consolas" panose="020B0609020204030204" pitchFamily="49" charset="0"/>
              </a:rPr>
              <a:t>&gt;</a:t>
            </a:r>
            <a:endParaRPr lang="en-GB" sz="1600" dirty="0">
              <a:solidFill>
                <a:srgbClr val="000000"/>
              </a:solidFill>
              <a:highlight>
                <a:srgbClr val="FFFFFF"/>
              </a:highlight>
              <a:latin typeface="Consolas" panose="020B0609020204030204" pitchFamily="49" charset="0"/>
            </a:endParaRPr>
          </a:p>
        </p:txBody>
      </p:sp>
      <p:sp>
        <p:nvSpPr>
          <p:cNvPr id="2" name="Action Button: Forward or Next 1">
            <a:hlinkClick r:id="rId3" action="ppaction://hlinkfile" highlightClick="1"/>
          </p:cNvPr>
          <p:cNvSpPr/>
          <p:nvPr/>
        </p:nvSpPr>
        <p:spPr>
          <a:xfrm>
            <a:off x="11199269" y="5803991"/>
            <a:ext cx="567385" cy="310770"/>
          </a:xfrm>
          <a:prstGeom prst="actionButtonForwardNex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Rounded Rectangular Callout 2"/>
          <p:cNvSpPr/>
          <p:nvPr/>
        </p:nvSpPr>
        <p:spPr>
          <a:xfrm>
            <a:off x="9045901" y="968881"/>
            <a:ext cx="1910993" cy="503432"/>
          </a:xfrm>
          <a:prstGeom prst="wedgeRoundRectCallout">
            <a:avLst>
              <a:gd name="adj1" fmla="val -41285"/>
              <a:gd name="adj2" fmla="val 79742"/>
              <a:gd name="adj3" fmla="val 16667"/>
            </a:avLst>
          </a:prstGeom>
          <a:solidFill>
            <a:srgbClr val="00E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Store the code</a:t>
            </a:r>
          </a:p>
        </p:txBody>
      </p:sp>
      <p:sp>
        <p:nvSpPr>
          <p:cNvPr id="7" name="Rounded Rectangular Callout 6"/>
          <p:cNvSpPr/>
          <p:nvPr/>
        </p:nvSpPr>
        <p:spPr>
          <a:xfrm>
            <a:off x="9188027" y="4839801"/>
            <a:ext cx="1768867" cy="503432"/>
          </a:xfrm>
          <a:prstGeom prst="wedgeRoundRectCallout">
            <a:avLst>
              <a:gd name="adj1" fmla="val -41285"/>
              <a:gd name="adj2" fmla="val 79742"/>
              <a:gd name="adj3" fmla="val 16667"/>
            </a:avLst>
          </a:prstGeom>
          <a:solidFill>
            <a:srgbClr val="00E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Call it later</a:t>
            </a:r>
          </a:p>
        </p:txBody>
      </p:sp>
      <p:sp>
        <p:nvSpPr>
          <p:cNvPr id="8" name="Text Placeholder 7">
            <a:extLst>
              <a:ext uri="{FF2B5EF4-FFF2-40B4-BE49-F238E27FC236}">
                <a16:creationId xmlns:a16="http://schemas.microsoft.com/office/drawing/2014/main" id="{ADCD9BF9-D05F-4EDE-A597-60E2280FCC14}"/>
              </a:ext>
            </a:extLst>
          </p:cNvPr>
          <p:cNvSpPr>
            <a:spLocks noGrp="1"/>
          </p:cNvSpPr>
          <p:nvPr>
            <p:ph type="body" sz="quarter" idx="10"/>
          </p:nvPr>
        </p:nvSpPr>
        <p:spPr/>
        <p:txBody>
          <a:bodyPr/>
          <a:lstStyle/>
          <a:p>
            <a:r>
              <a:rPr lang="en-US" dirty="0"/>
              <a:t>Using Functions</a:t>
            </a:r>
            <a:endParaRPr lang="en-IN" dirty="0"/>
          </a:p>
        </p:txBody>
      </p:sp>
    </p:spTree>
    <p:extLst>
      <p:ext uri="{BB962C8B-B14F-4D97-AF65-F5344CB8AC3E}">
        <p14:creationId xmlns:p14="http://schemas.microsoft.com/office/powerpoint/2010/main" val="172232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HTML generation</a:t>
            </a:r>
          </a:p>
        </p:txBody>
      </p:sp>
      <p:sp>
        <p:nvSpPr>
          <p:cNvPr id="2" name="Rectangle 1"/>
          <p:cNvSpPr/>
          <p:nvPr/>
        </p:nvSpPr>
        <p:spPr>
          <a:xfrm>
            <a:off x="1902511" y="1373819"/>
            <a:ext cx="6309965" cy="3046988"/>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ShowTheDay</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w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Date().</a:t>
            </a:r>
            <a:r>
              <a:rPr lang="en-GB" sz="1600" dirty="0" err="1">
                <a:solidFill>
                  <a:srgbClr val="000000"/>
                </a:solidFill>
                <a:latin typeface="Consolas" panose="020B0609020204030204" pitchFamily="49" charset="0"/>
              </a:rPr>
              <a:t>getDay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var</a:t>
            </a:r>
            <a:r>
              <a:rPr lang="en-GB" sz="1600" dirty="0">
                <a:solidFill>
                  <a:srgbClr val="000000"/>
                </a:solidFill>
                <a:latin typeface="Consolas" panose="020B0609020204030204" pitchFamily="49" charset="0"/>
              </a:rPr>
              <a:t> day;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0) day = </a:t>
            </a:r>
            <a:r>
              <a:rPr lang="en-GB" sz="1600" dirty="0">
                <a:solidFill>
                  <a:srgbClr val="A31515"/>
                </a:solidFill>
                <a:latin typeface="Consolas" panose="020B0609020204030204" pitchFamily="49" charset="0"/>
              </a:rPr>
              <a:t>"Sunday"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1) day = </a:t>
            </a:r>
            <a:r>
              <a:rPr lang="en-GB" sz="1600" dirty="0">
                <a:solidFill>
                  <a:srgbClr val="A31515"/>
                </a:solidFill>
                <a:latin typeface="Consolas" panose="020B0609020204030204" pitchFamily="49" charset="0"/>
              </a:rPr>
              <a:t>"Monday"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2) day = </a:t>
            </a:r>
            <a:r>
              <a:rPr lang="en-GB" sz="1600" dirty="0">
                <a:solidFill>
                  <a:srgbClr val="A31515"/>
                </a:solidFill>
                <a:latin typeface="Consolas" panose="020B0609020204030204" pitchFamily="49" charset="0"/>
              </a:rPr>
              <a:t>"Tuesday"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3) day = </a:t>
            </a:r>
            <a:r>
              <a:rPr lang="en-GB" sz="1600" dirty="0">
                <a:solidFill>
                  <a:srgbClr val="A31515"/>
                </a:solidFill>
                <a:latin typeface="Consolas" panose="020B0609020204030204" pitchFamily="49" charset="0"/>
              </a:rPr>
              <a:t>"Wednesday"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4) day = </a:t>
            </a:r>
            <a:r>
              <a:rPr lang="en-GB" sz="1600" dirty="0">
                <a:solidFill>
                  <a:srgbClr val="A31515"/>
                </a:solidFill>
                <a:latin typeface="Consolas" panose="020B0609020204030204" pitchFamily="49" charset="0"/>
              </a:rPr>
              <a:t>"Thursday"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5) day = </a:t>
            </a:r>
            <a:r>
              <a:rPr lang="en-GB" sz="1600" dirty="0">
                <a:solidFill>
                  <a:srgbClr val="A31515"/>
                </a:solidFill>
                <a:latin typeface="Consolas" panose="020B0609020204030204" pitchFamily="49" charset="0"/>
              </a:rPr>
              <a:t>"Friday"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else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if</a:t>
            </a:r>
            <a:r>
              <a:rPr lang="en-GB" sz="1600" dirty="0">
                <a:solidFill>
                  <a:srgbClr val="000000"/>
                </a:solidFill>
                <a:latin typeface="Consolas" panose="020B0609020204030204" pitchFamily="49" charset="0"/>
              </a:rPr>
              <a:t> (w == 6) day = </a:t>
            </a:r>
            <a:r>
              <a:rPr lang="en-GB" sz="1600" dirty="0">
                <a:solidFill>
                  <a:srgbClr val="A31515"/>
                </a:solidFill>
                <a:latin typeface="Consolas" panose="020B0609020204030204" pitchFamily="49" charset="0"/>
              </a:rPr>
              <a:t>"Saturday"</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document.write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"&lt;h3&gt;Today is "</a:t>
            </a:r>
            <a:r>
              <a:rPr lang="en-GB" sz="1600" dirty="0">
                <a:solidFill>
                  <a:srgbClr val="000000"/>
                </a:solidFill>
                <a:latin typeface="Consolas" panose="020B0609020204030204" pitchFamily="49" charset="0"/>
              </a:rPr>
              <a:t> + day + </a:t>
            </a:r>
            <a:r>
              <a:rPr lang="en-GB" sz="1600" dirty="0">
                <a:solidFill>
                  <a:srgbClr val="A31515"/>
                </a:solidFill>
                <a:latin typeface="Consolas" panose="020B0609020204030204" pitchFamily="49" charset="0"/>
              </a:rPr>
              <a:t>"&lt;/h3&gt;"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3" name="Rectangle 2"/>
          <p:cNvSpPr/>
          <p:nvPr/>
        </p:nvSpPr>
        <p:spPr>
          <a:xfrm>
            <a:off x="6326753" y="4560791"/>
            <a:ext cx="4126965" cy="923330"/>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b="1" dirty="0" err="1">
                <a:solidFill>
                  <a:srgbClr val="000000"/>
                </a:solidFill>
                <a:highlight>
                  <a:srgbClr val="FFFFFF"/>
                </a:highlight>
                <a:latin typeface="Consolas" panose="020B0609020204030204" pitchFamily="49" charset="0"/>
              </a:rPr>
              <a:t>ShowTheDay</a:t>
            </a:r>
            <a:r>
              <a:rPr lang="en-GB" b="1"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p:txBody>
      </p:sp>
      <p:sp>
        <p:nvSpPr>
          <p:cNvPr id="15368" name="Line 8"/>
          <p:cNvSpPr>
            <a:spLocks noChangeShapeType="1"/>
          </p:cNvSpPr>
          <p:nvPr/>
        </p:nvSpPr>
        <p:spPr bwMode="auto">
          <a:xfrm>
            <a:off x="4534329" y="4948990"/>
            <a:ext cx="1714071" cy="0"/>
          </a:xfrm>
          <a:prstGeom prst="line">
            <a:avLst/>
          </a:prstGeom>
          <a:noFill/>
          <a:ln w="38100">
            <a:solidFill>
              <a:schemeClr val="tx1"/>
            </a:solidFill>
            <a:round/>
            <a:headEnd/>
            <a:tailEnd type="triangle" w="med" len="med"/>
          </a:ln>
        </p:spPr>
        <p:txBody>
          <a:bodyPr/>
          <a:lstStyle/>
          <a:p>
            <a:endParaRPr lang="en-GB"/>
          </a:p>
        </p:txBody>
      </p:sp>
      <p:sp>
        <p:nvSpPr>
          <p:cNvPr id="9" name="Action Button: Forward or Next 8">
            <a:hlinkClick r:id="rId3" action="ppaction://hlinkfile" highlightClick="1"/>
          </p:cNvPr>
          <p:cNvSpPr/>
          <p:nvPr/>
        </p:nvSpPr>
        <p:spPr>
          <a:xfrm>
            <a:off x="10517166" y="5189392"/>
            <a:ext cx="567385" cy="310771"/>
          </a:xfrm>
          <a:prstGeom prst="actionButtonForwardNex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4"/>
          <a:stretch>
            <a:fillRect/>
          </a:stretch>
        </p:blipFill>
        <p:spPr>
          <a:xfrm>
            <a:off x="7333612" y="1815395"/>
            <a:ext cx="3036442" cy="1747386"/>
          </a:xfrm>
          <a:prstGeom prst="rect">
            <a:avLst/>
          </a:prstGeom>
          <a:ln w="25400">
            <a:solidFill>
              <a:srgbClr val="004050"/>
            </a:solidFill>
          </a:ln>
          <a:effectLst/>
        </p:spPr>
      </p:pic>
      <p:sp>
        <p:nvSpPr>
          <p:cNvPr id="6" name="Rounded Rectangular Callout 5"/>
          <p:cNvSpPr/>
          <p:nvPr/>
        </p:nvSpPr>
        <p:spPr>
          <a:xfrm>
            <a:off x="2274015" y="4520822"/>
            <a:ext cx="2260314" cy="624505"/>
          </a:xfrm>
          <a:prstGeom prst="wedgeRoundRectCallout">
            <a:avLst>
              <a:gd name="adj1" fmla="val 13258"/>
              <a:gd name="adj2" fmla="val -90887"/>
              <a:gd name="adj3" fmla="val 16667"/>
            </a:avLst>
          </a:prstGeom>
          <a:solidFill>
            <a:srgbClr val="00E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Writes HTML to the page when called</a:t>
            </a:r>
          </a:p>
        </p:txBody>
      </p:sp>
    </p:spTree>
    <p:extLst>
      <p:ext uri="{BB962C8B-B14F-4D97-AF65-F5344CB8AC3E}">
        <p14:creationId xmlns:p14="http://schemas.microsoft.com/office/powerpoint/2010/main" val="422527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Passing values to a function</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a:t>There is often a need to pass a value to a function:</a:t>
            </a:r>
            <a:endParaRPr lang="en-GB" b="1"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342900" indent="-342900">
              <a:buFont typeface="Arial" panose="020B0604020202020204" pitchFamily="34" charset="0"/>
              <a:buChar char="•"/>
            </a:pPr>
            <a:r>
              <a:rPr lang="en-GB" dirty="0"/>
              <a:t>Here the value </a:t>
            </a:r>
            <a:r>
              <a:rPr lang="en-GB" b="1" dirty="0"/>
              <a:t>10 </a:t>
            </a:r>
            <a:r>
              <a:rPr lang="en-GB" dirty="0"/>
              <a:t>is passed into the </a:t>
            </a:r>
            <a:r>
              <a:rPr lang="en-GB" b="1" dirty="0"/>
              <a:t>max </a:t>
            </a:r>
            <a:r>
              <a:rPr lang="en-GB" dirty="0"/>
              <a:t>parameter.</a:t>
            </a:r>
          </a:p>
        </p:txBody>
      </p:sp>
      <p:sp>
        <p:nvSpPr>
          <p:cNvPr id="4" name="Rectangle 3"/>
          <p:cNvSpPr/>
          <p:nvPr/>
        </p:nvSpPr>
        <p:spPr>
          <a:xfrm>
            <a:off x="3153697" y="1951673"/>
            <a:ext cx="5884606" cy="2954655"/>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function</a:t>
            </a:r>
            <a:r>
              <a:rPr lang="en-GB" sz="1600"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addNumbers</a:t>
            </a:r>
            <a:r>
              <a:rPr lang="en-GB" sz="1600" b="1" dirty="0">
                <a:solidFill>
                  <a:srgbClr val="000000"/>
                </a:solidFill>
                <a:highlight>
                  <a:srgbClr val="FFFFFF"/>
                </a:highlight>
                <a:latin typeface="Consolas" panose="020B0609020204030204" pitchFamily="49" charset="0"/>
              </a:rPr>
              <a:t>(</a:t>
            </a:r>
            <a:r>
              <a:rPr lang="en-GB" sz="2000" b="1" dirty="0">
                <a:solidFill>
                  <a:srgbClr val="FF0000"/>
                </a:solidFill>
                <a:highlight>
                  <a:srgbClr val="FFFFFF"/>
                </a:highlight>
                <a:latin typeface="Consolas" panose="020B0609020204030204" pitchFamily="49" charset="0"/>
              </a:rPr>
              <a:t>max</a:t>
            </a:r>
            <a:r>
              <a:rPr lang="en-GB" sz="1600" b="1" dirty="0">
                <a:solidFill>
                  <a:srgbClr val="00000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a:p>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total = 0;</a:t>
            </a:r>
          </a:p>
          <a:p>
            <a:endParaRPr lang="en-GB" sz="1600" dirty="0">
              <a:solidFill>
                <a:srgbClr val="00000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for</a:t>
            </a: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 0;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&lt;= </a:t>
            </a:r>
            <a:r>
              <a:rPr lang="en-GB" sz="2000" b="1" dirty="0">
                <a:solidFill>
                  <a:srgbClr val="FF0000"/>
                </a:solidFill>
                <a:highlight>
                  <a:srgbClr val="FFFFFF"/>
                </a:highlight>
                <a:latin typeface="Consolas" panose="020B0609020204030204" pitchFamily="49" charset="0"/>
              </a:rPr>
              <a:t>max</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total +=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document.write</a:t>
            </a:r>
            <a:r>
              <a:rPr lang="en-GB" sz="1600" dirty="0">
                <a:solidFill>
                  <a:srgbClr val="000000"/>
                </a:solidFill>
                <a:highlight>
                  <a:srgbClr val="FFFFFF"/>
                </a:highlight>
                <a:latin typeface="Consolas" panose="020B0609020204030204" pitchFamily="49" charset="0"/>
              </a:rPr>
              <a:t>(</a:t>
            </a:r>
            <a:r>
              <a:rPr lang="en-GB" sz="1600" dirty="0">
                <a:solidFill>
                  <a:srgbClr val="A31515"/>
                </a:solidFill>
                <a:highlight>
                  <a:srgbClr val="FFFFFF"/>
                </a:highlight>
                <a:latin typeface="Consolas" panose="020B0609020204030204" pitchFamily="49" charset="0"/>
              </a:rPr>
              <a:t>"Total is: "</a:t>
            </a:r>
            <a:r>
              <a:rPr lang="en-GB" sz="1600" dirty="0">
                <a:solidFill>
                  <a:srgbClr val="000000"/>
                </a:solidFill>
                <a:highlight>
                  <a:srgbClr val="FFFFFF"/>
                </a:highlight>
                <a:latin typeface="Consolas" panose="020B0609020204030204" pitchFamily="49" charset="0"/>
              </a:rPr>
              <a:t> + total);</a:t>
            </a:r>
          </a:p>
          <a:p>
            <a:r>
              <a:rPr lang="en-GB" sz="1600" dirty="0">
                <a:solidFill>
                  <a:srgbClr val="000000"/>
                </a:solidFill>
                <a:highlight>
                  <a:srgbClr val="FFFFFF"/>
                </a:highlight>
                <a:latin typeface="Consolas" panose="020B0609020204030204" pitchFamily="49" charset="0"/>
              </a:rPr>
              <a:t>}</a:t>
            </a:r>
          </a:p>
          <a:p>
            <a:endParaRPr lang="en-GB" sz="1600" dirty="0">
              <a:solidFill>
                <a:srgbClr val="000000"/>
              </a:solidFill>
              <a:highlight>
                <a:srgbClr val="FFFFFF"/>
              </a:highlight>
              <a:latin typeface="Consolas" panose="020B0609020204030204" pitchFamily="49" charset="0"/>
            </a:endParaRPr>
          </a:p>
          <a:p>
            <a:r>
              <a:rPr lang="en-GB" sz="1600" b="1" dirty="0" err="1">
                <a:solidFill>
                  <a:srgbClr val="000000"/>
                </a:solidFill>
                <a:highlight>
                  <a:srgbClr val="FFFFFF"/>
                </a:highlight>
                <a:latin typeface="Consolas" panose="020B0609020204030204" pitchFamily="49" charset="0"/>
              </a:rPr>
              <a:t>addNumbers</a:t>
            </a:r>
            <a:r>
              <a:rPr lang="en-GB" sz="1600" b="1" dirty="0">
                <a:solidFill>
                  <a:srgbClr val="000000"/>
                </a:solidFill>
                <a:highlight>
                  <a:srgbClr val="FFFFFF"/>
                </a:highlight>
                <a:latin typeface="Consolas" panose="020B0609020204030204" pitchFamily="49" charset="0"/>
              </a:rPr>
              <a:t>(</a:t>
            </a:r>
            <a:r>
              <a:rPr lang="en-GB" b="1" dirty="0">
                <a:solidFill>
                  <a:srgbClr val="FF0000"/>
                </a:solidFill>
                <a:highlight>
                  <a:srgbClr val="FFFFFF"/>
                </a:highlight>
                <a:latin typeface="Consolas" panose="020B0609020204030204" pitchFamily="49" charset="0"/>
              </a:rPr>
              <a:t>10</a:t>
            </a:r>
            <a:r>
              <a:rPr lang="en-GB" sz="1600" dirty="0">
                <a:solidFill>
                  <a:srgbClr val="000000"/>
                </a:solidFill>
                <a:highlight>
                  <a:srgbClr val="FFFFFF"/>
                </a:highlight>
                <a:latin typeface="Consolas" panose="020B0609020204030204" pitchFamily="49" charset="0"/>
              </a:rPr>
              <a:t>);</a:t>
            </a:r>
            <a:endParaRPr lang="en-GB" sz="1600" dirty="0"/>
          </a:p>
        </p:txBody>
      </p:sp>
    </p:spTree>
    <p:extLst>
      <p:ext uri="{BB962C8B-B14F-4D97-AF65-F5344CB8AC3E}">
        <p14:creationId xmlns:p14="http://schemas.microsoft.com/office/powerpoint/2010/main" val="37839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return a value from a function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dirty="0"/>
              <a:t>There is often a need to return a value to a function. </a:t>
            </a:r>
          </a:p>
          <a:p>
            <a:pPr marL="342900" indent="-342900">
              <a:buFont typeface="Arial" panose="020B0604020202020204" pitchFamily="34" charset="0"/>
              <a:buChar char="•"/>
            </a:pPr>
            <a:r>
              <a:rPr lang="en-GB" dirty="0"/>
              <a:t>Functions can return only one item.</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dirty="0"/>
              <a:t>Here the value of </a:t>
            </a:r>
            <a:r>
              <a:rPr lang="en-GB" b="1" dirty="0"/>
              <a:t>total</a:t>
            </a:r>
            <a:r>
              <a:rPr lang="en-GB" dirty="0"/>
              <a:t> is returned to the caller and captured by the variable </a:t>
            </a:r>
            <a:r>
              <a:rPr lang="en-GB" b="1" dirty="0"/>
              <a:t>result</a:t>
            </a:r>
            <a:r>
              <a:rPr lang="en-GB" dirty="0"/>
              <a:t>.</a:t>
            </a:r>
          </a:p>
        </p:txBody>
      </p:sp>
      <p:sp>
        <p:nvSpPr>
          <p:cNvPr id="4" name="Rectangle 3"/>
          <p:cNvSpPr/>
          <p:nvPr/>
        </p:nvSpPr>
        <p:spPr>
          <a:xfrm>
            <a:off x="3153697" y="2387065"/>
            <a:ext cx="5884606" cy="3016210"/>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function</a:t>
            </a:r>
            <a:r>
              <a:rPr lang="en-GB" sz="1600"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addNumbers</a:t>
            </a:r>
            <a:r>
              <a:rPr lang="en-GB" sz="1600" b="1" dirty="0">
                <a:solidFill>
                  <a:srgbClr val="000000"/>
                </a:solidFill>
                <a:highlight>
                  <a:srgbClr val="FFFFFF"/>
                </a:highlight>
                <a:latin typeface="Consolas" panose="020B0609020204030204" pitchFamily="49" charset="0"/>
              </a:rPr>
              <a:t>(</a:t>
            </a:r>
            <a:r>
              <a:rPr lang="en-GB" sz="2000" b="1" dirty="0">
                <a:solidFill>
                  <a:srgbClr val="FF0000"/>
                </a:solidFill>
                <a:highlight>
                  <a:srgbClr val="FFFFFF"/>
                </a:highlight>
                <a:latin typeface="Consolas" panose="020B0609020204030204" pitchFamily="49" charset="0"/>
              </a:rPr>
              <a:t>max</a:t>
            </a:r>
            <a:r>
              <a:rPr lang="en-GB" sz="1600" b="1" dirty="0">
                <a:solidFill>
                  <a:srgbClr val="000000"/>
                </a:solidFill>
                <a:highlight>
                  <a:srgbClr val="FFFFFF"/>
                </a:highlight>
                <a:latin typeface="Consolas" panose="020B0609020204030204" pitchFamily="49" charset="0"/>
              </a:rPr>
              <a: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a:p>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total = 0;</a:t>
            </a:r>
          </a:p>
          <a:p>
            <a:endParaRPr lang="en-GB" sz="1600" dirty="0">
              <a:solidFill>
                <a:srgbClr val="00000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for</a:t>
            </a:r>
            <a:r>
              <a:rPr lang="en-GB" sz="1600" dirty="0">
                <a:solidFill>
                  <a:srgbClr val="000000"/>
                </a:solidFill>
                <a:highlight>
                  <a:srgbClr val="FFFFFF"/>
                </a:highlight>
                <a:latin typeface="Consolas" panose="020B0609020204030204" pitchFamily="49" charset="0"/>
              </a:rPr>
              <a:t> (</a:t>
            </a:r>
            <a:r>
              <a:rPr lang="en-GB" sz="1600" dirty="0" err="1">
                <a:solidFill>
                  <a:srgbClr val="0000FF"/>
                </a:solidFill>
                <a:highlight>
                  <a:srgbClr val="FFFFFF"/>
                </a:highlight>
                <a:latin typeface="Consolas" panose="020B0609020204030204" pitchFamily="49" charset="0"/>
              </a:rPr>
              <a:t>var</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 0;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&lt;= </a:t>
            </a:r>
            <a:r>
              <a:rPr lang="en-GB" sz="2000" b="1" dirty="0">
                <a:solidFill>
                  <a:srgbClr val="FF0000"/>
                </a:solidFill>
                <a:highlight>
                  <a:srgbClr val="FFFFFF"/>
                </a:highlight>
                <a:latin typeface="Consolas" panose="020B0609020204030204" pitchFamily="49" charset="0"/>
              </a:rPr>
              <a:t>max</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total += </a:t>
            </a:r>
            <a:r>
              <a:rPr lang="en-GB" sz="1600" dirty="0" err="1">
                <a:solidFill>
                  <a:srgbClr val="000000"/>
                </a:solidFill>
                <a:highlight>
                  <a:srgbClr val="FFFFFF"/>
                </a:highlight>
                <a:latin typeface="Consolas" panose="020B0609020204030204" pitchFamily="49" charset="0"/>
              </a:rPr>
              <a:t>i</a:t>
            </a:r>
            <a:r>
              <a:rPr lang="en-GB" sz="1600" dirty="0">
                <a:solidFill>
                  <a:srgbClr val="000000"/>
                </a:solidFill>
                <a:highlight>
                  <a:srgbClr val="FFFFFF"/>
                </a:highlight>
                <a:latin typeface="Consolas" panose="020B0609020204030204" pitchFamily="49" charset="0"/>
              </a:rPr>
              <a:t>;</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2000" b="1" dirty="0">
                <a:solidFill>
                  <a:srgbClr val="002060"/>
                </a:solidFill>
                <a:highlight>
                  <a:srgbClr val="FFFFFF"/>
                </a:highlight>
                <a:latin typeface="Consolas" panose="020B0609020204030204" pitchFamily="49" charset="0"/>
              </a:rPr>
              <a:t>return total;</a:t>
            </a:r>
            <a:endParaRPr lang="en-GB" sz="1600" b="1" dirty="0">
              <a:solidFill>
                <a:srgbClr val="002060"/>
              </a:solidFill>
              <a:highlight>
                <a:srgbClr val="FFFFFF"/>
              </a:highlight>
              <a:latin typeface="Consolas" panose="020B0609020204030204" pitchFamily="49" charset="0"/>
            </a:endParaRPr>
          </a:p>
          <a:p>
            <a:r>
              <a:rPr lang="en-GB" sz="1600" dirty="0">
                <a:solidFill>
                  <a:srgbClr val="000000"/>
                </a:solidFill>
                <a:highlight>
                  <a:srgbClr val="FFFFFF"/>
                </a:highlight>
                <a:latin typeface="Consolas" panose="020B0609020204030204" pitchFamily="49" charset="0"/>
              </a:rPr>
              <a:t>}</a:t>
            </a:r>
          </a:p>
          <a:p>
            <a:endParaRPr lang="en-GB" sz="1600" dirty="0">
              <a:solidFill>
                <a:srgbClr val="000000"/>
              </a:solidFill>
              <a:highlight>
                <a:srgbClr val="FFFFFF"/>
              </a:highlight>
              <a:latin typeface="Consolas" panose="020B0609020204030204" pitchFamily="49" charset="0"/>
            </a:endParaRPr>
          </a:p>
          <a:p>
            <a:r>
              <a:rPr lang="en-GB" sz="1600" b="1" dirty="0" err="1">
                <a:solidFill>
                  <a:srgbClr val="000000"/>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a:solidFill>
                  <a:srgbClr val="002060"/>
                </a:solidFill>
                <a:highlight>
                  <a:srgbClr val="FFFFFF"/>
                </a:highlight>
                <a:latin typeface="Consolas" panose="020B0609020204030204" pitchFamily="49" charset="0"/>
              </a:rPr>
              <a:t>result</a:t>
            </a:r>
            <a:r>
              <a:rPr lang="en-GB" sz="1600" b="1" dirty="0">
                <a:solidFill>
                  <a:srgbClr val="000000"/>
                </a:solidFill>
                <a:highlight>
                  <a:srgbClr val="FFFFFF"/>
                </a:highlight>
                <a:latin typeface="Consolas" panose="020B0609020204030204" pitchFamily="49" charset="0"/>
              </a:rPr>
              <a:t> = </a:t>
            </a:r>
            <a:r>
              <a:rPr lang="en-GB" sz="1600" b="1" dirty="0" err="1">
                <a:solidFill>
                  <a:srgbClr val="000000"/>
                </a:solidFill>
                <a:highlight>
                  <a:srgbClr val="FFFFFF"/>
                </a:highlight>
                <a:latin typeface="Consolas" panose="020B0609020204030204" pitchFamily="49" charset="0"/>
              </a:rPr>
              <a:t>addNumbers</a:t>
            </a:r>
            <a:r>
              <a:rPr lang="en-GB" sz="1600" b="1" dirty="0">
                <a:solidFill>
                  <a:srgbClr val="000000"/>
                </a:solidFill>
                <a:highlight>
                  <a:srgbClr val="FFFFFF"/>
                </a:highlight>
                <a:latin typeface="Consolas" panose="020B0609020204030204" pitchFamily="49" charset="0"/>
              </a:rPr>
              <a:t>(</a:t>
            </a:r>
            <a:r>
              <a:rPr lang="en-GB" b="1" dirty="0">
                <a:solidFill>
                  <a:srgbClr val="FF0000"/>
                </a:solidFill>
                <a:highlight>
                  <a:srgbClr val="FFFFFF"/>
                </a:highlight>
                <a:latin typeface="Consolas" panose="020B0609020204030204" pitchFamily="49" charset="0"/>
              </a:rPr>
              <a:t>10</a:t>
            </a:r>
            <a:r>
              <a:rPr lang="en-GB" sz="1600" dirty="0">
                <a:solidFill>
                  <a:srgbClr val="000000"/>
                </a:solidFill>
                <a:highlight>
                  <a:srgbClr val="FFFFFF"/>
                </a:highlight>
                <a:latin typeface="Consolas" panose="020B0609020204030204" pitchFamily="49" charset="0"/>
              </a:rPr>
              <a:t>);</a:t>
            </a:r>
            <a:endParaRPr lang="en-GB" sz="1600" dirty="0"/>
          </a:p>
        </p:txBody>
      </p:sp>
    </p:spTree>
    <p:extLst>
      <p:ext uri="{BB962C8B-B14F-4D97-AF65-F5344CB8AC3E}">
        <p14:creationId xmlns:p14="http://schemas.microsoft.com/office/powerpoint/2010/main" val="171264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F948DE-9BA4-4416-B213-36446EDA8F67}"/>
              </a:ext>
            </a:extLst>
          </p:cNvPr>
          <p:cNvSpPr>
            <a:spLocks noGrp="1"/>
          </p:cNvSpPr>
          <p:nvPr>
            <p:ph type="title"/>
          </p:nvPr>
        </p:nvSpPr>
        <p:spPr/>
        <p:txBody>
          <a:bodyPr/>
          <a:lstStyle/>
          <a:p>
            <a:r>
              <a:rPr lang="en-GB" sz="3600" b="1" dirty="0"/>
              <a:t>Three ways to define a function</a:t>
            </a:r>
            <a:br>
              <a:rPr lang="en-GB" sz="3600" b="1" dirty="0"/>
            </a:br>
            <a:r>
              <a:rPr lang="en-GB" dirty="0"/>
              <a:t> </a:t>
            </a:r>
          </a:p>
        </p:txBody>
      </p:sp>
      <p:sp>
        <p:nvSpPr>
          <p:cNvPr id="7" name="TextBox 6">
            <a:extLst>
              <a:ext uri="{FF2B5EF4-FFF2-40B4-BE49-F238E27FC236}">
                <a16:creationId xmlns:a16="http://schemas.microsoft.com/office/drawing/2014/main" id="{C8D4F2BB-C917-4A62-A826-F654C7946E2B}"/>
              </a:ext>
            </a:extLst>
          </p:cNvPr>
          <p:cNvSpPr txBox="1"/>
          <p:nvPr/>
        </p:nvSpPr>
        <p:spPr>
          <a:xfrm>
            <a:off x="2402542" y="1754398"/>
            <a:ext cx="4081831" cy="954107"/>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a:solidFill>
                  <a:srgbClr val="0000FF"/>
                </a:solidFill>
                <a:latin typeface="Consolas" panose="020B0609020204030204" pitchFamily="49" charset="0"/>
              </a:rPr>
              <a:t>function</a:t>
            </a:r>
            <a:r>
              <a:rPr lang="en-GB" sz="1800" b="1" dirty="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add</a:t>
            </a:r>
            <a:r>
              <a:rPr lang="en-GB" sz="1800" b="1" dirty="0">
                <a:solidFill>
                  <a:srgbClr val="000000"/>
                </a:solidFill>
                <a:latin typeface="Consolas" panose="020B0609020204030204" pitchFamily="49" charset="0"/>
              </a:rPr>
              <a:t>(a, b) {</a:t>
            </a:r>
          </a:p>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return</a:t>
            </a:r>
            <a:r>
              <a:rPr lang="en-GB" sz="1800" b="1" dirty="0">
                <a:solidFill>
                  <a:srgbClr val="000000"/>
                </a:solidFill>
                <a:latin typeface="Consolas" panose="020B0609020204030204" pitchFamily="49" charset="0"/>
              </a:rPr>
              <a:t> a + b;</a:t>
            </a:r>
          </a:p>
          <a:p>
            <a:r>
              <a:rPr lang="en-GB" sz="1800" b="1" dirty="0">
                <a:solidFill>
                  <a:srgbClr val="000000"/>
                </a:solidFill>
                <a:latin typeface="Consolas" panose="020B0609020204030204" pitchFamily="49" charset="0"/>
              </a:rPr>
              <a:t>}</a:t>
            </a:r>
          </a:p>
        </p:txBody>
      </p:sp>
      <p:sp>
        <p:nvSpPr>
          <p:cNvPr id="9" name="TextBox 8">
            <a:extLst>
              <a:ext uri="{FF2B5EF4-FFF2-40B4-BE49-F238E27FC236}">
                <a16:creationId xmlns:a16="http://schemas.microsoft.com/office/drawing/2014/main" id="{11C894E0-0DA3-43D7-A2AF-16E187615DF4}"/>
              </a:ext>
            </a:extLst>
          </p:cNvPr>
          <p:cNvSpPr txBox="1"/>
          <p:nvPr/>
        </p:nvSpPr>
        <p:spPr>
          <a:xfrm>
            <a:off x="2402542" y="3001059"/>
            <a:ext cx="4071998" cy="954107"/>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err="1">
                <a:solidFill>
                  <a:srgbClr val="0000FF"/>
                </a:solidFill>
                <a:latin typeface="Consolas" panose="020B0609020204030204" pitchFamily="49" charset="0"/>
              </a:rPr>
              <a:t>const</a:t>
            </a:r>
            <a:r>
              <a:rPr lang="en-GB" sz="1800" b="1" dirty="0">
                <a:solidFill>
                  <a:srgbClr val="0000FF"/>
                </a:solidFill>
                <a:latin typeface="Consolas" panose="020B0609020204030204" pitchFamily="49" charset="0"/>
              </a:rPr>
              <a:t> </a:t>
            </a:r>
            <a:r>
              <a:rPr lang="en-GB" sz="2000" b="1" dirty="0">
                <a:solidFill>
                  <a:srgbClr val="000000"/>
                </a:solidFill>
                <a:latin typeface="Consolas" panose="020B0609020204030204" pitchFamily="49" charset="0"/>
              </a:rPr>
              <a:t>add</a:t>
            </a:r>
            <a:r>
              <a:rPr lang="en-GB" sz="1800" b="1" dirty="0">
                <a:solidFill>
                  <a:srgbClr val="000000"/>
                </a:solidFill>
                <a:latin typeface="Consolas" panose="020B0609020204030204" pitchFamily="49" charset="0"/>
              </a:rPr>
              <a:t> = </a:t>
            </a:r>
            <a:r>
              <a:rPr lang="en-GB" sz="1800" b="1" dirty="0">
                <a:solidFill>
                  <a:srgbClr val="0000FF"/>
                </a:solidFill>
                <a:latin typeface="Consolas" panose="020B0609020204030204" pitchFamily="49" charset="0"/>
              </a:rPr>
              <a:t>function</a:t>
            </a:r>
            <a:r>
              <a:rPr lang="en-GB" sz="1800" b="1" dirty="0">
                <a:solidFill>
                  <a:srgbClr val="000000"/>
                </a:solidFill>
                <a:latin typeface="Consolas" panose="020B0609020204030204" pitchFamily="49" charset="0"/>
              </a:rPr>
              <a:t> (a, b) {</a:t>
            </a:r>
          </a:p>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return</a:t>
            </a:r>
            <a:r>
              <a:rPr lang="en-GB" sz="1800" b="1" dirty="0">
                <a:solidFill>
                  <a:srgbClr val="000000"/>
                </a:solidFill>
                <a:latin typeface="Consolas" panose="020B0609020204030204" pitchFamily="49" charset="0"/>
              </a:rPr>
              <a:t> a + b;</a:t>
            </a:r>
          </a:p>
          <a:p>
            <a:r>
              <a:rPr lang="en-GB" sz="1800" b="1" dirty="0">
                <a:solidFill>
                  <a:srgbClr val="000000"/>
                </a:solidFill>
                <a:latin typeface="Consolas" panose="020B0609020204030204" pitchFamily="49" charset="0"/>
              </a:rPr>
              <a:t>}</a:t>
            </a:r>
          </a:p>
        </p:txBody>
      </p:sp>
      <p:sp>
        <p:nvSpPr>
          <p:cNvPr id="11" name="TextBox 10">
            <a:extLst>
              <a:ext uri="{FF2B5EF4-FFF2-40B4-BE49-F238E27FC236}">
                <a16:creationId xmlns:a16="http://schemas.microsoft.com/office/drawing/2014/main" id="{FB054399-F18F-43BD-B875-92B236B510D5}"/>
              </a:ext>
            </a:extLst>
          </p:cNvPr>
          <p:cNvSpPr txBox="1"/>
          <p:nvPr/>
        </p:nvSpPr>
        <p:spPr>
          <a:xfrm>
            <a:off x="2402542" y="4247720"/>
            <a:ext cx="4071998" cy="954107"/>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err="1">
                <a:solidFill>
                  <a:srgbClr val="0000FF"/>
                </a:solidFill>
                <a:latin typeface="Consolas" panose="020B0609020204030204" pitchFamily="49" charset="0"/>
              </a:rPr>
              <a:t>const</a:t>
            </a:r>
            <a:r>
              <a:rPr lang="en-GB" sz="1800" b="1" dirty="0">
                <a:solidFill>
                  <a:srgbClr val="0000FF"/>
                </a:solidFill>
                <a:latin typeface="Consolas" panose="020B0609020204030204" pitchFamily="49" charset="0"/>
              </a:rPr>
              <a:t> </a:t>
            </a:r>
            <a:r>
              <a:rPr lang="en-GB" sz="2000" b="1" dirty="0">
                <a:solidFill>
                  <a:srgbClr val="000000"/>
                </a:solidFill>
                <a:latin typeface="Consolas" panose="020B0609020204030204" pitchFamily="49" charset="0"/>
              </a:rPr>
              <a:t>add</a:t>
            </a:r>
            <a:r>
              <a:rPr lang="en-GB" sz="1800" b="1" dirty="0">
                <a:solidFill>
                  <a:srgbClr val="000000"/>
                </a:solidFill>
                <a:latin typeface="Consolas" panose="020B0609020204030204" pitchFamily="49" charset="0"/>
              </a:rPr>
              <a:t> = (a, b) =&gt; {</a:t>
            </a:r>
          </a:p>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return</a:t>
            </a:r>
            <a:r>
              <a:rPr lang="en-GB" sz="1800" b="1" dirty="0">
                <a:solidFill>
                  <a:srgbClr val="000000"/>
                </a:solidFill>
                <a:latin typeface="Consolas" panose="020B0609020204030204" pitchFamily="49" charset="0"/>
              </a:rPr>
              <a:t> a + b;</a:t>
            </a:r>
          </a:p>
          <a:p>
            <a:r>
              <a:rPr lang="en-GB" sz="1800" b="1" dirty="0">
                <a:solidFill>
                  <a:srgbClr val="000000"/>
                </a:solidFill>
                <a:latin typeface="Consolas" panose="020B0609020204030204" pitchFamily="49" charset="0"/>
              </a:rPr>
              <a:t>}</a:t>
            </a:r>
          </a:p>
        </p:txBody>
      </p:sp>
      <p:sp>
        <p:nvSpPr>
          <p:cNvPr id="3" name="TextBox 2">
            <a:extLst>
              <a:ext uri="{FF2B5EF4-FFF2-40B4-BE49-F238E27FC236}">
                <a16:creationId xmlns:a16="http://schemas.microsoft.com/office/drawing/2014/main" id="{AD99B189-D270-4AE9-9BDB-81E875D6A3C5}"/>
              </a:ext>
            </a:extLst>
          </p:cNvPr>
          <p:cNvSpPr txBox="1"/>
          <p:nvPr/>
        </p:nvSpPr>
        <p:spPr>
          <a:xfrm>
            <a:off x="648929" y="1995948"/>
            <a:ext cx="1956619" cy="1433052"/>
          </a:xfrm>
          <a:prstGeom prst="rect">
            <a:avLst/>
          </a:prstGeom>
        </p:spPr>
        <p:txBody>
          <a:bodyPr vert="horz" wrap="square" lIns="0" tIns="0" rIns="0" bIns="0" rtlCol="0" anchor="t" anchorCtr="0">
            <a:normAutofit/>
          </a:bodyPr>
          <a:lstStyle/>
          <a:p>
            <a:pPr algn="l"/>
            <a:endParaRPr lang="en-GB" sz="2400" b="1" dirty="0"/>
          </a:p>
        </p:txBody>
      </p:sp>
      <p:sp>
        <p:nvSpPr>
          <p:cNvPr id="13" name="TextBox 12">
            <a:extLst>
              <a:ext uri="{FF2B5EF4-FFF2-40B4-BE49-F238E27FC236}">
                <a16:creationId xmlns:a16="http://schemas.microsoft.com/office/drawing/2014/main" id="{20D19235-618A-43F3-906D-3DC0D74A3DB7}"/>
              </a:ext>
            </a:extLst>
          </p:cNvPr>
          <p:cNvSpPr txBox="1"/>
          <p:nvPr/>
        </p:nvSpPr>
        <p:spPr>
          <a:xfrm>
            <a:off x="7261123" y="3001059"/>
            <a:ext cx="3367548" cy="954107"/>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let</a:t>
            </a:r>
            <a:r>
              <a:rPr lang="en-GB" sz="1800" b="1" dirty="0">
                <a:solidFill>
                  <a:srgbClr val="000000"/>
                </a:solidFill>
                <a:latin typeface="Consolas" panose="020B0609020204030204" pitchFamily="49" charset="0"/>
              </a:rPr>
              <a:t> result = </a:t>
            </a:r>
            <a:r>
              <a:rPr lang="en-GB" sz="2000" b="1" dirty="0">
                <a:solidFill>
                  <a:srgbClr val="000000"/>
                </a:solidFill>
                <a:latin typeface="Consolas" panose="020B0609020204030204" pitchFamily="49" charset="0"/>
              </a:rPr>
              <a:t>add</a:t>
            </a:r>
            <a:r>
              <a:rPr lang="en-GB" sz="1800" b="1" dirty="0">
                <a:solidFill>
                  <a:srgbClr val="000000"/>
                </a:solidFill>
                <a:latin typeface="Consolas" panose="020B0609020204030204" pitchFamily="49" charset="0"/>
              </a:rPr>
              <a:t>(1, 2);</a:t>
            </a:r>
          </a:p>
          <a:p>
            <a:r>
              <a:rPr lang="en-GB" sz="1800" b="1" dirty="0">
                <a:solidFill>
                  <a:srgbClr val="000000"/>
                </a:solidFill>
                <a:latin typeface="Consolas" panose="020B0609020204030204" pitchFamily="49" charset="0"/>
              </a:rPr>
              <a:t>    console.log(result);</a:t>
            </a:r>
          </a:p>
          <a:p>
            <a:endParaRPr lang="en-GB" b="1" dirty="0"/>
          </a:p>
        </p:txBody>
      </p:sp>
      <p:cxnSp>
        <p:nvCxnSpPr>
          <p:cNvPr id="16" name="Straight Arrow Connector 15">
            <a:extLst>
              <a:ext uri="{FF2B5EF4-FFF2-40B4-BE49-F238E27FC236}">
                <a16:creationId xmlns:a16="http://schemas.microsoft.com/office/drawing/2014/main" id="{3475CF09-6C8C-46F7-96D9-4479EA2BDD39}"/>
              </a:ext>
            </a:extLst>
          </p:cNvPr>
          <p:cNvCxnSpPr>
            <a:stCxn id="13" idx="1"/>
          </p:cNvCxnSpPr>
          <p:nvPr/>
        </p:nvCxnSpPr>
        <p:spPr>
          <a:xfrm flipH="1" flipV="1">
            <a:off x="6558116" y="2433582"/>
            <a:ext cx="703007" cy="1044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684F66-5230-48D1-9CCC-2EF31250B690}"/>
              </a:ext>
            </a:extLst>
          </p:cNvPr>
          <p:cNvCxnSpPr>
            <a:cxnSpLocks/>
            <a:stCxn id="13" idx="1"/>
          </p:cNvCxnSpPr>
          <p:nvPr/>
        </p:nvCxnSpPr>
        <p:spPr>
          <a:xfrm flipH="1" flipV="1">
            <a:off x="6567949" y="3462724"/>
            <a:ext cx="693174"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FF16F6-B9A1-4AF4-9DDA-52F057B0BDC1}"/>
              </a:ext>
            </a:extLst>
          </p:cNvPr>
          <p:cNvCxnSpPr>
            <a:cxnSpLocks/>
            <a:stCxn id="13" idx="1"/>
          </p:cNvCxnSpPr>
          <p:nvPr/>
        </p:nvCxnSpPr>
        <p:spPr>
          <a:xfrm flipH="1">
            <a:off x="6597444" y="3478113"/>
            <a:ext cx="663679" cy="98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6D36E6B2-1FB4-4BB5-AD2A-500A1BF005A9}"/>
              </a:ext>
            </a:extLst>
          </p:cNvPr>
          <p:cNvSpPr/>
          <p:nvPr/>
        </p:nvSpPr>
        <p:spPr>
          <a:xfrm>
            <a:off x="1828796" y="5589166"/>
            <a:ext cx="7853084" cy="9144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Arrow functions can be used in place of anonymous functions.</a:t>
            </a:r>
          </a:p>
          <a:p>
            <a:pPr lvl="1" algn="ctr"/>
            <a:r>
              <a:rPr lang="en-US" b="1" dirty="0">
                <a:latin typeface="Montserrat" panose="00000500000000000000" pitchFamily="2" charset="0"/>
              </a:rPr>
              <a:t>Useful where a callback function must be supplied.</a:t>
            </a:r>
          </a:p>
        </p:txBody>
      </p:sp>
      <p:sp>
        <p:nvSpPr>
          <p:cNvPr id="5" name="Arrow: Up 4">
            <a:extLst>
              <a:ext uri="{FF2B5EF4-FFF2-40B4-BE49-F238E27FC236}">
                <a16:creationId xmlns:a16="http://schemas.microsoft.com/office/drawing/2014/main" id="{7CF46DED-3C92-4328-BF9A-C37553279C6B}"/>
              </a:ext>
            </a:extLst>
          </p:cNvPr>
          <p:cNvSpPr/>
          <p:nvPr/>
        </p:nvSpPr>
        <p:spPr>
          <a:xfrm>
            <a:off x="3299014" y="5201827"/>
            <a:ext cx="376518" cy="387339"/>
          </a:xfrm>
          <a:prstGeom prst="up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606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1AC359-12A6-4375-9140-52AE6215CDFC}"/>
              </a:ext>
            </a:extLst>
          </p:cNvPr>
          <p:cNvSpPr>
            <a:spLocks noGrp="1"/>
          </p:cNvSpPr>
          <p:nvPr>
            <p:ph type="body" sz="quarter" idx="12"/>
          </p:nvPr>
        </p:nvSpPr>
        <p:spPr/>
        <p:txBody>
          <a:bodyPr/>
          <a:lstStyle/>
          <a:p>
            <a:r>
              <a:rPr lang="en-GB" dirty="0"/>
              <a:t>Variable declaration – global, </a:t>
            </a:r>
            <a:r>
              <a:rPr lang="en-GB" dirty="0" err="1"/>
              <a:t>const</a:t>
            </a:r>
            <a:endParaRPr lang="en-GB" dirty="0"/>
          </a:p>
        </p:txBody>
      </p:sp>
      <p:sp>
        <p:nvSpPr>
          <p:cNvPr id="7" name="TextBox 6">
            <a:extLst>
              <a:ext uri="{FF2B5EF4-FFF2-40B4-BE49-F238E27FC236}">
                <a16:creationId xmlns:a16="http://schemas.microsoft.com/office/drawing/2014/main" id="{CF6FCCE6-A851-4819-91DB-D1A096AF2317}"/>
              </a:ext>
            </a:extLst>
          </p:cNvPr>
          <p:cNvSpPr txBox="1"/>
          <p:nvPr/>
        </p:nvSpPr>
        <p:spPr>
          <a:xfrm>
            <a:off x="413590" y="1161412"/>
            <a:ext cx="10559208" cy="2862322"/>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GB" sz="1800" dirty="0">
                <a:solidFill>
                  <a:srgbClr val="0000FF"/>
                </a:solidFill>
                <a:latin typeface="Consolas" panose="020B0609020204030204" pitchFamily="49" charset="0"/>
              </a:rPr>
              <a:t>function</a:t>
            </a:r>
            <a:r>
              <a:rPr lang="en-GB" sz="1800"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scopeDemo</a:t>
            </a:r>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glob = 100;             </a:t>
            </a:r>
            <a:r>
              <a:rPr lang="en-GB" sz="1800" dirty="0">
                <a:solidFill>
                  <a:srgbClr val="008000"/>
                </a:solidFill>
                <a:latin typeface="Consolas" panose="020B0609020204030204" pitchFamily="49" charset="0"/>
              </a:rPr>
              <a:t>// becomes global when the function is called</a:t>
            </a:r>
          </a:p>
          <a:p>
            <a:r>
              <a:rPr lang="en-GB" sz="1800" dirty="0">
                <a:solidFill>
                  <a:srgbClr val="0000FF"/>
                </a:solidFill>
                <a:latin typeface="Consolas" panose="020B0609020204030204" pitchFamily="49" charset="0"/>
              </a:rPr>
              <a:t>	</a:t>
            </a:r>
            <a:r>
              <a:rPr lang="en-GB" sz="1800" dirty="0" err="1">
                <a:solidFill>
                  <a:srgbClr val="0000FF"/>
                </a:solidFill>
                <a:latin typeface="Consolas" panose="020B0609020204030204" pitchFamily="49" charset="0"/>
              </a:rPr>
              <a:t>const</a:t>
            </a:r>
            <a:r>
              <a:rPr lang="en-GB" sz="1800" dirty="0">
                <a:solidFill>
                  <a:srgbClr val="000000"/>
                </a:solidFill>
                <a:latin typeface="Consolas" panose="020B0609020204030204" pitchFamily="49" charset="0"/>
              </a:rPr>
              <a:t> VAT = 0.2;        </a:t>
            </a:r>
            <a:r>
              <a:rPr lang="en-GB" sz="1800" dirty="0">
                <a:solidFill>
                  <a:srgbClr val="008000"/>
                </a:solidFill>
                <a:latin typeface="Consolas" panose="020B0609020204030204" pitchFamily="49" charset="0"/>
              </a:rPr>
              <a:t>// local scope and value cannot change</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 … some code</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VAT = 0.15;	</a:t>
            </a:r>
            <a:r>
              <a:rPr lang="en-GB" dirty="0">
                <a:solidFill>
                  <a:srgbClr val="000000"/>
                </a:solidFill>
                <a:latin typeface="Consolas" panose="020B0609020204030204" pitchFamily="49" charset="0"/>
              </a:rPr>
              <a:t>      </a:t>
            </a:r>
            <a:r>
              <a:rPr lang="en-GB" sz="1800" b="1" dirty="0">
                <a:solidFill>
                  <a:srgbClr val="FF0000"/>
                </a:solidFill>
                <a:latin typeface="Consolas" panose="020B0609020204030204" pitchFamily="49" charset="0"/>
              </a:rPr>
              <a:t>uncaught </a:t>
            </a:r>
            <a:r>
              <a:rPr lang="en-GB" sz="1800" b="1" dirty="0" err="1">
                <a:solidFill>
                  <a:srgbClr val="FF0000"/>
                </a:solidFill>
                <a:latin typeface="Consolas" panose="020B0609020204030204" pitchFamily="49" charset="0"/>
              </a:rPr>
              <a:t>TypeError</a:t>
            </a:r>
            <a:r>
              <a:rPr lang="en-GB" sz="1800" dirty="0">
                <a:solidFill>
                  <a:srgbClr val="000000"/>
                </a:solidFill>
                <a:latin typeface="Consolas" panose="020B0609020204030204" pitchFamily="49" charset="0"/>
              </a:rPr>
              <a:t>: Assignment to constant variable.</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a:t>
            </a:r>
          </a:p>
        </p:txBody>
      </p:sp>
      <p:sp>
        <p:nvSpPr>
          <p:cNvPr id="2" name="Arrow: Left 1">
            <a:extLst>
              <a:ext uri="{FF2B5EF4-FFF2-40B4-BE49-F238E27FC236}">
                <a16:creationId xmlns:a16="http://schemas.microsoft.com/office/drawing/2014/main" id="{D73BA01D-829A-44D9-9429-B30DCE451CF6}"/>
              </a:ext>
            </a:extLst>
          </p:cNvPr>
          <p:cNvSpPr/>
          <p:nvPr/>
        </p:nvSpPr>
        <p:spPr>
          <a:xfrm>
            <a:off x="3205657" y="3090038"/>
            <a:ext cx="483475" cy="346842"/>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1CDF827-E032-43C6-8215-69884BA30D4D}"/>
              </a:ext>
            </a:extLst>
          </p:cNvPr>
          <p:cNvSpPr txBox="1"/>
          <p:nvPr/>
        </p:nvSpPr>
        <p:spPr>
          <a:xfrm>
            <a:off x="429358" y="4183129"/>
            <a:ext cx="10543440" cy="16619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en-GB" sz="1050" dirty="0">
              <a:solidFill>
                <a:srgbClr val="000000"/>
              </a:solidFill>
              <a:latin typeface="Consolas" panose="020B0609020204030204" pitchFamily="49" charset="0"/>
            </a:endParaRPr>
          </a:p>
          <a:p>
            <a:r>
              <a:rPr lang="en-GB" sz="1800" b="1" dirty="0" err="1">
                <a:solidFill>
                  <a:srgbClr val="000000"/>
                </a:solidFill>
                <a:latin typeface="Consolas" panose="020B0609020204030204" pitchFamily="49" charset="0"/>
              </a:rPr>
              <a:t>scopeDemo</a:t>
            </a:r>
            <a:r>
              <a:rPr lang="en-GB" sz="1800" dirty="0">
                <a:solidFill>
                  <a:srgbClr val="000000"/>
                </a:solidFill>
                <a:latin typeface="Consolas" panose="020B0609020204030204" pitchFamily="49" charset="0"/>
              </a:rPr>
              <a:t>();</a:t>
            </a:r>
            <a:br>
              <a:rPr lang="en-GB" sz="1800" dirty="0">
                <a:solidFill>
                  <a:srgbClr val="000000"/>
                </a:solidFill>
                <a:latin typeface="Consolas" panose="020B0609020204030204" pitchFamily="49" charset="0"/>
              </a:rPr>
            </a:b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console.log(glob);	</a:t>
            </a:r>
            <a:r>
              <a:rPr lang="en-GB" sz="1800" dirty="0">
                <a:solidFill>
                  <a:srgbClr val="008000"/>
                </a:solidFill>
                <a:latin typeface="Consolas" panose="020B0609020204030204" pitchFamily="49" charset="0"/>
              </a:rPr>
              <a:t>// </a:t>
            </a:r>
            <a:r>
              <a:rPr lang="en-GB" sz="1800" b="1" dirty="0">
                <a:solidFill>
                  <a:srgbClr val="008000"/>
                </a:solidFill>
                <a:latin typeface="Consolas" panose="020B0609020204030204" pitchFamily="49" charset="0"/>
              </a:rPr>
              <a:t>100</a:t>
            </a:r>
          </a:p>
          <a:p>
            <a:endParaRPr lang="en-GB" sz="1800" b="1"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console.log(vat); 	     </a:t>
            </a:r>
            <a:r>
              <a:rPr lang="en-GB" sz="1800" b="1" dirty="0">
                <a:solidFill>
                  <a:srgbClr val="FF0000"/>
                </a:solidFill>
                <a:latin typeface="Consolas" panose="020B0609020204030204" pitchFamily="49" charset="0"/>
              </a:rPr>
              <a:t>Uncaught </a:t>
            </a:r>
            <a:r>
              <a:rPr lang="en-GB" sz="1800" b="1" dirty="0" err="1">
                <a:solidFill>
                  <a:srgbClr val="FF0000"/>
                </a:solidFill>
                <a:latin typeface="Consolas" panose="020B0609020204030204" pitchFamily="49" charset="0"/>
              </a:rPr>
              <a:t>ReferenceError</a:t>
            </a:r>
            <a:r>
              <a:rPr lang="en-GB" sz="1800" dirty="0">
                <a:solidFill>
                  <a:srgbClr val="008000"/>
                </a:solidFill>
                <a:latin typeface="Consolas" panose="020B0609020204030204" pitchFamily="49" charset="0"/>
              </a:rPr>
              <a:t>: VAT is not defined</a:t>
            </a:r>
            <a:endParaRPr lang="en-GB" sz="1800" dirty="0">
              <a:solidFill>
                <a:srgbClr val="000000"/>
              </a:solidFill>
              <a:latin typeface="Consolas" panose="020B0609020204030204" pitchFamily="49" charset="0"/>
            </a:endParaRPr>
          </a:p>
        </p:txBody>
      </p:sp>
      <p:sp>
        <p:nvSpPr>
          <p:cNvPr id="9" name="Arrow: Left 8">
            <a:extLst>
              <a:ext uri="{FF2B5EF4-FFF2-40B4-BE49-F238E27FC236}">
                <a16:creationId xmlns:a16="http://schemas.microsoft.com/office/drawing/2014/main" id="{91C51F8B-C74A-4DD7-834A-D154407AA3F0}"/>
              </a:ext>
            </a:extLst>
          </p:cNvPr>
          <p:cNvSpPr/>
          <p:nvPr/>
        </p:nvSpPr>
        <p:spPr>
          <a:xfrm>
            <a:off x="3151922" y="5449601"/>
            <a:ext cx="483475" cy="346842"/>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35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1AC359-12A6-4375-9140-52AE6215CDFC}"/>
              </a:ext>
            </a:extLst>
          </p:cNvPr>
          <p:cNvSpPr>
            <a:spLocks noGrp="1"/>
          </p:cNvSpPr>
          <p:nvPr>
            <p:ph type="body" sz="quarter" idx="12"/>
          </p:nvPr>
        </p:nvSpPr>
        <p:spPr/>
        <p:txBody>
          <a:bodyPr/>
          <a:lstStyle/>
          <a:p>
            <a:r>
              <a:rPr lang="en-GB" dirty="0"/>
              <a:t>Variable declaration – var, let</a:t>
            </a:r>
          </a:p>
        </p:txBody>
      </p:sp>
      <p:sp>
        <p:nvSpPr>
          <p:cNvPr id="7" name="TextBox 6">
            <a:extLst>
              <a:ext uri="{FF2B5EF4-FFF2-40B4-BE49-F238E27FC236}">
                <a16:creationId xmlns:a16="http://schemas.microsoft.com/office/drawing/2014/main" id="{CF6FCCE6-A851-4819-91DB-D1A096AF2317}"/>
              </a:ext>
            </a:extLst>
          </p:cNvPr>
          <p:cNvSpPr txBox="1"/>
          <p:nvPr/>
        </p:nvSpPr>
        <p:spPr>
          <a:xfrm>
            <a:off x="445123" y="1150902"/>
            <a:ext cx="11147788" cy="3139321"/>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GB" sz="1800" dirty="0">
                <a:solidFill>
                  <a:srgbClr val="0000FF"/>
                </a:solidFill>
                <a:latin typeface="Consolas" panose="020B0609020204030204" pitchFamily="49" charset="0"/>
              </a:rPr>
              <a:t>function</a:t>
            </a:r>
            <a:r>
              <a:rPr lang="en-GB" sz="1800" dirty="0">
                <a:solidFill>
                  <a:srgbClr val="000000"/>
                </a:solidFill>
                <a:latin typeface="Consolas" panose="020B0609020204030204" pitchFamily="49" charset="0"/>
              </a:rPr>
              <a:t> </a:t>
            </a:r>
            <a:r>
              <a:rPr lang="en-GB" sz="1800" b="1" dirty="0" err="1">
                <a:solidFill>
                  <a:srgbClr val="000000"/>
                </a:solidFill>
                <a:latin typeface="Consolas" panose="020B0609020204030204" pitchFamily="49" charset="0"/>
              </a:rPr>
              <a:t>scopeDemo</a:t>
            </a:r>
            <a:r>
              <a:rPr lang="en-GB" sz="1800" dirty="0">
                <a:solidFill>
                  <a:srgbClr val="000000"/>
                </a:solidFill>
                <a:latin typeface="Consolas" panose="020B0609020204030204" pitchFamily="49" charset="0"/>
              </a:rPr>
              <a:t>() {</a:t>
            </a:r>
          </a:p>
          <a:p>
            <a:endParaRPr lang="en-GB" sz="1800"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     </a:t>
            </a:r>
            <a:r>
              <a:rPr lang="en-GB" sz="1800" dirty="0">
                <a:solidFill>
                  <a:srgbClr val="0000FF"/>
                </a:solidFill>
                <a:latin typeface="Consolas" panose="020B0609020204030204" pitchFamily="49" charset="0"/>
              </a:rPr>
              <a:t>var</a:t>
            </a:r>
            <a:r>
              <a:rPr lang="en-GB" sz="1800" dirty="0">
                <a:solidFill>
                  <a:srgbClr val="000000"/>
                </a:solidFill>
                <a:latin typeface="Consolas" panose="020B0609020204030204" pitchFamily="49" charset="0"/>
              </a:rPr>
              <a:t> p = 10;             			</a:t>
            </a:r>
            <a:r>
              <a:rPr lang="en-GB" sz="1800" b="1" dirty="0">
                <a:solidFill>
                  <a:srgbClr val="008000"/>
                </a:solidFill>
                <a:latin typeface="Consolas" panose="020B0609020204030204" pitchFamily="49" charset="0"/>
              </a:rPr>
              <a:t>// function scope</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let</a:t>
            </a:r>
            <a:r>
              <a:rPr lang="en-GB" sz="1800" dirty="0">
                <a:solidFill>
                  <a:srgbClr val="000000"/>
                </a:solidFill>
                <a:latin typeface="Consolas" panose="020B0609020204030204" pitchFamily="49" charset="0"/>
              </a:rPr>
              <a:t> q = 2;              			</a:t>
            </a:r>
            <a:r>
              <a:rPr lang="en-GB" sz="1800" b="1" dirty="0">
                <a:solidFill>
                  <a:srgbClr val="008000"/>
                </a:solidFill>
                <a:latin typeface="Consolas" panose="020B0609020204030204" pitchFamily="49" charset="0"/>
              </a:rPr>
              <a:t>// local scope (see for loop)</a:t>
            </a:r>
          </a:p>
          <a:p>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for</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let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0;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&lt; 5;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   	</a:t>
            </a:r>
            <a:r>
              <a:rPr lang="en-GB" sz="1800" b="1" dirty="0">
                <a:solidFill>
                  <a:srgbClr val="008000"/>
                </a:solidFill>
                <a:latin typeface="Consolas" panose="020B0609020204030204" pitchFamily="49" charset="0"/>
              </a:rPr>
              <a:t>// scope of </a:t>
            </a:r>
            <a:r>
              <a:rPr lang="en-GB" sz="1800" b="1" dirty="0" err="1">
                <a:latin typeface="Consolas" panose="020B0609020204030204" pitchFamily="49" charset="0"/>
              </a:rPr>
              <a:t>i</a:t>
            </a:r>
            <a:r>
              <a:rPr lang="en-GB" sz="1800" b="1" dirty="0">
                <a:solidFill>
                  <a:srgbClr val="008000"/>
                </a:solidFill>
                <a:latin typeface="Consolas" panose="020B0609020204030204" pitchFamily="49" charset="0"/>
              </a:rPr>
              <a:t> is within the for loop</a:t>
            </a:r>
          </a:p>
          <a:p>
            <a:r>
              <a:rPr lang="en-GB" sz="1800" dirty="0">
                <a:solidFill>
                  <a:srgbClr val="0000FF"/>
                </a:solidFill>
                <a:latin typeface="Consolas" panose="020B0609020204030204" pitchFamily="49" charset="0"/>
              </a:rPr>
              <a:t>	  var</a:t>
            </a:r>
            <a:r>
              <a:rPr lang="en-GB" sz="1800" dirty="0">
                <a:solidFill>
                  <a:srgbClr val="000000"/>
                </a:solidFill>
                <a:latin typeface="Consolas" panose="020B0609020204030204" pitchFamily="49" charset="0"/>
              </a:rPr>
              <a:t> total = q </a:t>
            </a:r>
            <a:r>
              <a:rPr lang="en-GB" dirty="0">
                <a:solidFill>
                  <a:srgbClr val="000000"/>
                </a:solidFill>
                <a:latin typeface="Consolas" panose="020B0609020204030204" pitchFamily="49" charset="0"/>
              </a:rPr>
              <a:t>*</a:t>
            </a:r>
            <a:r>
              <a:rPr lang="en-GB" sz="1800" dirty="0">
                <a:solidFill>
                  <a:srgbClr val="000000"/>
                </a:solidFill>
                <a:latin typeface="Consolas" panose="020B0609020204030204" pitchFamily="49" charset="0"/>
              </a:rPr>
              <a:t> p + </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a:t>
            </a:r>
            <a:r>
              <a:rPr lang="en-GB" sz="1800" b="1" dirty="0">
                <a:solidFill>
                  <a:srgbClr val="008000"/>
                </a:solidFill>
                <a:latin typeface="Consolas" panose="020B0609020204030204" pitchFamily="49" charset="0"/>
              </a:rPr>
              <a:t>// following lines have access to</a:t>
            </a:r>
            <a:r>
              <a:rPr lang="en-GB" sz="1800" dirty="0">
                <a:solidFill>
                  <a:srgbClr val="008000"/>
                </a:solidFill>
                <a:latin typeface="Consolas" panose="020B0609020204030204" pitchFamily="49" charset="0"/>
              </a:rPr>
              <a:t> </a:t>
            </a:r>
            <a:r>
              <a:rPr lang="en-GB" sz="1800" b="1" dirty="0">
                <a:solidFill>
                  <a:schemeClr val="tx1"/>
                </a:solidFill>
                <a:latin typeface="Consolas" panose="020B0609020204030204" pitchFamily="49" charset="0"/>
              </a:rPr>
              <a:t>total</a:t>
            </a:r>
          </a:p>
          <a:p>
            <a:r>
              <a:rPr lang="en-GB" sz="1800" dirty="0">
                <a:solidFill>
                  <a:srgbClr val="000000"/>
                </a:solidFill>
                <a:latin typeface="Consolas" panose="020B0609020204030204" pitchFamily="49" charset="0"/>
              </a:rPr>
              <a:t>     }</a:t>
            </a:r>
          </a:p>
          <a:p>
            <a:r>
              <a:rPr lang="en-GB" sz="1800" dirty="0">
                <a:solidFill>
                  <a:srgbClr val="000000"/>
                </a:solidFill>
                <a:latin typeface="Consolas" panose="020B0609020204030204" pitchFamily="49" charset="0"/>
              </a:rPr>
              <a:t>     console.log(total);</a:t>
            </a:r>
          </a:p>
          <a:p>
            <a:r>
              <a:rPr lang="en-GB" dirty="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console.log(</a:t>
            </a:r>
            <a:r>
              <a:rPr lang="en-GB" sz="1800" dirty="0" err="1">
                <a:solidFill>
                  <a:srgbClr val="000000"/>
                </a:solidFill>
                <a:latin typeface="Consolas" panose="020B0609020204030204" pitchFamily="49" charset="0"/>
              </a:rPr>
              <a:t>i</a:t>
            </a: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a:t>
            </a:r>
            <a:r>
              <a:rPr lang="en-GB" sz="1800" dirty="0">
                <a:solidFill>
                  <a:srgbClr val="FF0000"/>
                </a:solidFill>
                <a:latin typeface="Consolas" panose="020B0609020204030204" pitchFamily="49" charset="0"/>
              </a:rPr>
              <a:t>Uncaught </a:t>
            </a:r>
            <a:r>
              <a:rPr lang="en-GB" sz="1800" dirty="0" err="1">
                <a:solidFill>
                  <a:srgbClr val="FF0000"/>
                </a:solidFill>
                <a:latin typeface="Consolas" panose="020B0609020204030204" pitchFamily="49" charset="0"/>
              </a:rPr>
              <a:t>ReferenceError</a:t>
            </a:r>
            <a:r>
              <a:rPr lang="en-GB" sz="1800" dirty="0">
                <a:solidFill>
                  <a:srgbClr val="008000"/>
                </a:solidFill>
                <a:latin typeface="Consolas" panose="020B0609020204030204" pitchFamily="49" charset="0"/>
              </a:rPr>
              <a:t>: </a:t>
            </a:r>
            <a:r>
              <a:rPr lang="en-GB" sz="1800" b="1" dirty="0" err="1">
                <a:latin typeface="Consolas" panose="020B0609020204030204" pitchFamily="49" charset="0"/>
              </a:rPr>
              <a:t>i</a:t>
            </a:r>
            <a:r>
              <a:rPr lang="en-GB" sz="1800" b="1" dirty="0">
                <a:latin typeface="Consolas" panose="020B0609020204030204" pitchFamily="49" charset="0"/>
              </a:rPr>
              <a:t> </a:t>
            </a:r>
            <a:r>
              <a:rPr lang="en-GB" sz="1800" b="1" dirty="0">
                <a:solidFill>
                  <a:srgbClr val="008000"/>
                </a:solidFill>
                <a:latin typeface="Consolas" panose="020B0609020204030204" pitchFamily="49" charset="0"/>
              </a:rPr>
              <a:t>is not defined</a:t>
            </a:r>
          </a:p>
          <a:p>
            <a:r>
              <a:rPr lang="en-GB" sz="1800" dirty="0">
                <a:solidFill>
                  <a:srgbClr val="000000"/>
                </a:solidFill>
                <a:latin typeface="Consolas" panose="020B0609020204030204" pitchFamily="49" charset="0"/>
              </a:rPr>
              <a:t>}</a:t>
            </a:r>
          </a:p>
        </p:txBody>
      </p:sp>
      <p:sp>
        <p:nvSpPr>
          <p:cNvPr id="11" name="TextBox 10">
            <a:extLst>
              <a:ext uri="{FF2B5EF4-FFF2-40B4-BE49-F238E27FC236}">
                <a16:creationId xmlns:a16="http://schemas.microsoft.com/office/drawing/2014/main" id="{79E0C496-FE83-4739-92B7-AEE11E177A47}"/>
              </a:ext>
            </a:extLst>
          </p:cNvPr>
          <p:cNvSpPr txBox="1"/>
          <p:nvPr/>
        </p:nvSpPr>
        <p:spPr>
          <a:xfrm>
            <a:off x="5737590" y="5477467"/>
            <a:ext cx="5886852" cy="1200329"/>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GB" b="1" dirty="0">
                <a:latin typeface="Consolas" panose="020B0609020204030204" pitchFamily="49" charset="0"/>
              </a:rPr>
              <a:t>R</a:t>
            </a:r>
            <a:r>
              <a:rPr lang="en-GB" sz="1800" b="1" dirty="0">
                <a:latin typeface="Consolas" panose="020B0609020204030204" pitchFamily="49" charset="0"/>
              </a:rPr>
              <a:t>ecommendations</a:t>
            </a:r>
          </a:p>
          <a:p>
            <a:r>
              <a:rPr lang="en-GB" sz="1800" b="1" dirty="0">
                <a:solidFill>
                  <a:srgbClr val="008000"/>
                </a:solidFill>
                <a:latin typeface="Consolas" panose="020B0609020204030204" pitchFamily="49" charset="0"/>
              </a:rPr>
              <a:t>1- use </a:t>
            </a:r>
            <a:r>
              <a:rPr lang="en-GB" sz="1800" b="1" dirty="0">
                <a:latin typeface="Consolas" panose="020B0609020204030204" pitchFamily="49" charset="0"/>
              </a:rPr>
              <a:t>const </a:t>
            </a:r>
            <a:r>
              <a:rPr lang="en-GB" sz="1800" b="1" dirty="0">
                <a:solidFill>
                  <a:srgbClr val="008000"/>
                </a:solidFill>
                <a:latin typeface="Consolas" panose="020B0609020204030204" pitchFamily="49" charset="0"/>
              </a:rPr>
              <a:t>if value should not be change</a:t>
            </a:r>
          </a:p>
          <a:p>
            <a:r>
              <a:rPr lang="en-GB" sz="1800" b="1" dirty="0">
                <a:solidFill>
                  <a:srgbClr val="008000"/>
                </a:solidFill>
                <a:latin typeface="Consolas" panose="020B0609020204030204" pitchFamily="49" charset="0"/>
              </a:rPr>
              <a:t>2- use </a:t>
            </a:r>
            <a:r>
              <a:rPr lang="en-GB" sz="1800" b="1" dirty="0">
                <a:latin typeface="Consolas" panose="020B0609020204030204" pitchFamily="49" charset="0"/>
              </a:rPr>
              <a:t>let </a:t>
            </a:r>
            <a:r>
              <a:rPr lang="en-GB" sz="1800" b="1" dirty="0">
                <a:solidFill>
                  <a:srgbClr val="008000"/>
                </a:solidFill>
                <a:latin typeface="Consolas" panose="020B0609020204030204" pitchFamily="49" charset="0"/>
              </a:rPr>
              <a:t>to limit scope</a:t>
            </a:r>
          </a:p>
          <a:p>
            <a:r>
              <a:rPr lang="en-GB" sz="1800" b="1" dirty="0">
                <a:solidFill>
                  <a:srgbClr val="008000"/>
                </a:solidFill>
                <a:latin typeface="Consolas" panose="020B0609020204030204" pitchFamily="49" charset="0"/>
              </a:rPr>
              <a:t>3- do not use </a:t>
            </a:r>
            <a:r>
              <a:rPr lang="en-GB" sz="1800" b="1" dirty="0">
                <a:solidFill>
                  <a:schemeClr val="accent6"/>
                </a:solidFill>
                <a:latin typeface="Consolas" panose="020B0609020204030204" pitchFamily="49" charset="0"/>
              </a:rPr>
              <a:t>global variables</a:t>
            </a:r>
            <a:r>
              <a:rPr lang="en-GB" sz="1800" b="1" dirty="0">
                <a:solidFill>
                  <a:srgbClr val="008000"/>
                </a:solidFill>
                <a:latin typeface="Consolas" panose="020B0609020204030204" pitchFamily="49" charset="0"/>
              </a:rPr>
              <a:t>!</a:t>
            </a:r>
            <a:endParaRPr lang="en-GB" b="1" dirty="0"/>
          </a:p>
        </p:txBody>
      </p:sp>
      <p:sp>
        <p:nvSpPr>
          <p:cNvPr id="5" name="Arrow: Left 4">
            <a:extLst>
              <a:ext uri="{FF2B5EF4-FFF2-40B4-BE49-F238E27FC236}">
                <a16:creationId xmlns:a16="http://schemas.microsoft.com/office/drawing/2014/main" id="{47BB1F3C-AD41-49B9-B994-8FE713C20A26}"/>
              </a:ext>
            </a:extLst>
          </p:cNvPr>
          <p:cNvSpPr/>
          <p:nvPr/>
        </p:nvSpPr>
        <p:spPr>
          <a:xfrm>
            <a:off x="3909848" y="3647083"/>
            <a:ext cx="483475" cy="346842"/>
          </a:xfrm>
          <a:prstGeom prst="lef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AFCFD59-9175-4749-9330-4523847C0539}"/>
              </a:ext>
            </a:extLst>
          </p:cNvPr>
          <p:cNvSpPr txBox="1"/>
          <p:nvPr/>
        </p:nvSpPr>
        <p:spPr>
          <a:xfrm>
            <a:off x="445123" y="4385395"/>
            <a:ext cx="1114778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800" b="1" dirty="0" err="1">
                <a:solidFill>
                  <a:srgbClr val="000000"/>
                </a:solidFill>
                <a:latin typeface="Consolas" panose="020B0609020204030204" pitchFamily="49" charset="0"/>
              </a:rPr>
              <a:t>scopeDemo</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console.log(p); 	     </a:t>
            </a:r>
            <a:r>
              <a:rPr lang="en-GB" sz="1800" b="1" dirty="0">
                <a:solidFill>
                  <a:srgbClr val="FF0000"/>
                </a:solidFill>
                <a:latin typeface="Consolas" panose="020B0609020204030204" pitchFamily="49" charset="0"/>
              </a:rPr>
              <a:t>Uncaught </a:t>
            </a:r>
            <a:r>
              <a:rPr lang="en-GB" sz="1800" b="1" dirty="0" err="1">
                <a:solidFill>
                  <a:srgbClr val="FF0000"/>
                </a:solidFill>
                <a:latin typeface="Consolas" panose="020B0609020204030204" pitchFamily="49" charset="0"/>
              </a:rPr>
              <a:t>ReferenceError</a:t>
            </a:r>
            <a:r>
              <a:rPr lang="en-GB" sz="1800" dirty="0">
                <a:solidFill>
                  <a:srgbClr val="008000"/>
                </a:solidFill>
                <a:latin typeface="Consolas" panose="020B0609020204030204" pitchFamily="49" charset="0"/>
              </a:rPr>
              <a:t>: p is not defined</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console.log(q); 	     </a:t>
            </a:r>
            <a:r>
              <a:rPr lang="en-GB" sz="1800" b="1" dirty="0">
                <a:solidFill>
                  <a:srgbClr val="FF0000"/>
                </a:solidFill>
                <a:latin typeface="Consolas" panose="020B0609020204030204" pitchFamily="49" charset="0"/>
              </a:rPr>
              <a:t>Uncaught </a:t>
            </a:r>
            <a:r>
              <a:rPr lang="en-GB" sz="1800" b="1" dirty="0" err="1">
                <a:solidFill>
                  <a:srgbClr val="FF0000"/>
                </a:solidFill>
                <a:latin typeface="Consolas" panose="020B0609020204030204" pitchFamily="49" charset="0"/>
              </a:rPr>
              <a:t>ReferenceError</a:t>
            </a:r>
            <a:r>
              <a:rPr lang="en-GB" sz="1800" dirty="0">
                <a:solidFill>
                  <a:srgbClr val="008000"/>
                </a:solidFill>
                <a:latin typeface="Consolas" panose="020B0609020204030204" pitchFamily="49" charset="0"/>
              </a:rPr>
              <a:t>: q is not defined</a:t>
            </a:r>
            <a:endParaRPr lang="en-GB"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823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606597EFA3B244ABEEBC679612425A" ma:contentTypeVersion="8" ma:contentTypeDescription="Create a new document." ma:contentTypeScope="" ma:versionID="00c44f6f2ac1741ae432800034da6e6f">
  <xsd:schema xmlns:xsd="http://www.w3.org/2001/XMLSchema" xmlns:xs="http://www.w3.org/2001/XMLSchema" xmlns:p="http://schemas.microsoft.com/office/2006/metadata/properties" xmlns:ns2="dee4f23f-7bfa-42a2-b35b-1325adb8ae28" targetNamespace="http://schemas.microsoft.com/office/2006/metadata/properties" ma:root="true" ma:fieldsID="b506f2e02ae7961c0e39d6a5212f1176" ns2:_="">
    <xsd:import namespace="dee4f23f-7bfa-42a2-b35b-1325adb8ae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4f23f-7bfa-42a2-b35b-1325adb8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EA98CF-C510-4EFD-AD9B-2E56AA485948}">
  <ds:schemaRefs>
    <ds:schemaRef ds:uri="http://schemas.microsoft.com/office/2006/metadata/properties"/>
    <ds:schemaRef ds:uri="http://schemas.microsoft.com/office/infopath/2007/PartnerControls"/>
    <ds:schemaRef ds:uri="B42EA499-AA80-4ED5-9ED5-37A17D3EB549"/>
  </ds:schemaRefs>
</ds:datastoreItem>
</file>

<file path=customXml/itemProps2.xml><?xml version="1.0" encoding="utf-8"?>
<ds:datastoreItem xmlns:ds="http://schemas.openxmlformats.org/officeDocument/2006/customXml" ds:itemID="{08E193FE-6884-42A5-982E-0B8BB3EBE7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4f23f-7bfa-42a2-b35b-1325adb8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700AF-229C-4131-B568-6C0F8EFF99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1825</TotalTime>
  <Words>1395</Words>
  <Application>Microsoft Office PowerPoint</Application>
  <PresentationFormat>Widescreen</PresentationFormat>
  <Paragraphs>204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Courier New</vt:lpstr>
      <vt:lpstr>Lucida Console</vt:lpstr>
      <vt:lpstr>Montserrat</vt:lpstr>
      <vt:lpstr>Montserrat Black</vt:lpstr>
      <vt:lpstr>Master</vt:lpstr>
      <vt:lpstr>Web development</vt:lpstr>
      <vt:lpstr>Chapter 4  Functions and arrays</vt:lpstr>
      <vt:lpstr>PowerPoint Presentation</vt:lpstr>
      <vt:lpstr>HTML generation</vt:lpstr>
      <vt:lpstr>Passing values to a function</vt:lpstr>
      <vt:lpstr>How to return a value from a function</vt:lpstr>
      <vt:lpstr>Three ways to define a function  </vt:lpstr>
      <vt:lpstr>PowerPoint Presentation</vt:lpstr>
      <vt:lpstr>PowerPoint Presentation</vt:lpstr>
      <vt:lpstr>PowerPoint Presentation</vt:lpstr>
      <vt:lpstr>Basic JavaScript arrays</vt:lpstr>
      <vt:lpstr>Manipulating arrays</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Lowton, Anoush</cp:lastModifiedBy>
  <cp:revision>145</cp:revision>
  <cp:lastPrinted>2019-07-03T09:46:41Z</cp:lastPrinted>
  <dcterms:created xsi:type="dcterms:W3CDTF">2019-09-05T08:17:12Z</dcterms:created>
  <dcterms:modified xsi:type="dcterms:W3CDTF">2023-01-11T08:41:54Z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0x010100AC606597EFA3B244ABEEBC679612425A</vt:lpwstr>
  </property>
  <property fmtid="{D5CDD505-2E9C-101B-9397-08002B2CF9AE}" pid="3" name="BookType">
    <vt:lpwstr>4</vt:lpwstr>
  </property>
</Properties>
</file>