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6" saveSubsetFonts="1" autoCompressPictures="0">
  <p:sldMasterIdLst>
    <p:sldMasterId id="2147483648" r:id="rId4"/>
  </p:sldMasterIdLst>
  <p:notesMasterIdLst>
    <p:notesMasterId r:id="rId14"/>
  </p:notesMasterIdLst>
  <p:handoutMasterIdLst>
    <p:handoutMasterId r:id="rId15"/>
  </p:handoutMasterIdLst>
  <p:sldIdLst>
    <p:sldId id="537" r:id="rId5"/>
    <p:sldId id="525" r:id="rId6"/>
    <p:sldId id="526" r:id="rId7"/>
    <p:sldId id="453" r:id="rId8"/>
    <p:sldId id="454" r:id="rId9"/>
    <p:sldId id="455" r:id="rId10"/>
    <p:sldId id="536" r:id="rId11"/>
    <p:sldId id="492" r:id="rId12"/>
    <p:sldId id="534" r:id="rId13"/>
  </p:sldIdLst>
  <p:sldSz cx="12192000" cy="6858000"/>
  <p:notesSz cx="6645275" cy="977582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9EDB8"/>
    <a:srgbClr val="004050"/>
    <a:srgbClr val="F91258"/>
    <a:srgbClr val="7E007C"/>
    <a:srgbClr val="28CFF9"/>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7897" autoAdjust="0"/>
  </p:normalViewPr>
  <p:slideViewPr>
    <p:cSldViewPr snapToGrid="0" snapToObjects="1" showGuides="1">
      <p:cViewPr varScale="1">
        <p:scale>
          <a:sx n="100" d="100"/>
          <a:sy n="100" d="100"/>
        </p:scale>
        <p:origin x="1632" y="84"/>
      </p:cViewPr>
      <p:guideLst>
        <p:guide pos="3840"/>
        <p:guide orient="horz" pos="37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2" d="100"/>
          <a:sy n="82" d="100"/>
        </p:scale>
        <p:origin x="40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pPr/>
              <a:t>11/01/2023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pPr/>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11/01/2023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7</a:t>
            </a:fld>
            <a:endParaRPr lang="en-GB"/>
          </a:p>
        </p:txBody>
      </p:sp>
    </p:spTree>
    <p:extLst>
      <p:ext uri="{BB962C8B-B14F-4D97-AF65-F5344CB8AC3E}">
        <p14:creationId xmlns:p14="http://schemas.microsoft.com/office/powerpoint/2010/main" val="3394523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8</a:t>
            </a:fld>
            <a:endParaRPr lang="en-GB"/>
          </a:p>
        </p:txBody>
      </p:sp>
    </p:spTree>
    <p:extLst>
      <p:ext uri="{BB962C8B-B14F-4D97-AF65-F5344CB8AC3E}">
        <p14:creationId xmlns:p14="http://schemas.microsoft.com/office/powerpoint/2010/main" val="43662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noFill/>
          <a:ln/>
        </p:spPr>
        <p:txBody>
          <a:bodyPr/>
          <a:lstStyle/>
          <a:p>
            <a:pPr defTabSz="739775">
              <a:tabLst/>
            </a:pPr>
            <a:r>
              <a:rPr lang="en-GB" dirty="0"/>
              <a:t>Style-sheet support gained momentum with the advent of Microsoft and Netscape's version 4 browsers.  Both companies had their own ideas of how to manipulate style properties and this led to a different document object model for each browser.  </a:t>
            </a:r>
          </a:p>
          <a:p>
            <a:pPr defTabSz="739775">
              <a:tabLst/>
            </a:pPr>
            <a:r>
              <a:rPr lang="en-GB" dirty="0"/>
              <a:t>The W3C created a standard (DOM Level1) that specified how to manipulate a HTML or XML  document.  DOM levels 1 and 2 are now recommendations e.g. they can be implemented without fear of a specification change.  DOM level 3 is still a working draft at the time of writing.</a:t>
            </a:r>
          </a:p>
          <a:p>
            <a:pPr defTabSz="739775">
              <a:tabLst/>
            </a:pPr>
            <a:r>
              <a:rPr lang="en-GB" dirty="0"/>
              <a:t>Using DOM manipulation we can programmatically affect the CSS positioning and style of elements on a page.  Internet Explorer 6, Netscape 7, Firefox and Opera 6 have good support for CSS and DOM.</a:t>
            </a:r>
          </a:p>
          <a:p>
            <a:pPr defTabSz="739775">
              <a:tabLst/>
            </a:pPr>
            <a:r>
              <a:rPr lang="en-GB" dirty="0"/>
              <a:t>Since the W3C model is very similar to the IE4 model many modern browsers (e.g. Mozilla Firefox, Opera) support the IE4 model as well as the W3C model.  Netscape 4 doesn't support DOM and its model has been consigned to history.  Some people are of the opinion that supporting  DHTML in NS4 is unnecessary and treat it as a static-display-only browser.</a:t>
            </a:r>
          </a:p>
        </p:txBody>
      </p:sp>
      <p:sp>
        <p:nvSpPr>
          <p:cNvPr id="41987"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308A29B4-4337-4F7A-A1A6-DA9AF62FF0CC}"/>
              </a:ext>
            </a:extLst>
          </p:cNvPr>
          <p:cNvSpPr>
            <a:spLocks noGrp="1"/>
          </p:cNvSpPr>
          <p:nvPr>
            <p:ph type="sldNum" sz="quarter" idx="5"/>
          </p:nvPr>
        </p:nvSpPr>
        <p:spPr/>
        <p:txBody>
          <a:bodyPr/>
          <a:lstStyle/>
          <a:p>
            <a:fld id="{548901C6-1DA1-FB44-ABEE-06A0FEB7738E}" type="slidenum">
              <a:rPr lang="en-GB" smtClean="0"/>
              <a:pPr/>
              <a:t>9</a:t>
            </a:fld>
            <a:endParaRPr lang="en-GB"/>
          </a:p>
        </p:txBody>
      </p:sp>
    </p:spTree>
    <p:extLst>
      <p:ext uri="{BB962C8B-B14F-4D97-AF65-F5344CB8AC3E}">
        <p14:creationId xmlns:p14="http://schemas.microsoft.com/office/powerpoint/2010/main" val="9886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lIns="88172" tIns="44086" rIns="88172" bIns="44086"/>
          <a:lstStyle/>
          <a:p>
            <a:r>
              <a:rPr lang="en-US"/>
              <a:t>Every Web document is made up of a variety of elements like &lt;h1&gt;, &lt;p&gt;, &lt;hr&gt;, &lt;img&gt; and others.  The Document Object Model describes each page as a collection of individual objects like headings, paragraphs, horizontal rules, images, etc., all the way down to the individual characters.  Each particular object may have properties associated wit it, usually in the form of HTML attributes.  For example, the heading element on the foil has an alignment attribute which is set to center.  In the object model, this attribute is called a property of an object.  An object may have methods associated with it, and events that may occur and affect it. </a:t>
            </a:r>
          </a:p>
          <a:p>
            <a:r>
              <a:rPr lang="en-US"/>
              <a:t>The W3C document states that the DOM should represent every HTML element as an object and every attribute as a property.</a:t>
            </a:r>
          </a:p>
          <a:p>
            <a:endParaRPr lang="en-US"/>
          </a:p>
        </p:txBody>
      </p:sp>
      <p:sp>
        <p:nvSpPr>
          <p:cNvPr id="43011"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E20F21A9-9AD8-4727-AB12-026CD547448B}"/>
              </a:ext>
            </a:extLst>
          </p:cNvPr>
          <p:cNvSpPr>
            <a:spLocks noGrp="1"/>
          </p:cNvSpPr>
          <p:nvPr>
            <p:ph type="sldNum" sz="quarter" idx="5"/>
          </p:nvPr>
        </p:nvSpPr>
        <p:spPr/>
        <p:txBody>
          <a:bodyPr/>
          <a:lstStyle/>
          <a:p>
            <a:fld id="{548901C6-1DA1-FB44-ABEE-06A0FEB7738E}" type="slidenum">
              <a:rPr lang="en-GB" smtClean="0"/>
              <a:pPr/>
              <a:t>10</a:t>
            </a:fld>
            <a:endParaRPr lang="en-GB"/>
          </a:p>
        </p:txBody>
      </p:sp>
    </p:spTree>
    <p:extLst>
      <p:ext uri="{BB962C8B-B14F-4D97-AF65-F5344CB8AC3E}">
        <p14:creationId xmlns:p14="http://schemas.microsoft.com/office/powerpoint/2010/main" val="32051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pPr defTabSz="739775">
              <a:tabLst/>
            </a:pPr>
            <a:r>
              <a:rPr lang="en-GB" dirty="0"/>
              <a:t>When using a DOM compliant browser the whole page is represented as a Document Object Model in accordance with the W3C DOM specification.  That specification also defines how the following methods should act:</a:t>
            </a:r>
          </a:p>
          <a:p>
            <a:pPr defTabSz="739775">
              <a:tabLst/>
            </a:pPr>
            <a:r>
              <a:rPr lang="en-GB" dirty="0"/>
              <a:t>     </a:t>
            </a:r>
            <a:r>
              <a:rPr lang="en-GB" dirty="0" err="1">
                <a:latin typeface="Lucida Console" pitchFamily="49" charset="0"/>
              </a:rPr>
              <a:t>getlementById</a:t>
            </a:r>
            <a:r>
              <a:rPr lang="en-GB" dirty="0"/>
              <a:t> will return a node representing the named element.</a:t>
            </a:r>
          </a:p>
          <a:p>
            <a:pPr defTabSz="739775">
              <a:tabLst/>
            </a:pPr>
            <a:r>
              <a:rPr lang="en-GB" dirty="0"/>
              <a:t>     </a:t>
            </a:r>
            <a:r>
              <a:rPr lang="en-GB" dirty="0" err="1">
                <a:latin typeface="Lucida Console" pitchFamily="49" charset="0"/>
              </a:rPr>
              <a:t>getElementsByTagName</a:t>
            </a:r>
            <a:r>
              <a:rPr lang="en-GB" dirty="0"/>
              <a:t> will return a </a:t>
            </a:r>
            <a:r>
              <a:rPr lang="en-GB" dirty="0" err="1"/>
              <a:t>NodeList</a:t>
            </a:r>
            <a:r>
              <a:rPr lang="en-GB" dirty="0"/>
              <a:t> of all elements, at any level</a:t>
            </a:r>
            <a:br>
              <a:rPr lang="en-GB" dirty="0"/>
            </a:br>
            <a:r>
              <a:rPr lang="en-GB" dirty="0"/>
              <a:t>     in the tree, with that tag name.  A </a:t>
            </a:r>
            <a:r>
              <a:rPr lang="en-GB" dirty="0" err="1"/>
              <a:t>NodeList</a:t>
            </a:r>
            <a:r>
              <a:rPr lang="en-GB" dirty="0"/>
              <a:t> can be manipulated as if it were</a:t>
            </a:r>
            <a:br>
              <a:rPr lang="en-GB" dirty="0"/>
            </a:br>
            <a:r>
              <a:rPr lang="en-GB" dirty="0"/>
              <a:t>     an array </a:t>
            </a:r>
            <a:r>
              <a:rPr lang="en-GB" dirty="0">
                <a:cs typeface="Arial" charset="0"/>
              </a:rPr>
              <a:t>–</a:t>
            </a:r>
            <a:r>
              <a:rPr lang="en-GB" dirty="0"/>
              <a:t> it may be accessed by numeric or associative index, and it has a</a:t>
            </a:r>
            <a:br>
              <a:rPr lang="en-GB" dirty="0"/>
            </a:br>
            <a:r>
              <a:rPr lang="en-GB" dirty="0"/>
              <a:t>     </a:t>
            </a:r>
            <a:r>
              <a:rPr lang="en-GB" dirty="0">
                <a:latin typeface="Lucida Console" pitchFamily="49" charset="0"/>
              </a:rPr>
              <a:t>length</a:t>
            </a:r>
            <a:r>
              <a:rPr lang="en-GB" dirty="0"/>
              <a:t> property</a:t>
            </a:r>
          </a:p>
          <a:p>
            <a:pPr defTabSz="739775">
              <a:tabLst/>
            </a:pPr>
            <a:r>
              <a:rPr lang="en-GB" dirty="0"/>
              <a:t>Since they can be accessed by numeric index in an </a:t>
            </a:r>
            <a:r>
              <a:rPr lang="en-GB" dirty="0" err="1"/>
              <a:t>NodeList</a:t>
            </a:r>
            <a:r>
              <a:rPr lang="en-GB" dirty="0"/>
              <a:t>, tags do not need to be given an ID attribute.  However, using an ID is generally advisable.</a:t>
            </a:r>
          </a:p>
          <a:p>
            <a:pPr defTabSz="739775">
              <a:tabLst/>
            </a:pPr>
            <a:endParaRPr lang="en-GB" dirty="0"/>
          </a:p>
          <a:p>
            <a:pPr defTabSz="739775">
              <a:tabLst/>
            </a:pPr>
            <a:r>
              <a:rPr lang="en-GB" dirty="0"/>
              <a:t>Note that the </a:t>
            </a:r>
            <a:r>
              <a:rPr lang="en-GB" dirty="0" err="1">
                <a:latin typeface="Lucida Console" pitchFamily="49" charset="0"/>
              </a:rPr>
              <a:t>getElementById</a:t>
            </a:r>
            <a:r>
              <a:rPr lang="en-GB" dirty="0"/>
              <a:t> and </a:t>
            </a:r>
            <a:r>
              <a:rPr lang="en-GB" dirty="0" err="1">
                <a:latin typeface="Lucida Console" pitchFamily="49" charset="0"/>
              </a:rPr>
              <a:t>getElementsByTagName</a:t>
            </a:r>
            <a:r>
              <a:rPr lang="en-GB" dirty="0"/>
              <a:t> are  methods not arrays c.f. </a:t>
            </a:r>
            <a:r>
              <a:rPr lang="en-GB" dirty="0" err="1">
                <a:latin typeface="Lucida Console" pitchFamily="49" charset="0"/>
              </a:rPr>
              <a:t>document.all</a:t>
            </a:r>
            <a:r>
              <a:rPr lang="en-GB" dirty="0"/>
              <a:t> which is an array.</a:t>
            </a:r>
          </a:p>
        </p:txBody>
      </p:sp>
      <p:sp>
        <p:nvSpPr>
          <p:cNvPr id="44035"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6F08DE5D-CCE8-407F-8CB2-B92AE18B140E}"/>
              </a:ext>
            </a:extLst>
          </p:cNvPr>
          <p:cNvSpPr>
            <a:spLocks noGrp="1"/>
          </p:cNvSpPr>
          <p:nvPr>
            <p:ph type="sldNum" sz="quarter" idx="5"/>
          </p:nvPr>
        </p:nvSpPr>
        <p:spPr/>
        <p:txBody>
          <a:bodyPr/>
          <a:lstStyle/>
          <a:p>
            <a:fld id="{548901C6-1DA1-FB44-ABEE-06A0FEB7738E}" type="slidenum">
              <a:rPr lang="en-GB" smtClean="0"/>
              <a:pPr/>
              <a:t>11</a:t>
            </a:fld>
            <a:endParaRPr lang="en-GB"/>
          </a:p>
        </p:txBody>
      </p:sp>
    </p:spTree>
    <p:extLst>
      <p:ext uri="{BB962C8B-B14F-4D97-AF65-F5344CB8AC3E}">
        <p14:creationId xmlns:p14="http://schemas.microsoft.com/office/powerpoint/2010/main" val="3277921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pPr defTabSz="739775">
              <a:tabLst/>
            </a:pPr>
            <a:r>
              <a:rPr lang="en-GB" dirty="0"/>
              <a:t>When using a DOM compliant browser the whole page is represented as a Document Object Model in accordance with the W3C DOM specification.  That specification also defines how the following methods should act:</a:t>
            </a:r>
          </a:p>
          <a:p>
            <a:pPr defTabSz="739775">
              <a:tabLst/>
            </a:pPr>
            <a:r>
              <a:rPr lang="en-GB" dirty="0"/>
              <a:t>     </a:t>
            </a:r>
            <a:r>
              <a:rPr lang="en-GB" dirty="0" err="1">
                <a:latin typeface="Lucida Console" pitchFamily="49" charset="0"/>
              </a:rPr>
              <a:t>getlementById</a:t>
            </a:r>
            <a:r>
              <a:rPr lang="en-GB" dirty="0"/>
              <a:t> will return a node representing the named element.</a:t>
            </a:r>
          </a:p>
          <a:p>
            <a:pPr defTabSz="739775">
              <a:tabLst/>
            </a:pPr>
            <a:r>
              <a:rPr lang="en-GB" dirty="0"/>
              <a:t>     </a:t>
            </a:r>
            <a:r>
              <a:rPr lang="en-GB" dirty="0" err="1">
                <a:latin typeface="Lucida Console" pitchFamily="49" charset="0"/>
              </a:rPr>
              <a:t>getElementsByTagName</a:t>
            </a:r>
            <a:r>
              <a:rPr lang="en-GB" dirty="0"/>
              <a:t> will return a </a:t>
            </a:r>
            <a:r>
              <a:rPr lang="en-GB" dirty="0" err="1"/>
              <a:t>NodeList</a:t>
            </a:r>
            <a:r>
              <a:rPr lang="en-GB" dirty="0"/>
              <a:t> of all elements, at any level</a:t>
            </a:r>
            <a:br>
              <a:rPr lang="en-GB" dirty="0"/>
            </a:br>
            <a:r>
              <a:rPr lang="en-GB" dirty="0"/>
              <a:t>     in the tree, with that tag name.  A </a:t>
            </a:r>
            <a:r>
              <a:rPr lang="en-GB" dirty="0" err="1"/>
              <a:t>NodeList</a:t>
            </a:r>
            <a:r>
              <a:rPr lang="en-GB" dirty="0"/>
              <a:t> can be manipulated as if it were</a:t>
            </a:r>
            <a:br>
              <a:rPr lang="en-GB" dirty="0"/>
            </a:br>
            <a:r>
              <a:rPr lang="en-GB" dirty="0"/>
              <a:t>     an array </a:t>
            </a:r>
            <a:r>
              <a:rPr lang="en-GB" dirty="0">
                <a:cs typeface="Arial" charset="0"/>
              </a:rPr>
              <a:t>–</a:t>
            </a:r>
            <a:r>
              <a:rPr lang="en-GB" dirty="0"/>
              <a:t> it may be accessed by numeric or associative index, and it has a</a:t>
            </a:r>
            <a:br>
              <a:rPr lang="en-GB" dirty="0"/>
            </a:br>
            <a:r>
              <a:rPr lang="en-GB" dirty="0"/>
              <a:t>     </a:t>
            </a:r>
            <a:r>
              <a:rPr lang="en-GB" dirty="0">
                <a:latin typeface="Lucida Console" pitchFamily="49" charset="0"/>
              </a:rPr>
              <a:t>length</a:t>
            </a:r>
            <a:r>
              <a:rPr lang="en-GB" dirty="0"/>
              <a:t> property</a:t>
            </a:r>
          </a:p>
          <a:p>
            <a:pPr defTabSz="739775">
              <a:tabLst/>
            </a:pPr>
            <a:r>
              <a:rPr lang="en-GB" dirty="0"/>
              <a:t>Since they can be accessed by numeric index in an </a:t>
            </a:r>
            <a:r>
              <a:rPr lang="en-GB" dirty="0" err="1"/>
              <a:t>NodeList</a:t>
            </a:r>
            <a:r>
              <a:rPr lang="en-GB" dirty="0"/>
              <a:t>, tags do not need to be given an ID attribute.  However, using an ID is generally advisable.</a:t>
            </a:r>
          </a:p>
          <a:p>
            <a:pPr defTabSz="739775">
              <a:tabLst/>
            </a:pPr>
            <a:endParaRPr lang="en-GB" dirty="0"/>
          </a:p>
          <a:p>
            <a:pPr defTabSz="739775">
              <a:tabLst/>
            </a:pPr>
            <a:r>
              <a:rPr lang="en-GB" dirty="0"/>
              <a:t>Note that the </a:t>
            </a:r>
            <a:r>
              <a:rPr lang="en-GB" dirty="0" err="1">
                <a:latin typeface="Lucida Console" pitchFamily="49" charset="0"/>
              </a:rPr>
              <a:t>getElementById</a:t>
            </a:r>
            <a:r>
              <a:rPr lang="en-GB" dirty="0"/>
              <a:t> and </a:t>
            </a:r>
            <a:r>
              <a:rPr lang="en-GB" dirty="0" err="1">
                <a:latin typeface="Lucida Console" pitchFamily="49" charset="0"/>
              </a:rPr>
              <a:t>getElementsByTagName</a:t>
            </a:r>
            <a:r>
              <a:rPr lang="en-GB" dirty="0"/>
              <a:t> are  methods not arrays c.f. </a:t>
            </a:r>
            <a:r>
              <a:rPr lang="en-GB" dirty="0" err="1">
                <a:latin typeface="Lucida Console" pitchFamily="49" charset="0"/>
              </a:rPr>
              <a:t>document.all</a:t>
            </a:r>
            <a:r>
              <a:rPr lang="en-GB" dirty="0"/>
              <a:t> which is an array.</a:t>
            </a:r>
          </a:p>
        </p:txBody>
      </p:sp>
      <p:sp>
        <p:nvSpPr>
          <p:cNvPr id="44035" name="Slide"/>
          <p:cNvSpPr>
            <a:spLocks noGrp="1" noRot="1" noChangeAspect="1" noChangeArrowheads="1" noTextEdit="1"/>
          </p:cNvSpPr>
          <p:nvPr>
            <p:ph type="sldImg" idx="2"/>
          </p:nvPr>
        </p:nvSpPr>
        <p:spPr>
          <a:ln/>
        </p:spPr>
      </p:sp>
      <p:sp>
        <p:nvSpPr>
          <p:cNvPr id="2" name="Slide Number Placeholder 1">
            <a:extLst>
              <a:ext uri="{FF2B5EF4-FFF2-40B4-BE49-F238E27FC236}">
                <a16:creationId xmlns:a16="http://schemas.microsoft.com/office/drawing/2014/main" id="{0B370DB1-7E1A-4D93-A9C6-214D46F2239E}"/>
              </a:ext>
            </a:extLst>
          </p:cNvPr>
          <p:cNvSpPr>
            <a:spLocks noGrp="1"/>
          </p:cNvSpPr>
          <p:nvPr>
            <p:ph type="sldNum" sz="quarter" idx="5"/>
          </p:nvPr>
        </p:nvSpPr>
        <p:spPr/>
        <p:txBody>
          <a:bodyPr/>
          <a:lstStyle/>
          <a:p>
            <a:fld id="{548901C6-1DA1-FB44-ABEE-06A0FEB7738E}" type="slidenum">
              <a:rPr lang="en-GB" smtClean="0"/>
              <a:pPr/>
              <a:t>12</a:t>
            </a:fld>
            <a:endParaRPr lang="en-GB"/>
          </a:p>
        </p:txBody>
      </p:sp>
    </p:spTree>
    <p:extLst>
      <p:ext uri="{BB962C8B-B14F-4D97-AF65-F5344CB8AC3E}">
        <p14:creationId xmlns:p14="http://schemas.microsoft.com/office/powerpoint/2010/main" val="39487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13</a:t>
            </a:fld>
            <a:endParaRPr lang="en-GB"/>
          </a:p>
        </p:txBody>
      </p:sp>
    </p:spTree>
    <p:extLst>
      <p:ext uri="{BB962C8B-B14F-4D97-AF65-F5344CB8AC3E}">
        <p14:creationId xmlns:p14="http://schemas.microsoft.com/office/powerpoint/2010/main" val="208723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8901C6-1DA1-FB44-ABEE-06A0FEB7738E}" type="slidenum">
              <a:rPr lang="en-GB" smtClean="0"/>
              <a:pPr/>
              <a:t>14</a:t>
            </a:fld>
            <a:endParaRPr lang="en-GB"/>
          </a:p>
        </p:txBody>
      </p:sp>
    </p:spTree>
    <p:extLst>
      <p:ext uri="{BB962C8B-B14F-4D97-AF65-F5344CB8AC3E}">
        <p14:creationId xmlns:p14="http://schemas.microsoft.com/office/powerpoint/2010/main" val="2469754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6"/>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6"/>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6"/>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A10A69FF-BCA7-4493-90F0-4E1AC7960DC0}"/>
              </a:ext>
            </a:extLst>
          </p:cNvPr>
          <p:cNvSpPr txBox="1">
            <a:spLocks/>
          </p:cNvSpPr>
          <p:nvPr/>
        </p:nvSpPr>
        <p:spPr>
          <a:xfrm>
            <a:off x="385300" y="5620329"/>
            <a:ext cx="3534471" cy="1186921"/>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2"/>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2"/>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2"/>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solidFill>
              </a:rPr>
              <a:t>JavaScript</a:t>
            </a:r>
          </a:p>
        </p:txBody>
      </p:sp>
      <p:sp>
        <p:nvSpPr>
          <p:cNvPr id="4" name="Rectangle 2">
            <a:extLst>
              <a:ext uri="{FF2B5EF4-FFF2-40B4-BE49-F238E27FC236}">
                <a16:creationId xmlns:a16="http://schemas.microsoft.com/office/drawing/2014/main" id="{6D146AB5-02B2-48BC-97EA-9E0BCA69AC2A}"/>
              </a:ext>
            </a:extLst>
          </p:cNvPr>
          <p:cNvSpPr>
            <a:spLocks noGrp="1" noChangeArrowheads="1"/>
          </p:cNvSpPr>
          <p:nvPr>
            <p:ph type="ctrTitle"/>
          </p:nvPr>
        </p:nvSpPr>
        <p:spPr>
          <a:xfrm>
            <a:off x="385300" y="1151396"/>
            <a:ext cx="5882149" cy="2277604"/>
          </a:xfrm>
        </p:spPr>
        <p:txBody>
          <a:bodyPr>
            <a:normAutofit/>
          </a:bodyPr>
          <a:lstStyle/>
          <a:p>
            <a:pPr eaLnBrk="1" hangingPunct="1"/>
            <a:r>
              <a:rPr lang="en-GB" sz="4400" dirty="0"/>
              <a:t>Web development</a:t>
            </a:r>
            <a:endParaRPr lang="en-US" sz="4400" dirty="0"/>
          </a:p>
        </p:txBody>
      </p:sp>
    </p:spTree>
    <p:extLst>
      <p:ext uri="{BB962C8B-B14F-4D97-AF65-F5344CB8AC3E}">
        <p14:creationId xmlns:p14="http://schemas.microsoft.com/office/powerpoint/2010/main" val="365669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Chapter 5</a:t>
            </a:r>
            <a:br>
              <a:rPr lang="en-GB" dirty="0"/>
            </a:br>
            <a:r>
              <a:rPr lang="en-GB" dirty="0"/>
              <a:t>Accessing DOM elements </a:t>
            </a:r>
          </a:p>
        </p:txBody>
      </p:sp>
      <p:sp>
        <p:nvSpPr>
          <p:cNvPr id="6" name="Subtitle 2">
            <a:extLst>
              <a:ext uri="{FF2B5EF4-FFF2-40B4-BE49-F238E27FC236}">
                <a16:creationId xmlns:a16="http://schemas.microsoft.com/office/drawing/2014/main" id="{631C638F-50B5-446C-BEEA-19E50EA26F48}"/>
              </a:ext>
            </a:extLst>
          </p:cNvPr>
          <p:cNvSpPr txBox="1">
            <a:spLocks/>
          </p:cNvSpPr>
          <p:nvPr/>
        </p:nvSpPr>
        <p:spPr>
          <a:xfrm>
            <a:off x="376239" y="5608948"/>
            <a:ext cx="6480175" cy="442733"/>
          </a:xfrm>
          <a:prstGeom prst="rect">
            <a:avLst/>
          </a:prstGeom>
        </p:spPr>
        <p:txBody>
          <a:bodyPr vert="horz" lIns="0" tIns="0" rIns="0" bIns="0" rtlCol="0" anchor="t" anchorCtr="0">
            <a:norm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i="1" dirty="0">
              <a:solidFill>
                <a:schemeClr val="bg1"/>
              </a:solidFill>
            </a:endParaRPr>
          </a:p>
        </p:txBody>
      </p:sp>
    </p:spTree>
    <p:extLst>
      <p:ext uri="{BB962C8B-B14F-4D97-AF65-F5344CB8AC3E}">
        <p14:creationId xmlns:p14="http://schemas.microsoft.com/office/powerpoint/2010/main" val="83904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CE7854-761F-4B34-8782-FB399758C6C2}"/>
              </a:ext>
            </a:extLst>
          </p:cNvPr>
          <p:cNvSpPr>
            <a:spLocks noGrp="1"/>
          </p:cNvSpPr>
          <p:nvPr>
            <p:ph type="body" sz="quarter" idx="10"/>
          </p:nvPr>
        </p:nvSpPr>
        <p:spPr/>
        <p:txBody>
          <a:bodyPr/>
          <a:lstStyle/>
          <a:p>
            <a:r>
              <a:rPr lang="en-GB" dirty="0"/>
              <a:t>Objectives</a:t>
            </a:r>
            <a:endParaRPr lang="en-IN" dirty="0"/>
          </a:p>
        </p:txBody>
      </p:sp>
      <p:sp>
        <p:nvSpPr>
          <p:cNvPr id="7" name="Text Placeholder 6">
            <a:extLst>
              <a:ext uri="{FF2B5EF4-FFF2-40B4-BE49-F238E27FC236}">
                <a16:creationId xmlns:a16="http://schemas.microsoft.com/office/drawing/2014/main" id="{EBF12BBC-4865-4CF0-94A9-D352E9BE0B05}"/>
              </a:ext>
            </a:extLst>
          </p:cNvPr>
          <p:cNvSpPr>
            <a:spLocks noGrp="1"/>
          </p:cNvSpPr>
          <p:nvPr>
            <p:ph type="body" sz="quarter" idx="15"/>
          </p:nvPr>
        </p:nvSpPr>
        <p:spPr/>
        <p:txBody>
          <a:bodyPr/>
          <a:lstStyle/>
          <a:p>
            <a:pPr marL="342900" indent="-342900">
              <a:buFont typeface="Arial" panose="020B0604020202020204" pitchFamily="34" charset="0"/>
              <a:buChar char="•"/>
            </a:pPr>
            <a:r>
              <a:rPr lang="en-GB" b="1" dirty="0"/>
              <a:t>In this chapter you'll use code to access DOM elements using JavaScript</a:t>
            </a:r>
            <a:r>
              <a:rPr lang="en-GB" dirty="0"/>
              <a:t>.</a:t>
            </a:r>
            <a:endParaRPr lang="en-GB" b="1"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56820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4A53C4-4696-491D-B0E4-F3B536C5FDCF}"/>
              </a:ext>
            </a:extLst>
          </p:cNvPr>
          <p:cNvSpPr>
            <a:spLocks noGrp="1"/>
          </p:cNvSpPr>
          <p:nvPr>
            <p:ph type="body" sz="quarter" idx="10"/>
          </p:nvPr>
        </p:nvSpPr>
        <p:spPr>
          <a:xfrm>
            <a:off x="203809" y="1261084"/>
            <a:ext cx="5187341" cy="2917842"/>
          </a:xfrm>
        </p:spPr>
        <p:txBody>
          <a:bodyPr/>
          <a:lstStyle/>
          <a:p>
            <a:r>
              <a:rPr lang="en-GB" dirty="0"/>
              <a:t>Object</a:t>
            </a:r>
          </a:p>
          <a:p>
            <a:r>
              <a:rPr lang="en-GB" dirty="0"/>
              <a:t>models for</a:t>
            </a:r>
          </a:p>
          <a:p>
            <a:r>
              <a:rPr lang="en-GB" dirty="0"/>
              <a:t>HTML: </a:t>
            </a:r>
          </a:p>
          <a:p>
            <a:r>
              <a:rPr lang="en-GB" dirty="0"/>
              <a:t>the DOM</a:t>
            </a:r>
            <a:endParaRPr lang="en-IN" dirty="0"/>
          </a:p>
        </p:txBody>
      </p:sp>
      <p:sp>
        <p:nvSpPr>
          <p:cNvPr id="5" name="Text Placeholder 4">
            <a:extLst>
              <a:ext uri="{FF2B5EF4-FFF2-40B4-BE49-F238E27FC236}">
                <a16:creationId xmlns:a16="http://schemas.microsoft.com/office/drawing/2014/main" id="{0A354D4E-F504-4F4C-8AA1-8DF3F0F94AFA}"/>
              </a:ext>
            </a:extLst>
          </p:cNvPr>
          <p:cNvSpPr>
            <a:spLocks noGrp="1"/>
          </p:cNvSpPr>
          <p:nvPr>
            <p:ph type="body" sz="quarter" idx="11"/>
          </p:nvPr>
        </p:nvSpPr>
        <p:spPr/>
        <p:txBody>
          <a:bodyPr/>
          <a:lstStyle/>
          <a:p>
            <a:r>
              <a:rPr lang="en-GB" b="1" dirty="0"/>
              <a:t>The Document Object Model (DOM) defines:</a:t>
            </a:r>
          </a:p>
          <a:p>
            <a:pPr marL="342900" lvl="1" indent="-342900">
              <a:spcAft>
                <a:spcPts val="650"/>
              </a:spcAft>
              <a:buSzPct val="115000"/>
            </a:pPr>
            <a:r>
              <a:rPr lang="en-GB" dirty="0"/>
              <a:t>How the objects in a page relate to each other.</a:t>
            </a:r>
          </a:p>
          <a:p>
            <a:pPr marL="342900" lvl="1" indent="-342900">
              <a:spcAft>
                <a:spcPts val="650"/>
              </a:spcAft>
              <a:buSzPct val="115000"/>
            </a:pPr>
            <a:r>
              <a:rPr lang="en-GB" dirty="0"/>
              <a:t>What attributes are associated with each object.</a:t>
            </a:r>
          </a:p>
          <a:p>
            <a:pPr marL="342900" lvl="1" indent="-342900">
              <a:spcAft>
                <a:spcPts val="650"/>
              </a:spcAft>
              <a:buSzPct val="115000"/>
            </a:pPr>
            <a:r>
              <a:rPr lang="en-GB" dirty="0"/>
              <a:t>How the objects and attributes can be manipulated.</a:t>
            </a:r>
            <a:br>
              <a:rPr lang="en-GB" dirty="0"/>
            </a:br>
            <a:endParaRPr lang="en-GB" dirty="0"/>
          </a:p>
          <a:p>
            <a:pPr marL="342900" indent="-342900"/>
            <a:r>
              <a:rPr lang="en-GB" b="1" dirty="0"/>
              <a:t>The W3C created the DOM specification</a:t>
            </a:r>
            <a:r>
              <a:rPr lang="en-GB" dirty="0"/>
              <a:t>:</a:t>
            </a:r>
            <a:endParaRPr lang="en-GB" b="1" dirty="0"/>
          </a:p>
          <a:p>
            <a:pPr marL="342900" lvl="1" indent="-342900">
              <a:spcAft>
                <a:spcPts val="650"/>
              </a:spcAft>
              <a:buSzPct val="115000"/>
            </a:pPr>
            <a:r>
              <a:rPr lang="en-GB" dirty="0"/>
              <a:t>Level 1 – document navigation and manipulation.</a:t>
            </a:r>
          </a:p>
          <a:p>
            <a:pPr marL="342900" lvl="1" indent="-342900">
              <a:spcAft>
                <a:spcPts val="650"/>
              </a:spcAft>
              <a:buSzPct val="115000"/>
            </a:pPr>
            <a:r>
              <a:rPr lang="en-GB" dirty="0"/>
              <a:t>Level 2 – style manipulation,  XML namespace support, and more.</a:t>
            </a:r>
          </a:p>
          <a:p>
            <a:pPr marL="342900" lvl="1" indent="-342900">
              <a:spcAft>
                <a:spcPts val="650"/>
              </a:spcAft>
              <a:buSzPct val="115000"/>
            </a:pPr>
            <a:r>
              <a:rPr lang="en-GB" dirty="0"/>
              <a:t>Level 3 – document loading and saving, content models, and more.</a:t>
            </a:r>
          </a:p>
          <a:p>
            <a:endParaRPr lang="en-IN" dirty="0"/>
          </a:p>
        </p:txBody>
      </p:sp>
    </p:spTree>
    <p:extLst>
      <p:ext uri="{BB962C8B-B14F-4D97-AF65-F5344CB8AC3E}">
        <p14:creationId xmlns:p14="http://schemas.microsoft.com/office/powerpoint/2010/main" val="334012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Objects</a:t>
            </a:r>
          </a:p>
        </p:txBody>
      </p:sp>
      <p:sp>
        <p:nvSpPr>
          <p:cNvPr id="17411" name="Rectangle 3"/>
          <p:cNvSpPr>
            <a:spLocks noGrp="1" noChangeArrowheads="1"/>
          </p:cNvSpPr>
          <p:nvPr>
            <p:ph idx="1"/>
          </p:nvPr>
        </p:nvSpPr>
        <p:spPr>
          <a:xfrm>
            <a:off x="341272" y="1368256"/>
            <a:ext cx="11516239" cy="1355255"/>
          </a:xfrm>
        </p:spPr>
        <p:txBody>
          <a:bodyPr/>
          <a:lstStyle/>
          <a:p>
            <a:pPr marL="342900" indent="-342900">
              <a:buFont typeface="Arial" panose="020B0604020202020204" pitchFamily="34" charset="0"/>
              <a:buChar char="•"/>
            </a:pPr>
            <a:r>
              <a:rPr lang="en-US" b="1" dirty="0"/>
              <a:t>DOM describes each document as a collection of individual objects</a:t>
            </a:r>
            <a:r>
              <a:rPr lang="en-US" dirty="0"/>
              <a:t>.</a:t>
            </a:r>
            <a:r>
              <a:rPr lang="en-US" b="1" dirty="0"/>
              <a:t> </a:t>
            </a:r>
          </a:p>
          <a:p>
            <a:pPr marL="342900" indent="-342900">
              <a:buFont typeface="Arial" panose="020B0604020202020204" pitchFamily="34" charset="0"/>
              <a:buChar char="•"/>
            </a:pPr>
            <a:r>
              <a:rPr lang="en-US" b="1" dirty="0"/>
              <a:t>Each object may have properties and methods</a:t>
            </a:r>
            <a:r>
              <a:rPr lang="en-US" dirty="0"/>
              <a:t>.</a:t>
            </a:r>
            <a:endParaRPr lang="en-US" b="1" dirty="0"/>
          </a:p>
          <a:p>
            <a:pPr marL="684000" lvl="1" indent="-342900">
              <a:buSzPct val="115000"/>
              <a:buFont typeface="Arial" panose="020B0604020202020204" pitchFamily="34" charset="0"/>
              <a:buChar char="•"/>
            </a:pPr>
            <a:r>
              <a:rPr lang="en-US" dirty="0"/>
              <a:t>An attribute is the object’s property.</a:t>
            </a:r>
          </a:p>
        </p:txBody>
      </p:sp>
      <p:sp>
        <p:nvSpPr>
          <p:cNvPr id="2" name="Rectangle 1"/>
          <p:cNvSpPr/>
          <p:nvPr/>
        </p:nvSpPr>
        <p:spPr>
          <a:xfrm>
            <a:off x="678309" y="2862462"/>
            <a:ext cx="4572000" cy="2862322"/>
          </a:xfrm>
          <a:prstGeom prst="rect">
            <a:avLst/>
          </a:prstGeom>
          <a:ln w="25400"/>
        </p:spPr>
        <p:style>
          <a:lnRef idx="2">
            <a:schemeClr val="accent1"/>
          </a:lnRef>
          <a:fillRef idx="1">
            <a:schemeClr val="lt1"/>
          </a:fillRef>
          <a:effectRef idx="0">
            <a:schemeClr val="accent1"/>
          </a:effectRef>
          <a:fontRef idx="minor">
            <a:schemeClr val="dk1"/>
          </a:fontRef>
        </p:style>
        <p:txBody>
          <a:bodyPr>
            <a:spAutoFit/>
          </a:bodyPr>
          <a:lstStyle/>
          <a:p>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html</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head</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title</a:t>
            </a:r>
            <a:r>
              <a:rPr lang="en-GB" b="1" dirty="0">
                <a:solidFill>
                  <a:srgbClr val="0000FF"/>
                </a:solidFill>
                <a:highlight>
                  <a:srgbClr val="FFFFFF"/>
                </a:highlight>
                <a:latin typeface="Consolas" panose="020B0609020204030204" pitchFamily="49" charset="0"/>
              </a:rPr>
              <a:t>&gt;</a:t>
            </a:r>
            <a:r>
              <a:rPr lang="en-GB" b="1" dirty="0">
                <a:solidFill>
                  <a:srgbClr val="000000"/>
                </a:solidFill>
                <a:highlight>
                  <a:srgbClr val="FFFFFF"/>
                </a:highlight>
                <a:latin typeface="Consolas" panose="020B0609020204030204" pitchFamily="49" charset="0"/>
              </a:rPr>
              <a:t>Big Company</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title</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head</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body</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a:p>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h1</a:t>
            </a:r>
            <a:r>
              <a:rPr lang="en-GB" b="1" dirty="0">
                <a:solidFill>
                  <a:srgbClr val="0000FF"/>
                </a:solidFill>
                <a:highlight>
                  <a:srgbClr val="FFFFFF"/>
                </a:highlight>
                <a:latin typeface="Consolas" panose="020B0609020204030204" pitchFamily="49" charset="0"/>
              </a:rPr>
              <a:t>&gt;</a:t>
            </a:r>
            <a:r>
              <a:rPr lang="en-GB" b="1" dirty="0">
                <a:solidFill>
                  <a:srgbClr val="000000"/>
                </a:solidFill>
                <a:highlight>
                  <a:srgbClr val="FFFFFF"/>
                </a:highlight>
                <a:latin typeface="Consolas" panose="020B0609020204030204" pitchFamily="49" charset="0"/>
              </a:rPr>
              <a:t>Big Company</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h1</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p</a:t>
            </a:r>
            <a:r>
              <a:rPr lang="en-GB" b="1" dirty="0">
                <a:solidFill>
                  <a:srgbClr val="0000FF"/>
                </a:solidFill>
                <a:highlight>
                  <a:srgbClr val="FFFFFF"/>
                </a:highlight>
                <a:latin typeface="Consolas" panose="020B0609020204030204" pitchFamily="49" charset="0"/>
              </a:rPr>
              <a:t>&gt;</a:t>
            </a:r>
            <a:r>
              <a:rPr lang="en-GB" b="1" dirty="0">
                <a:solidFill>
                  <a:srgbClr val="000000"/>
                </a:solidFill>
                <a:highlight>
                  <a:srgbClr val="FFFFFF"/>
                </a:highlight>
                <a:latin typeface="Consolas" panose="020B0609020204030204" pitchFamily="49" charset="0"/>
              </a:rPr>
              <a:t>Some text</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p</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hr</a:t>
            </a:r>
            <a:r>
              <a:rPr lang="en-GB" b="1" dirty="0">
                <a:solidFill>
                  <a:srgbClr val="000000"/>
                </a:solidFill>
                <a:highlight>
                  <a:srgbClr val="FFFFFF"/>
                </a:highlight>
                <a:latin typeface="Consolas" panose="020B0609020204030204" pitchFamily="49" charset="0"/>
              </a:rPr>
              <a:t> </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body</a:t>
            </a:r>
            <a:r>
              <a:rPr lang="en-GB" b="1" dirty="0">
                <a:solidFill>
                  <a:srgbClr val="0000FF"/>
                </a:solidFill>
                <a:highlight>
                  <a:srgbClr val="FFFFFF"/>
                </a:highlight>
                <a:latin typeface="Consolas" panose="020B0609020204030204" pitchFamily="49" charset="0"/>
              </a:rPr>
              <a:t>&gt;</a:t>
            </a:r>
            <a:br>
              <a:rPr lang="en-GB" b="1" dirty="0">
                <a:solidFill>
                  <a:srgbClr val="000000"/>
                </a:solidFill>
                <a:highlight>
                  <a:srgbClr val="FFFFFF"/>
                </a:highlight>
                <a:latin typeface="Consolas" panose="020B0609020204030204" pitchFamily="49" charset="0"/>
              </a:rPr>
            </a:br>
            <a:r>
              <a:rPr lang="en-GB" b="1" dirty="0">
                <a:solidFill>
                  <a:srgbClr val="0000FF"/>
                </a:solidFill>
                <a:highlight>
                  <a:srgbClr val="FFFFFF"/>
                </a:highlight>
                <a:latin typeface="Consolas" panose="020B0609020204030204" pitchFamily="49" charset="0"/>
              </a:rPr>
              <a:t>&lt;/</a:t>
            </a:r>
            <a:r>
              <a:rPr lang="en-GB" b="1" dirty="0">
                <a:solidFill>
                  <a:srgbClr val="800000"/>
                </a:solidFill>
                <a:highlight>
                  <a:srgbClr val="FFFFFF"/>
                </a:highlight>
                <a:latin typeface="Consolas" panose="020B0609020204030204" pitchFamily="49" charset="0"/>
              </a:rPr>
              <a:t>html</a:t>
            </a:r>
            <a:r>
              <a:rPr lang="en-GB" b="1" dirty="0">
                <a:solidFill>
                  <a:srgbClr val="0000FF"/>
                </a:solidFill>
                <a:highlight>
                  <a:srgbClr val="FFFFFF"/>
                </a:highlight>
                <a:latin typeface="Consolas" panose="020B0609020204030204" pitchFamily="49" charset="0"/>
              </a:rPr>
              <a:t>&gt;</a:t>
            </a:r>
            <a:endParaRPr lang="en-GB" b="1" dirty="0">
              <a:solidFill>
                <a:srgbClr val="000000"/>
              </a:solidFill>
              <a:highlight>
                <a:srgbClr val="FFFFFF"/>
              </a:highlight>
              <a:latin typeface="Consolas" panose="020B0609020204030204" pitchFamily="49" charset="0"/>
            </a:endParaRPr>
          </a:p>
        </p:txBody>
      </p:sp>
      <p:grpSp>
        <p:nvGrpSpPr>
          <p:cNvPr id="22" name="Group 21">
            <a:extLst>
              <a:ext uri="{FF2B5EF4-FFF2-40B4-BE49-F238E27FC236}">
                <a16:creationId xmlns:a16="http://schemas.microsoft.com/office/drawing/2014/main" id="{FA220B0C-1BDD-46D1-AC37-DB5174B3B8DC}"/>
              </a:ext>
            </a:extLst>
          </p:cNvPr>
          <p:cNvGrpSpPr/>
          <p:nvPr/>
        </p:nvGrpSpPr>
        <p:grpSpPr>
          <a:xfrm>
            <a:off x="6857252" y="2969914"/>
            <a:ext cx="3568328" cy="2519830"/>
            <a:chOff x="6988175" y="2858060"/>
            <a:chExt cx="3568328" cy="2519830"/>
          </a:xfrm>
        </p:grpSpPr>
        <p:sp>
          <p:nvSpPr>
            <p:cNvPr id="17412" name="AutoShape 5"/>
            <p:cNvSpPr>
              <a:spLocks noChangeArrowheads="1"/>
            </p:cNvSpPr>
            <p:nvPr/>
          </p:nvSpPr>
          <p:spPr bwMode="auto">
            <a:xfrm>
              <a:off x="7374967" y="2858060"/>
              <a:ext cx="2039938"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HTML document</a:t>
              </a:r>
            </a:p>
          </p:txBody>
        </p:sp>
        <p:sp>
          <p:nvSpPr>
            <p:cNvPr id="17413" name="AutoShape 6"/>
            <p:cNvSpPr>
              <a:spLocks noChangeArrowheads="1"/>
            </p:cNvSpPr>
            <p:nvPr/>
          </p:nvSpPr>
          <p:spPr bwMode="auto">
            <a:xfrm>
              <a:off x="6988175" y="3880785"/>
              <a:ext cx="914400"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head</a:t>
              </a:r>
            </a:p>
          </p:txBody>
        </p:sp>
        <p:sp>
          <p:nvSpPr>
            <p:cNvPr id="17414" name="AutoShape 7"/>
            <p:cNvSpPr>
              <a:spLocks noChangeArrowheads="1"/>
            </p:cNvSpPr>
            <p:nvPr/>
          </p:nvSpPr>
          <p:spPr bwMode="auto">
            <a:xfrm>
              <a:off x="8888413" y="3885392"/>
              <a:ext cx="914400"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body</a:t>
              </a:r>
            </a:p>
          </p:txBody>
        </p:sp>
        <p:sp>
          <p:nvSpPr>
            <p:cNvPr id="17415" name="AutoShape 8"/>
            <p:cNvSpPr>
              <a:spLocks noChangeArrowheads="1"/>
            </p:cNvSpPr>
            <p:nvPr/>
          </p:nvSpPr>
          <p:spPr bwMode="auto">
            <a:xfrm>
              <a:off x="6994011" y="4920690"/>
              <a:ext cx="914400"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title</a:t>
              </a:r>
            </a:p>
          </p:txBody>
        </p:sp>
        <p:sp>
          <p:nvSpPr>
            <p:cNvPr id="17416" name="AutoShape 9"/>
            <p:cNvSpPr>
              <a:spLocks noChangeArrowheads="1"/>
            </p:cNvSpPr>
            <p:nvPr/>
          </p:nvSpPr>
          <p:spPr bwMode="auto">
            <a:xfrm>
              <a:off x="8149291" y="4911725"/>
              <a:ext cx="492125"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h1</a:t>
              </a:r>
            </a:p>
          </p:txBody>
        </p:sp>
        <p:sp>
          <p:nvSpPr>
            <p:cNvPr id="17417" name="AutoShape 10"/>
            <p:cNvSpPr>
              <a:spLocks noChangeArrowheads="1"/>
            </p:cNvSpPr>
            <p:nvPr/>
          </p:nvSpPr>
          <p:spPr bwMode="auto">
            <a:xfrm>
              <a:off x="9123177" y="4911725"/>
              <a:ext cx="493712"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a:latin typeface="Lucida Console" pitchFamily="49" charset="0"/>
                </a:rPr>
                <a:t>p</a:t>
              </a:r>
            </a:p>
          </p:txBody>
        </p:sp>
        <p:sp>
          <p:nvSpPr>
            <p:cNvPr id="17418" name="AutoShape 11"/>
            <p:cNvSpPr>
              <a:spLocks noChangeArrowheads="1"/>
            </p:cNvSpPr>
            <p:nvPr/>
          </p:nvSpPr>
          <p:spPr bwMode="auto">
            <a:xfrm>
              <a:off x="10062791" y="4920690"/>
              <a:ext cx="493712" cy="457200"/>
            </a:xfrm>
            <a:prstGeom prst="flowChartProcess">
              <a:avLst/>
            </a:prstGeom>
            <a:solidFill>
              <a:srgbClr val="F3622C">
                <a:alpha val="50000"/>
              </a:srgbClr>
            </a:solidFill>
            <a:ln w="25400">
              <a:solidFill>
                <a:schemeClr val="tx1"/>
              </a:solidFill>
              <a:miter lim="800000"/>
              <a:headEnd/>
              <a:tailEnd/>
            </a:ln>
          </p:spPr>
          <p:txBody>
            <a:bodyPr wrap="none" anchor="ctr"/>
            <a:lstStyle/>
            <a:p>
              <a:pPr algn="ctr" defTabSz="739775">
                <a:spcBef>
                  <a:spcPct val="0"/>
                </a:spcBef>
              </a:pPr>
              <a:r>
                <a:rPr lang="en-US" b="1" dirty="0" err="1">
                  <a:latin typeface="Lucida Console" pitchFamily="49" charset="0"/>
                </a:rPr>
                <a:t>hr</a:t>
              </a:r>
              <a:endParaRPr lang="en-US" b="1" dirty="0">
                <a:latin typeface="Lucida Console" pitchFamily="49" charset="0"/>
              </a:endParaRPr>
            </a:p>
          </p:txBody>
        </p:sp>
        <p:sp>
          <p:nvSpPr>
            <p:cNvPr id="17423" name="Line 16"/>
            <p:cNvSpPr>
              <a:spLocks noChangeShapeType="1"/>
            </p:cNvSpPr>
            <p:nvPr/>
          </p:nvSpPr>
          <p:spPr bwMode="auto">
            <a:xfrm>
              <a:off x="7410450" y="4331949"/>
              <a:ext cx="0" cy="585813"/>
            </a:xfrm>
            <a:prstGeom prst="line">
              <a:avLst/>
            </a:prstGeom>
            <a:noFill/>
            <a:ln w="25400">
              <a:solidFill>
                <a:schemeClr val="tx1"/>
              </a:solidFill>
              <a:round/>
              <a:headEnd/>
              <a:tailEnd/>
            </a:ln>
          </p:spPr>
          <p:txBody>
            <a:bodyPr wrap="none" anchor="ctr"/>
            <a:lstStyle/>
            <a:p>
              <a:endParaRPr lang="en-GB"/>
            </a:p>
          </p:txBody>
        </p:sp>
        <p:cxnSp>
          <p:nvCxnSpPr>
            <p:cNvPr id="4" name="Connector: Elbow 3">
              <a:extLst>
                <a:ext uri="{FF2B5EF4-FFF2-40B4-BE49-F238E27FC236}">
                  <a16:creationId xmlns:a16="http://schemas.microsoft.com/office/drawing/2014/main" id="{D02A040E-3E87-4E82-9635-EA8D2E6A82DB}"/>
                </a:ext>
              </a:extLst>
            </p:cNvPr>
            <p:cNvCxnSpPr>
              <a:cxnSpLocks/>
            </p:cNvCxnSpPr>
            <p:nvPr/>
          </p:nvCxnSpPr>
          <p:spPr>
            <a:xfrm rot="5400000" flipH="1" flipV="1">
              <a:off x="7603365" y="3103360"/>
              <a:ext cx="576000" cy="97200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BA7BCB5-BDB4-4246-AF85-396C8124A1E6}"/>
                </a:ext>
              </a:extLst>
            </p:cNvPr>
            <p:cNvCxnSpPr>
              <a:cxnSpLocks/>
            </p:cNvCxnSpPr>
            <p:nvPr/>
          </p:nvCxnSpPr>
          <p:spPr>
            <a:xfrm rot="16200000" flipV="1">
              <a:off x="8580578" y="3109492"/>
              <a:ext cx="576000" cy="97200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5A06A38-39EF-4B06-8B12-6AD24B7F680E}"/>
                </a:ext>
              </a:extLst>
            </p:cNvPr>
            <p:cNvCxnSpPr>
              <a:cxnSpLocks/>
            </p:cNvCxnSpPr>
            <p:nvPr/>
          </p:nvCxnSpPr>
          <p:spPr>
            <a:xfrm rot="5400000" flipH="1" flipV="1">
              <a:off x="8582425" y="4133853"/>
              <a:ext cx="576000" cy="97200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E614D54-66AE-4C0F-927F-DDB3A7223C08}"/>
                </a:ext>
              </a:extLst>
            </p:cNvPr>
            <p:cNvCxnSpPr>
              <a:cxnSpLocks/>
            </p:cNvCxnSpPr>
            <p:nvPr/>
          </p:nvCxnSpPr>
          <p:spPr>
            <a:xfrm rot="16200000" flipV="1">
              <a:off x="9550673" y="4139985"/>
              <a:ext cx="576000" cy="97200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44" name="Line 16">
              <a:extLst>
                <a:ext uri="{FF2B5EF4-FFF2-40B4-BE49-F238E27FC236}">
                  <a16:creationId xmlns:a16="http://schemas.microsoft.com/office/drawing/2014/main" id="{85F4B1D2-72E8-4F23-8F5C-ED9A4897DD9C}"/>
                </a:ext>
              </a:extLst>
            </p:cNvPr>
            <p:cNvSpPr>
              <a:spLocks noChangeShapeType="1"/>
            </p:cNvSpPr>
            <p:nvPr/>
          </p:nvSpPr>
          <p:spPr bwMode="auto">
            <a:xfrm>
              <a:off x="9354578" y="4588995"/>
              <a:ext cx="0" cy="324000"/>
            </a:xfrm>
            <a:prstGeom prst="line">
              <a:avLst/>
            </a:prstGeom>
            <a:noFill/>
            <a:ln w="25400">
              <a:solidFill>
                <a:schemeClr val="tx1"/>
              </a:solidFill>
              <a:round/>
              <a:headEnd/>
              <a:tailEnd/>
            </a:ln>
          </p:spPr>
          <p:txBody>
            <a:bodyPr wrap="none" anchor="ctr"/>
            <a:lstStyle/>
            <a:p>
              <a:endParaRPr lang="en-GB"/>
            </a:p>
          </p:txBody>
        </p:sp>
      </p:grpSp>
    </p:spTree>
    <p:extLst>
      <p:ext uri="{BB962C8B-B14F-4D97-AF65-F5344CB8AC3E}">
        <p14:creationId xmlns:p14="http://schemas.microsoft.com/office/powerpoint/2010/main" val="20333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r>
              <a:rPr lang="en-US" dirty="0"/>
              <a:t>Accessing elements using the DOM</a:t>
            </a:r>
          </a:p>
        </p:txBody>
      </p:sp>
      <p:sp>
        <p:nvSpPr>
          <p:cNvPr id="18435" name="Rectangle 6"/>
          <p:cNvSpPr>
            <a:spLocks noGrp="1" noChangeArrowheads="1"/>
          </p:cNvSpPr>
          <p:nvPr>
            <p:ph idx="1"/>
          </p:nvPr>
        </p:nvSpPr>
        <p:spPr>
          <a:xfrm>
            <a:off x="341272" y="1368255"/>
            <a:ext cx="11516239" cy="1213579"/>
          </a:xfrm>
        </p:spPr>
        <p:txBody>
          <a:bodyPr/>
          <a:lstStyle/>
          <a:p>
            <a:pPr marL="342900" indent="-342900">
              <a:buFont typeface="Arial" panose="020B0604020202020204" pitchFamily="34" charset="0"/>
              <a:buChar char="•"/>
            </a:pPr>
            <a:r>
              <a:rPr lang="en-GB" b="1" dirty="0"/>
              <a:t>Elements can be given an ID attribute</a:t>
            </a:r>
            <a:r>
              <a:rPr lang="en-GB" dirty="0"/>
              <a:t>.</a:t>
            </a:r>
            <a:endParaRPr lang="en-GB" b="1" dirty="0"/>
          </a:p>
          <a:p>
            <a:pPr marL="342900" indent="-342900">
              <a:buFont typeface="Arial" panose="020B0604020202020204" pitchFamily="34" charset="0"/>
              <a:buChar char="•"/>
            </a:pPr>
            <a:r>
              <a:rPr lang="en-GB" b="1" dirty="0"/>
              <a:t>Call </a:t>
            </a:r>
            <a:r>
              <a:rPr lang="en-GB" b="1" dirty="0" err="1">
                <a:latin typeface="Lucida Console" pitchFamily="49" charset="0"/>
              </a:rPr>
              <a:t>getElementById</a:t>
            </a:r>
            <a:r>
              <a:rPr lang="en-GB" b="1" dirty="0">
                <a:latin typeface="Lucida Console" pitchFamily="49" charset="0"/>
              </a:rPr>
              <a:t>(..) </a:t>
            </a:r>
            <a:r>
              <a:rPr lang="en-GB" b="1" dirty="0">
                <a:latin typeface="+mn-lt"/>
                <a:ea typeface="Arial" charset="0"/>
                <a:cs typeface="Arial" charset="0"/>
              </a:rPr>
              <a:t>to get a single reference</a:t>
            </a:r>
            <a:r>
              <a:rPr lang="en-GB" dirty="0">
                <a:latin typeface="+mn-lt"/>
                <a:ea typeface="Arial" charset="0"/>
                <a:cs typeface="Arial" charset="0"/>
              </a:rPr>
              <a:t>.</a:t>
            </a:r>
            <a:endParaRPr lang="en-GB" b="1" dirty="0">
              <a:latin typeface="+mn-lt"/>
              <a:ea typeface="Arial" charset="0"/>
              <a:cs typeface="Arial" charset="0"/>
            </a:endParaRPr>
          </a:p>
          <a:p>
            <a:pPr marL="342900" indent="-342900">
              <a:buFont typeface="Arial" panose="020B0604020202020204" pitchFamily="34" charset="0"/>
              <a:buChar char="•"/>
            </a:pPr>
            <a:r>
              <a:rPr lang="en-GB" b="1" dirty="0"/>
              <a:t>Call </a:t>
            </a:r>
            <a:r>
              <a:rPr lang="en-GB" b="1" dirty="0" err="1">
                <a:latin typeface="Lucida Console" pitchFamily="49" charset="0"/>
              </a:rPr>
              <a:t>getElementsByTagName</a:t>
            </a:r>
            <a:r>
              <a:rPr lang="en-GB" b="1" dirty="0">
                <a:latin typeface="Lucida Console" pitchFamily="49" charset="0"/>
              </a:rPr>
              <a:t>(..) </a:t>
            </a:r>
            <a:r>
              <a:rPr lang="en-GB" b="1" dirty="0">
                <a:latin typeface="+mn-lt"/>
              </a:rPr>
              <a:t>to obtain an array of references</a:t>
            </a:r>
            <a:r>
              <a:rPr lang="en-GB" dirty="0">
                <a:latin typeface="+mn-lt"/>
              </a:rPr>
              <a:t>.</a:t>
            </a:r>
            <a:endParaRPr lang="en-GB" b="1" dirty="0">
              <a:latin typeface="+mn-lt"/>
            </a:endParaRPr>
          </a:p>
        </p:txBody>
      </p:sp>
      <p:sp>
        <p:nvSpPr>
          <p:cNvPr id="3" name="Rectangle 2"/>
          <p:cNvSpPr/>
          <p:nvPr/>
        </p:nvSpPr>
        <p:spPr>
          <a:xfrm>
            <a:off x="2263536" y="2653687"/>
            <a:ext cx="7664928" cy="3693319"/>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head</a:t>
            </a:r>
            <a:r>
              <a:rPr lang="en-GB" dirty="0">
                <a:solidFill>
                  <a:srgbClr val="0000FF"/>
                </a:solidFill>
                <a:highlight>
                  <a:srgbClr val="FFFFFF"/>
                </a:highlight>
                <a:latin typeface="Consolas" panose="020B0609020204030204" pitchFamily="49" charset="0"/>
              </a:rPr>
              <a:t>&gt;</a:t>
            </a:r>
            <a:br>
              <a:rPr lang="en-GB" dirty="0">
                <a:solidFill>
                  <a:srgbClr val="000000"/>
                </a:solidFill>
                <a:highlight>
                  <a:srgbClr val="FFFFFF"/>
                </a:highlight>
                <a:latin typeface="Consolas" panose="020B0609020204030204" pitchFamily="49" charset="0"/>
              </a:rPr>
            </a:b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body</a:t>
            </a:r>
            <a:r>
              <a:rPr lang="en-GB" dirty="0">
                <a:solidFill>
                  <a:srgbClr val="0000FF"/>
                </a:solidFill>
                <a:highlight>
                  <a:srgbClr val="FFFFFF"/>
                </a:highlight>
                <a:latin typeface="Consolas" panose="020B0609020204030204" pitchFamily="49" charset="0"/>
              </a:rPr>
              <a:t>&gt;</a:t>
            </a:r>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div</a:t>
            </a:r>
            <a:r>
              <a:rPr lang="en-GB" dirty="0">
                <a:solidFill>
                  <a:srgbClr val="000000"/>
                </a:solidFill>
                <a:highlight>
                  <a:srgbClr val="FFFFFF"/>
                </a:highlight>
                <a:latin typeface="Consolas" panose="020B0609020204030204" pitchFamily="49" charset="0"/>
              </a:rPr>
              <a:t> </a:t>
            </a:r>
            <a:r>
              <a:rPr lang="en-GB" dirty="0">
                <a:solidFill>
                  <a:srgbClr val="FF0000"/>
                </a:solidFill>
                <a:highlight>
                  <a:srgbClr val="FFFFFF"/>
                </a:highlight>
                <a:latin typeface="Consolas" panose="020B0609020204030204" pitchFamily="49" charset="0"/>
              </a:rPr>
              <a:t>id</a:t>
            </a:r>
            <a:r>
              <a:rPr lang="en-GB" dirty="0">
                <a:solidFill>
                  <a:srgbClr val="0000FF"/>
                </a:solidFill>
                <a:highlight>
                  <a:srgbClr val="FFFFFF"/>
                </a:highlight>
                <a:latin typeface="Consolas" panose="020B0609020204030204" pitchFamily="49" charset="0"/>
              </a:rPr>
              <a:t>="hello"&gt;</a:t>
            </a:r>
            <a:r>
              <a:rPr lang="en-GB" dirty="0">
                <a:solidFill>
                  <a:srgbClr val="000000"/>
                </a:solidFill>
                <a:highlight>
                  <a:srgbClr val="FFFFFF"/>
                </a:highlight>
                <a:latin typeface="Consolas" panose="020B0609020204030204" pitchFamily="49" charset="0"/>
              </a:rPr>
              <a:t>Hello world</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div</a:t>
            </a:r>
            <a:r>
              <a:rPr lang="en-GB" dirty="0">
                <a:solidFill>
                  <a:srgbClr val="0000FF"/>
                </a:solidFill>
                <a:highlight>
                  <a:srgbClr val="FFFFFF"/>
                </a:highlight>
                <a:latin typeface="Consolas" panose="020B0609020204030204" pitchFamily="49" charset="0"/>
              </a:rPr>
              <a:t>&gt;</a:t>
            </a:r>
          </a:p>
          <a:p>
            <a:r>
              <a:rPr lang="en-GB" dirty="0">
                <a:solidFill>
                  <a:srgbClr val="0000FF"/>
                </a:solidFill>
                <a:highlight>
                  <a:srgbClr val="FFFFFF"/>
                </a:highlight>
                <a:latin typeface="Consolas" panose="020B0609020204030204" pitchFamily="49" charset="0"/>
              </a:rPr>
              <a:t>    &lt;</a:t>
            </a:r>
            <a:r>
              <a:rPr lang="en-GB" dirty="0">
                <a:solidFill>
                  <a:srgbClr val="800000"/>
                </a:solidFill>
                <a:highlight>
                  <a:srgbClr val="FFFFFF"/>
                </a:highlight>
                <a:latin typeface="Consolas" panose="020B0609020204030204" pitchFamily="49" charset="0"/>
              </a:rPr>
              <a:t>div</a:t>
            </a:r>
            <a:r>
              <a:rPr lang="en-GB" dirty="0">
                <a:solidFill>
                  <a:srgbClr val="0000FF"/>
                </a:solidFill>
                <a:highlight>
                  <a:srgbClr val="FFFFFF"/>
                </a:highlight>
                <a:latin typeface="Consolas" panose="020B0609020204030204" pitchFamily="49" charset="0"/>
              </a:rPr>
              <a:t>&gt;</a:t>
            </a:r>
            <a:r>
              <a:rPr lang="en-GB" dirty="0">
                <a:solidFill>
                  <a:srgbClr val="000000"/>
                </a:solidFill>
                <a:highlight>
                  <a:srgbClr val="FFFFFF"/>
                </a:highlight>
                <a:latin typeface="Consolas" panose="020B0609020204030204" pitchFamily="49" charset="0"/>
              </a:rPr>
              <a:t>Another div</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div</a:t>
            </a:r>
            <a:r>
              <a:rPr lang="en-GB" dirty="0">
                <a:solidFill>
                  <a:srgbClr val="0000FF"/>
                </a:solidFill>
                <a:highlight>
                  <a:srgbClr val="FFFFFF"/>
                </a:highlight>
                <a:latin typeface="Consolas" panose="020B0609020204030204" pitchFamily="49" charset="0"/>
              </a:rPr>
              <a:t>&gt;</a:t>
            </a:r>
            <a:endParaRPr lang="en-GB" dirty="0"/>
          </a:p>
          <a:p>
            <a:endParaRPr lang="en-GB" dirty="0">
              <a:solidFill>
                <a:srgbClr val="000000"/>
              </a:solidFill>
              <a:highlight>
                <a:srgbClr val="FFFFFF"/>
              </a:highlight>
              <a:latin typeface="Consolas" panose="020B0609020204030204" pitchFamily="49" charset="0"/>
            </a:endParaRP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div1 = </a:t>
            </a:r>
            <a:r>
              <a:rPr lang="en-GB" dirty="0" err="1">
                <a:solidFill>
                  <a:srgbClr val="000000"/>
                </a:solidFill>
                <a:highlight>
                  <a:srgbClr val="FFFFFF"/>
                </a:highlight>
                <a:latin typeface="Consolas" panose="020B0609020204030204" pitchFamily="49" charset="0"/>
              </a:rPr>
              <a:t>document.</a:t>
            </a:r>
            <a:r>
              <a:rPr lang="en-GB" b="1" dirty="0" err="1">
                <a:solidFill>
                  <a:srgbClr val="000000"/>
                </a:solidFill>
                <a:highlight>
                  <a:srgbClr val="FFFFFF"/>
                </a:highlight>
                <a:latin typeface="Consolas" panose="020B0609020204030204" pitchFamily="49" charset="0"/>
              </a:rPr>
              <a:t>getElementById</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"hello"</a:t>
            </a:r>
            <a:r>
              <a:rPr lang="en-GB" dirty="0">
                <a:solidFill>
                  <a:srgbClr val="000000"/>
                </a:solidFill>
                <a:highlight>
                  <a:srgbClr val="FFFFFF"/>
                </a:highlight>
                <a:latin typeface="Consolas" panose="020B0609020204030204" pitchFamily="49" charset="0"/>
              </a:rPr>
              <a: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a:t>
            </a:r>
            <a:r>
              <a:rPr lang="en-GB" dirty="0" err="1">
                <a:solidFill>
                  <a:srgbClr val="000000"/>
                </a:solidFill>
                <a:highlight>
                  <a:srgbClr val="FFFFFF"/>
                </a:highlight>
                <a:latin typeface="Consolas" panose="020B0609020204030204" pitchFamily="49" charset="0"/>
              </a:rPr>
              <a:t>allDivs</a:t>
            </a:r>
            <a:r>
              <a:rPr lang="en-GB" dirty="0">
                <a:solidFill>
                  <a:srgbClr val="000000"/>
                </a:solidFill>
                <a:highlight>
                  <a:srgbClr val="FFFFFF"/>
                </a:highlight>
                <a:latin typeface="Consolas" panose="020B0609020204030204" pitchFamily="49" charset="0"/>
              </a:rPr>
              <a:t> = </a:t>
            </a:r>
            <a:r>
              <a:rPr lang="en-GB" dirty="0" err="1">
                <a:solidFill>
                  <a:srgbClr val="000000"/>
                </a:solidFill>
                <a:highlight>
                  <a:srgbClr val="FFFFFF"/>
                </a:highlight>
                <a:latin typeface="Consolas" panose="020B0609020204030204" pitchFamily="49" charset="0"/>
              </a:rPr>
              <a:t>document.</a:t>
            </a:r>
            <a:r>
              <a:rPr lang="en-GB" b="1" dirty="0" err="1">
                <a:solidFill>
                  <a:srgbClr val="000000"/>
                </a:solidFill>
                <a:highlight>
                  <a:srgbClr val="FFFFFF"/>
                </a:highlight>
                <a:latin typeface="Consolas" panose="020B0609020204030204" pitchFamily="49" charset="0"/>
              </a:rPr>
              <a:t>getElementsByTagName</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"div"</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div2 = </a:t>
            </a:r>
            <a:r>
              <a:rPr lang="en-GB" dirty="0" err="1">
                <a:solidFill>
                  <a:srgbClr val="000000"/>
                </a:solidFill>
                <a:highlight>
                  <a:srgbClr val="FFFFFF"/>
                </a:highlight>
                <a:latin typeface="Consolas" panose="020B0609020204030204" pitchFamily="49" charset="0"/>
              </a:rPr>
              <a:t>allDivs</a:t>
            </a:r>
            <a:r>
              <a:rPr lang="en-GB" dirty="0">
                <a:solidFill>
                  <a:srgbClr val="000000"/>
                </a:solidFill>
                <a:highlight>
                  <a:srgbClr val="FFFFFF"/>
                </a:highlight>
                <a:latin typeface="Consolas" panose="020B0609020204030204" pitchFamily="49" charset="0"/>
              </a:rPr>
              <a:t>[0];</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div3 = </a:t>
            </a:r>
            <a:r>
              <a:rPr lang="en-GB" dirty="0" err="1">
                <a:solidFill>
                  <a:srgbClr val="000000"/>
                </a:solidFill>
                <a:highlight>
                  <a:srgbClr val="FFFFFF"/>
                </a:highlight>
                <a:latin typeface="Consolas" panose="020B0609020204030204" pitchFamily="49" charset="0"/>
              </a:rPr>
              <a:t>allDivs</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"hello"</a:t>
            </a:r>
            <a:r>
              <a:rPr lang="en-GB" dirty="0">
                <a:solidFill>
                  <a:srgbClr val="000000"/>
                </a:solidFill>
                <a:highlight>
                  <a:srgbClr val="FFFFFF"/>
                </a:highlight>
                <a:latin typeface="Consolas" panose="020B0609020204030204" pitchFamily="49" charset="0"/>
              </a:rPr>
              <a: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div4 = </a:t>
            </a:r>
            <a:r>
              <a:rPr lang="en-GB" dirty="0" err="1">
                <a:solidFill>
                  <a:srgbClr val="000000"/>
                </a:solidFill>
                <a:highlight>
                  <a:srgbClr val="FFFFFF"/>
                </a:highlight>
                <a:latin typeface="Consolas" panose="020B0609020204030204" pitchFamily="49" charset="0"/>
              </a:rPr>
              <a:t>allDivs</a:t>
            </a:r>
            <a:r>
              <a:rPr lang="en-GB" dirty="0">
                <a:solidFill>
                  <a:srgbClr val="000000"/>
                </a:solidFill>
                <a:highlight>
                  <a:srgbClr val="FFFFFF"/>
                </a:highlight>
                <a:latin typeface="Consolas" panose="020B0609020204030204" pitchFamily="49" charset="0"/>
              </a:rPr>
              <a:t>[1];</a:t>
            </a:r>
          </a:p>
          <a:p>
            <a:r>
              <a:rPr lang="en-GB" dirty="0">
                <a:solidFill>
                  <a:srgbClr val="000000"/>
                </a:solidFill>
                <a:highlight>
                  <a:srgbClr val="FFFFFF"/>
                </a:highlight>
                <a:latin typeface="Consolas" panose="020B0609020204030204" pitchFamily="49" charset="0"/>
              </a:rPr>
              <a:t>    </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a:t>
            </a:r>
            <a:endParaRPr lang="en-GB" dirty="0"/>
          </a:p>
        </p:txBody>
      </p:sp>
    </p:spTree>
    <p:extLst>
      <p:ext uri="{BB962C8B-B14F-4D97-AF65-F5344CB8AC3E}">
        <p14:creationId xmlns:p14="http://schemas.microsoft.com/office/powerpoint/2010/main" val="85632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r>
              <a:rPr lang="en-US" dirty="0"/>
              <a:t>Accessing properties of elements</a:t>
            </a:r>
          </a:p>
        </p:txBody>
      </p:sp>
      <p:sp>
        <p:nvSpPr>
          <p:cNvPr id="18435" name="Rectangle 6"/>
          <p:cNvSpPr>
            <a:spLocks noGrp="1" noChangeArrowheads="1"/>
          </p:cNvSpPr>
          <p:nvPr>
            <p:ph idx="1"/>
          </p:nvPr>
        </p:nvSpPr>
        <p:spPr/>
        <p:txBody>
          <a:bodyPr/>
          <a:lstStyle/>
          <a:p>
            <a:pPr marL="342900" indent="-342900">
              <a:buFont typeface="Arial" panose="020B0604020202020204" pitchFamily="34" charset="0"/>
              <a:buChar char="•"/>
            </a:pPr>
            <a:r>
              <a:rPr lang="en-GB" b="1" dirty="0" err="1">
                <a:latin typeface="Lucida Console" pitchFamily="49" charset="0"/>
              </a:rPr>
              <a:t>getElementById</a:t>
            </a:r>
            <a:r>
              <a:rPr lang="en-GB" b="1" dirty="0">
                <a:latin typeface="Lucida Console" pitchFamily="49" charset="0"/>
              </a:rPr>
              <a:t>(..) </a:t>
            </a:r>
            <a:r>
              <a:rPr lang="en-GB" b="1" dirty="0"/>
              <a:t>returns an Element object</a:t>
            </a:r>
          </a:p>
          <a:p>
            <a:pPr marL="684000" lvl="1" indent="-342000">
              <a:buSzPct val="115000"/>
              <a:buFont typeface="Arial" panose="020B0604020202020204" pitchFamily="34" charset="0"/>
              <a:buChar char="•"/>
            </a:pPr>
            <a:r>
              <a:rPr lang="en-GB" dirty="0">
                <a:latin typeface="+mn-lt"/>
                <a:ea typeface="Arial" charset="0"/>
                <a:cs typeface="Arial" charset="0"/>
              </a:rPr>
              <a:t>Objects in </a:t>
            </a:r>
            <a:r>
              <a:rPr lang="en-GB" dirty="0" err="1">
                <a:latin typeface="+mn-lt"/>
                <a:ea typeface="Arial" charset="0"/>
                <a:cs typeface="Arial" charset="0"/>
              </a:rPr>
              <a:t>Javascript</a:t>
            </a:r>
            <a:r>
              <a:rPr lang="en-GB" dirty="0">
                <a:latin typeface="+mn-lt"/>
                <a:ea typeface="Arial" charset="0"/>
                <a:cs typeface="Arial" charset="0"/>
              </a:rPr>
              <a:t> have properties and methods. See below:</a:t>
            </a: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Font typeface="Arial" panose="020B0604020202020204" pitchFamily="34" charset="0"/>
              <a:buChar char="•"/>
            </a:pPr>
            <a:endParaRPr lang="en-GB" dirty="0">
              <a:latin typeface="Arial" charset="0"/>
              <a:ea typeface="Arial" charset="0"/>
              <a:cs typeface="Arial" charset="0"/>
            </a:endParaRPr>
          </a:p>
          <a:p>
            <a:pPr marL="684000" lvl="1" indent="-342000">
              <a:buSzPct val="115000"/>
              <a:buFont typeface="Arial" panose="020B0604020202020204" pitchFamily="34" charset="0"/>
              <a:buChar char="•"/>
            </a:pPr>
            <a:r>
              <a:rPr lang="en-GB" dirty="0">
                <a:latin typeface="+mn-lt"/>
                <a:ea typeface="Arial" charset="0"/>
                <a:cs typeface="Arial" charset="0"/>
              </a:rPr>
              <a:t>The</a:t>
            </a:r>
            <a:r>
              <a:rPr lang="en-GB" dirty="0">
                <a:latin typeface="Arial" charset="0"/>
                <a:ea typeface="Arial" charset="0"/>
                <a:cs typeface="Arial" charset="0"/>
              </a:rPr>
              <a:t> </a:t>
            </a:r>
            <a:r>
              <a:rPr lang="en-GB" dirty="0" err="1">
                <a:latin typeface="Lucida Console" charset="0"/>
                <a:ea typeface="Lucida Console" charset="0"/>
                <a:cs typeface="Lucida Console" charset="0"/>
              </a:rPr>
              <a:t>innerHTML</a:t>
            </a:r>
            <a:r>
              <a:rPr lang="en-GB" dirty="0">
                <a:latin typeface="Arial" charset="0"/>
                <a:ea typeface="Arial" charset="0"/>
                <a:cs typeface="Arial" charset="0"/>
              </a:rPr>
              <a:t> </a:t>
            </a:r>
            <a:r>
              <a:rPr lang="en-GB" dirty="0">
                <a:latin typeface="+mn-lt"/>
                <a:ea typeface="Arial" charset="0"/>
                <a:cs typeface="Arial" charset="0"/>
              </a:rPr>
              <a:t>property gets / sets the HTML within the element.</a:t>
            </a:r>
          </a:p>
          <a:p>
            <a:pPr marL="684000" lvl="1" indent="-342000">
              <a:buSzPct val="115000"/>
              <a:buFont typeface="Arial" panose="020B0604020202020204" pitchFamily="34" charset="0"/>
              <a:buChar char="•"/>
            </a:pPr>
            <a:r>
              <a:rPr lang="en-GB" dirty="0">
                <a:latin typeface="+mn-lt"/>
                <a:ea typeface="Arial" charset="0"/>
                <a:cs typeface="Arial" charset="0"/>
              </a:rPr>
              <a:t>The</a:t>
            </a:r>
            <a:r>
              <a:rPr lang="en-GB" dirty="0">
                <a:latin typeface="Arial" charset="0"/>
                <a:ea typeface="Arial" charset="0"/>
                <a:cs typeface="Arial" charset="0"/>
              </a:rPr>
              <a:t> </a:t>
            </a:r>
            <a:r>
              <a:rPr lang="en-GB" dirty="0" err="1">
                <a:latin typeface="Lucida Console" charset="0"/>
                <a:ea typeface="Lucida Console" charset="0"/>
                <a:cs typeface="Lucida Console" charset="0"/>
              </a:rPr>
              <a:t>className</a:t>
            </a:r>
            <a:r>
              <a:rPr lang="en-GB" dirty="0">
                <a:latin typeface="Arial" charset="0"/>
                <a:ea typeface="Arial" charset="0"/>
                <a:cs typeface="Arial" charset="0"/>
              </a:rPr>
              <a:t> </a:t>
            </a:r>
            <a:r>
              <a:rPr lang="en-GB" dirty="0">
                <a:latin typeface="+mn-lt"/>
                <a:ea typeface="Arial" charset="0"/>
                <a:cs typeface="Arial" charset="0"/>
              </a:rPr>
              <a:t>property lets you get / set the CSS style.</a:t>
            </a:r>
          </a:p>
          <a:p>
            <a:pPr marL="684000" lvl="1" indent="-342000">
              <a:buSzPct val="115000"/>
              <a:buFont typeface="Arial" panose="020B0604020202020204" pitchFamily="34" charset="0"/>
              <a:buChar char="•"/>
            </a:pPr>
            <a:r>
              <a:rPr lang="en-GB" dirty="0">
                <a:latin typeface="+mn-lt"/>
                <a:ea typeface="Arial" charset="0"/>
                <a:cs typeface="Arial" charset="0"/>
              </a:rPr>
              <a:t>The</a:t>
            </a:r>
            <a:r>
              <a:rPr lang="en-GB" dirty="0">
                <a:latin typeface="Arial" charset="0"/>
                <a:ea typeface="Arial" charset="0"/>
                <a:cs typeface="Arial" charset="0"/>
              </a:rPr>
              <a:t> </a:t>
            </a:r>
            <a:r>
              <a:rPr lang="en-GB" dirty="0">
                <a:latin typeface="Lucida Console" charset="0"/>
                <a:ea typeface="Lucida Console" charset="0"/>
                <a:cs typeface="Lucida Console" charset="0"/>
              </a:rPr>
              <a:t>style</a:t>
            </a:r>
            <a:r>
              <a:rPr lang="en-GB" dirty="0">
                <a:latin typeface="Arial" charset="0"/>
                <a:ea typeface="Arial" charset="0"/>
                <a:cs typeface="Arial" charset="0"/>
              </a:rPr>
              <a:t> </a:t>
            </a:r>
            <a:r>
              <a:rPr lang="en-GB" dirty="0">
                <a:latin typeface="+mn-lt"/>
                <a:ea typeface="Arial" charset="0"/>
                <a:cs typeface="Arial" charset="0"/>
              </a:rPr>
              <a:t>property lets you set CSS attributes individually.</a:t>
            </a:r>
          </a:p>
        </p:txBody>
      </p:sp>
      <p:sp>
        <p:nvSpPr>
          <p:cNvPr id="3" name="Rectangle 2"/>
          <p:cNvSpPr/>
          <p:nvPr/>
        </p:nvSpPr>
        <p:spPr>
          <a:xfrm>
            <a:off x="703818" y="2274838"/>
            <a:ext cx="6531373" cy="2308324"/>
          </a:xfrm>
          <a:prstGeom prst="rect">
            <a:avLst/>
          </a:prstGeom>
          <a:ln w="25400"/>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div</a:t>
            </a:r>
            <a:r>
              <a:rPr lang="en-GB" dirty="0">
                <a:solidFill>
                  <a:srgbClr val="000000"/>
                </a:solidFill>
                <a:highlight>
                  <a:srgbClr val="FFFFFF"/>
                </a:highlight>
                <a:latin typeface="Consolas" panose="020B0609020204030204" pitchFamily="49" charset="0"/>
              </a:rPr>
              <a:t> </a:t>
            </a:r>
            <a:r>
              <a:rPr lang="en-GB" dirty="0">
                <a:solidFill>
                  <a:srgbClr val="FF0000"/>
                </a:solidFill>
                <a:highlight>
                  <a:srgbClr val="FFFFFF"/>
                </a:highlight>
                <a:latin typeface="Consolas" panose="020B0609020204030204" pitchFamily="49" charset="0"/>
              </a:rPr>
              <a:t>id</a:t>
            </a:r>
            <a:r>
              <a:rPr lang="en-GB" dirty="0">
                <a:solidFill>
                  <a:srgbClr val="0000FF"/>
                </a:solidFill>
                <a:highlight>
                  <a:srgbClr val="FFFFFF"/>
                </a:highlight>
                <a:latin typeface="Consolas" panose="020B0609020204030204" pitchFamily="49" charset="0"/>
              </a:rPr>
              <a:t>="hello"&gt;</a:t>
            </a:r>
            <a:r>
              <a:rPr lang="en-GB" dirty="0">
                <a:solidFill>
                  <a:srgbClr val="000000"/>
                </a:solidFill>
                <a:highlight>
                  <a:srgbClr val="FFFFFF"/>
                </a:highlight>
                <a:latin typeface="Consolas" panose="020B0609020204030204" pitchFamily="49" charset="0"/>
              </a:rPr>
              <a:t>Hello world</a:t>
            </a:r>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div</a:t>
            </a:r>
            <a:r>
              <a:rPr lang="en-GB" dirty="0">
                <a:solidFill>
                  <a:srgbClr val="0000FF"/>
                </a:solidFill>
                <a:highlight>
                  <a:srgbClr val="FFFFFF"/>
                </a:highlight>
                <a:latin typeface="Consolas" panose="020B0609020204030204" pitchFamily="49" charset="0"/>
              </a:rPr>
              <a:t>&gt;</a:t>
            </a:r>
          </a:p>
          <a:p>
            <a:endParaRPr lang="en-GB" dirty="0">
              <a:solidFill>
                <a:srgbClr val="000000"/>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a:t>
            </a:r>
            <a:br>
              <a:rPr lang="en-GB" dirty="0">
                <a:solidFill>
                  <a:srgbClr val="000000"/>
                </a:solidFill>
                <a:highlight>
                  <a:srgbClr val="FFFFFF"/>
                </a:highlight>
                <a:latin typeface="Consolas" panose="020B0609020204030204" pitchFamily="49" charset="0"/>
              </a:rPr>
            </a:br>
            <a:r>
              <a:rPr lang="en-GB" dirty="0">
                <a:solidFill>
                  <a:srgbClr val="000000"/>
                </a:solidFill>
                <a:highlight>
                  <a:srgbClr val="FFFFFF"/>
                </a:highlight>
                <a:latin typeface="Consolas" panose="020B0609020204030204" pitchFamily="49" charset="0"/>
              </a:rPr>
              <a:t>   div1 = </a:t>
            </a:r>
            <a:r>
              <a:rPr lang="en-GB" dirty="0" err="1">
                <a:solidFill>
                  <a:srgbClr val="000000"/>
                </a:solidFill>
                <a:highlight>
                  <a:srgbClr val="FFFFFF"/>
                </a:highlight>
                <a:latin typeface="Consolas" panose="020B0609020204030204" pitchFamily="49" charset="0"/>
              </a:rPr>
              <a:t>document.</a:t>
            </a:r>
            <a:r>
              <a:rPr lang="en-GB" b="1" dirty="0" err="1">
                <a:solidFill>
                  <a:srgbClr val="000000"/>
                </a:solidFill>
                <a:highlight>
                  <a:srgbClr val="FFFFFF"/>
                </a:highlight>
                <a:latin typeface="Consolas" panose="020B0609020204030204" pitchFamily="49" charset="0"/>
              </a:rPr>
              <a:t>getElementById</a:t>
            </a:r>
            <a:r>
              <a:rPr lang="en-GB" dirty="0">
                <a:solidFill>
                  <a:srgbClr val="000000"/>
                </a:solidFill>
                <a:highlight>
                  <a:srgbClr val="FFFFFF"/>
                </a:highlight>
                <a:latin typeface="Consolas" panose="020B0609020204030204" pitchFamily="49" charset="0"/>
              </a:rPr>
              <a:t>(</a:t>
            </a:r>
            <a:r>
              <a:rPr lang="en-GB" dirty="0">
                <a:solidFill>
                  <a:srgbClr val="A31515"/>
                </a:solidFill>
                <a:highlight>
                  <a:srgbClr val="FFFFFF"/>
                </a:highlight>
                <a:latin typeface="Consolas" panose="020B0609020204030204" pitchFamily="49" charset="0"/>
              </a:rPr>
              <a:t>"hello"</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div1.innerHTML = </a:t>
            </a:r>
            <a:r>
              <a:rPr lang="en-GB" dirty="0">
                <a:solidFill>
                  <a:srgbClr val="A31515"/>
                </a:solidFill>
                <a:highlight>
                  <a:srgbClr val="FFFFFF"/>
                </a:highlight>
                <a:latin typeface="Consolas" panose="020B0609020204030204" pitchFamily="49" charset="0"/>
              </a:rPr>
              <a:t>"Hello QA Apprenticeships"</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div1.className = </a:t>
            </a:r>
            <a:r>
              <a:rPr lang="en-GB" dirty="0">
                <a:solidFill>
                  <a:srgbClr val="A31515"/>
                </a:solidFill>
                <a:highlight>
                  <a:srgbClr val="FFFFFF"/>
                </a:highlight>
                <a:latin typeface="Consolas" panose="020B0609020204030204" pitchFamily="49" charset="0"/>
              </a:rPr>
              <a:t>"hello"</a:t>
            </a:r>
            <a:r>
              <a:rPr lang="en-GB" dirty="0">
                <a:solidFill>
                  <a:srgbClr val="000000"/>
                </a:solidFill>
                <a:highlight>
                  <a:srgbClr val="FFFFFF"/>
                </a:highlight>
                <a:latin typeface="Consolas" panose="020B0609020204030204" pitchFamily="49" charset="0"/>
              </a:rPr>
              <a:t>;</a:t>
            </a:r>
          </a:p>
          <a:p>
            <a:r>
              <a:rPr lang="en-GB" dirty="0">
                <a:solidFill>
                  <a:srgbClr val="000000"/>
                </a:solidFill>
                <a:highlight>
                  <a:srgbClr val="FFFFFF"/>
                </a:highlight>
                <a:latin typeface="Consolas" panose="020B0609020204030204" pitchFamily="49" charset="0"/>
              </a:rPr>
              <a:t>   div1.style.backgroundColor = </a:t>
            </a:r>
            <a:r>
              <a:rPr lang="en-GB" dirty="0">
                <a:solidFill>
                  <a:srgbClr val="A31515"/>
                </a:solidFill>
                <a:highlight>
                  <a:srgbClr val="FFFFFF"/>
                </a:highlight>
                <a:latin typeface="Consolas" panose="020B0609020204030204" pitchFamily="49" charset="0"/>
              </a:rPr>
              <a:t>"yellow"</a:t>
            </a:r>
            <a:r>
              <a:rPr lang="en-GB" dirty="0">
                <a:solidFill>
                  <a:srgbClr val="000000"/>
                </a:solidFill>
                <a:highlight>
                  <a:srgbClr val="FFFFFF"/>
                </a:highlight>
                <a:latin typeface="Consolas" panose="020B0609020204030204" pitchFamily="49" charset="0"/>
              </a:rPr>
              <a:t>;</a:t>
            </a:r>
            <a:endParaRPr lang="en-GB" dirty="0">
              <a:solidFill>
                <a:srgbClr val="0000FF"/>
              </a:solidFill>
              <a:highlight>
                <a:srgbClr val="FFFFFF"/>
              </a:highlight>
              <a:latin typeface="Consolas" panose="020B0609020204030204" pitchFamily="49" charset="0"/>
            </a:endParaRPr>
          </a:p>
          <a:p>
            <a:r>
              <a:rPr lang="en-GB" dirty="0">
                <a:solidFill>
                  <a:srgbClr val="0000FF"/>
                </a:solidFill>
                <a:highlight>
                  <a:srgbClr val="FFFFFF"/>
                </a:highlight>
                <a:latin typeface="Consolas" panose="020B0609020204030204" pitchFamily="49" charset="0"/>
              </a:rPr>
              <a:t>&lt;/</a:t>
            </a:r>
            <a:r>
              <a:rPr lang="en-GB" dirty="0">
                <a:solidFill>
                  <a:srgbClr val="800000"/>
                </a:solidFill>
                <a:highlight>
                  <a:srgbClr val="FFFFFF"/>
                </a:highlight>
                <a:latin typeface="Consolas" panose="020B0609020204030204" pitchFamily="49" charset="0"/>
              </a:rPr>
              <a:t>script</a:t>
            </a:r>
            <a:r>
              <a:rPr lang="en-GB" dirty="0">
                <a:solidFill>
                  <a:srgbClr val="0000FF"/>
                </a:solidFill>
                <a:highlight>
                  <a:srgbClr val="FFFFFF"/>
                </a:highlight>
                <a:latin typeface="Consolas" panose="020B0609020204030204" pitchFamily="49" charset="0"/>
              </a:rPr>
              <a:t>&gt; </a:t>
            </a:r>
            <a:endParaRPr lang="en-GB" dirty="0"/>
          </a:p>
        </p:txBody>
      </p:sp>
    </p:spTree>
    <p:extLst>
      <p:ext uri="{BB962C8B-B14F-4D97-AF65-F5344CB8AC3E}">
        <p14:creationId xmlns:p14="http://schemas.microsoft.com/office/powerpoint/2010/main" val="6755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7D2B0A1-21A1-4AA3-B561-1B055B620AF6}"/>
              </a:ext>
            </a:extLst>
          </p:cNvPr>
          <p:cNvSpPr>
            <a:spLocks noGrp="1"/>
          </p:cNvSpPr>
          <p:nvPr>
            <p:ph type="body" sz="quarter" idx="10"/>
          </p:nvPr>
        </p:nvSpPr>
        <p:spPr/>
        <p:txBody>
          <a:bodyPr/>
          <a:lstStyle/>
          <a:p>
            <a:r>
              <a:rPr lang="en-GB" dirty="0"/>
              <a:t>Summary</a:t>
            </a:r>
            <a:endParaRPr lang="en-IN" dirty="0"/>
          </a:p>
        </p:txBody>
      </p:sp>
      <p:sp>
        <p:nvSpPr>
          <p:cNvPr id="5" name="Text Placeholder 4">
            <a:extLst>
              <a:ext uri="{FF2B5EF4-FFF2-40B4-BE49-F238E27FC236}">
                <a16:creationId xmlns:a16="http://schemas.microsoft.com/office/drawing/2014/main" id="{BF710268-7E94-46C4-8F34-8C3655EBF8F1}"/>
              </a:ext>
            </a:extLst>
          </p:cNvPr>
          <p:cNvSpPr>
            <a:spLocks noGrp="1"/>
          </p:cNvSpPr>
          <p:nvPr>
            <p:ph type="body" sz="quarter" idx="11"/>
          </p:nvPr>
        </p:nvSpPr>
        <p:spPr/>
        <p:txBody>
          <a:bodyPr anchor="ctr"/>
          <a:lstStyle/>
          <a:p>
            <a:pPr marL="342900" indent="-342900">
              <a:buFont typeface="Arial" panose="020B0604020202020204" pitchFamily="34" charset="0"/>
              <a:buChar char="•"/>
            </a:pPr>
            <a:r>
              <a:rPr lang="en-GB" b="1" dirty="0"/>
              <a:t>You learned how to access DOM elements using the document object.</a:t>
            </a:r>
          </a:p>
        </p:txBody>
      </p:sp>
    </p:spTree>
    <p:extLst>
      <p:ext uri="{BB962C8B-B14F-4D97-AF65-F5344CB8AC3E}">
        <p14:creationId xmlns:p14="http://schemas.microsoft.com/office/powerpoint/2010/main" val="189872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1C99F30-4D39-43EE-88FF-228163738EA5}"/>
              </a:ext>
            </a:extLst>
          </p:cNvPr>
          <p:cNvSpPr>
            <a:spLocks noGrp="1"/>
          </p:cNvSpPr>
          <p:nvPr>
            <p:ph type="body" sz="quarter" idx="10"/>
          </p:nvPr>
        </p:nvSpPr>
        <p:spPr/>
        <p:txBody>
          <a:bodyPr/>
          <a:lstStyle/>
          <a:p>
            <a:r>
              <a:rPr lang="en-GB" dirty="0"/>
              <a:t>Lab</a:t>
            </a:r>
            <a:endParaRPr lang="en-IN" dirty="0"/>
          </a:p>
        </p:txBody>
      </p:sp>
      <p:sp>
        <p:nvSpPr>
          <p:cNvPr id="7" name="Text Placeholder 6">
            <a:extLst>
              <a:ext uri="{FF2B5EF4-FFF2-40B4-BE49-F238E27FC236}">
                <a16:creationId xmlns:a16="http://schemas.microsoft.com/office/drawing/2014/main" id="{504F6B18-691A-431F-B944-FA1F3BD344B7}"/>
              </a:ext>
            </a:extLst>
          </p:cNvPr>
          <p:cNvSpPr>
            <a:spLocks noGrp="1"/>
          </p:cNvSpPr>
          <p:nvPr>
            <p:ph type="body" sz="quarter" idx="15"/>
          </p:nvPr>
        </p:nvSpPr>
        <p:spPr/>
        <p:txBody>
          <a:bodyPr/>
          <a:lstStyle/>
          <a:p>
            <a:pPr marL="342900" indent="-342900">
              <a:buFont typeface="Arial" panose="020B0604020202020204" pitchFamily="34" charset="0"/>
              <a:buChar char="•"/>
            </a:pPr>
            <a:r>
              <a:rPr lang="en-GB" b="1" dirty="0"/>
              <a:t>Lab 9 - Accessing DOM elements</a:t>
            </a:r>
          </a:p>
          <a:p>
            <a:pPr marL="342900" indent="-342900">
              <a:buFont typeface="Arial" panose="020B0604020202020204" pitchFamily="34" charset="0"/>
              <a:buChar char="•"/>
            </a:pPr>
            <a:r>
              <a:rPr lang="en-GB" dirty="0"/>
              <a:t>Duration 30 minutes.</a:t>
            </a:r>
          </a:p>
          <a:p>
            <a:endParaRPr lang="en-IN" dirty="0"/>
          </a:p>
        </p:txBody>
      </p:sp>
    </p:spTree>
    <p:extLst>
      <p:ext uri="{BB962C8B-B14F-4D97-AF65-F5344CB8AC3E}">
        <p14:creationId xmlns:p14="http://schemas.microsoft.com/office/powerpoint/2010/main" val="34417361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C606597EFA3B244ABEEBC679612425A" ma:contentTypeVersion="8" ma:contentTypeDescription="Create a new document." ma:contentTypeScope="" ma:versionID="00c44f6f2ac1741ae432800034da6e6f">
  <xsd:schema xmlns:xsd="http://www.w3.org/2001/XMLSchema" xmlns:xs="http://www.w3.org/2001/XMLSchema" xmlns:p="http://schemas.microsoft.com/office/2006/metadata/properties" xmlns:ns2="dee4f23f-7bfa-42a2-b35b-1325adb8ae28" targetNamespace="http://schemas.microsoft.com/office/2006/metadata/properties" ma:root="true" ma:fieldsID="b506f2e02ae7961c0e39d6a5212f1176" ns2:_="">
    <xsd:import namespace="dee4f23f-7bfa-42a2-b35b-1325adb8ae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4f23f-7bfa-42a2-b35b-1325adb8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7B5C6E-C195-4668-928F-F519F583A6D4}">
  <ds:schemaRefs>
    <ds:schemaRef ds:uri="http://schemas.microsoft.com/sharepoint/v3/contenttype/forms"/>
  </ds:schemaRefs>
</ds:datastoreItem>
</file>

<file path=customXml/itemProps2.xml><?xml version="1.0" encoding="utf-8"?>
<ds:datastoreItem xmlns:ds="http://schemas.openxmlformats.org/officeDocument/2006/customXml" ds:itemID="{6276D8A5-6460-41D8-B2BB-D6C022FE8A5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B3C58E0-CCBE-446B-BC5E-6439073230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4f23f-7bfa-42a2-b35b-1325adb8a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1638</TotalTime>
  <Words>1126</Words>
  <Application>Microsoft Office PowerPoint</Application>
  <PresentationFormat>Widescreen</PresentationFormat>
  <Paragraphs>92</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Consolas</vt:lpstr>
      <vt:lpstr>Lucida Console</vt:lpstr>
      <vt:lpstr>Montserrat</vt:lpstr>
      <vt:lpstr>Montserrat Black</vt:lpstr>
      <vt:lpstr>Master</vt:lpstr>
      <vt:lpstr>Web development</vt:lpstr>
      <vt:lpstr>Chapter 5 Accessing DOM elements </vt:lpstr>
      <vt:lpstr>PowerPoint Presentation</vt:lpstr>
      <vt:lpstr>PowerPoint Presentation</vt:lpstr>
      <vt:lpstr>Objects</vt:lpstr>
      <vt:lpstr>Accessing elements using the DOM</vt:lpstr>
      <vt:lpstr>Accessing properties of elements</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Lowton, Anoush</cp:lastModifiedBy>
  <cp:revision>135</cp:revision>
  <cp:lastPrinted>2019-07-03T09:46:41Z</cp:lastPrinted>
  <dcterms:created xsi:type="dcterms:W3CDTF">2019-09-05T08:17:12Z</dcterms:created>
  <dcterms:modified xsi:type="dcterms:W3CDTF">2023-01-11T12:39:02Z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0x010100AC606597EFA3B244ABEEBC679612425A</vt:lpwstr>
  </property>
  <property fmtid="{D5CDD505-2E9C-101B-9397-08002B2CF9AE}" pid="3" name="BookType">
    <vt:lpwstr>4</vt:lpwstr>
  </property>
</Properties>
</file>