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3" r:id="rId5"/>
    <p:sldId id="491" r:id="rId6"/>
    <p:sldId id="493" r:id="rId7"/>
    <p:sldId id="536" r:id="rId8"/>
    <p:sldId id="538" r:id="rId9"/>
    <p:sldId id="543" r:id="rId10"/>
    <p:sldId id="539" r:id="rId11"/>
    <p:sldId id="542" r:id="rId12"/>
    <p:sldId id="540" r:id="rId13"/>
    <p:sldId id="537" r:id="rId14"/>
    <p:sldId id="544" r:id="rId15"/>
    <p:sldId id="541" r:id="rId16"/>
    <p:sldId id="494" r:id="rId17"/>
    <p:sldId id="535" r:id="rId18"/>
  </p:sldIdLst>
  <p:sldSz cx="12192000" cy="6858000"/>
  <p:notesSz cx="6645275" cy="977582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258"/>
    <a:srgbClr val="7E007C"/>
    <a:srgbClr val="09EDB8"/>
    <a:srgbClr val="004050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8" autoAdjust="0"/>
    <p:restoredTop sz="93792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366" y="10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40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Andrew Rogers" userId="fbd1f26338c9b5ce" providerId="LiveId" clId="{D3B3273C-8E20-4942-8950-39BE0BC57328}"/>
    <pc:docChg chg="modSld">
      <pc:chgData name="MarkAndrew Rogers" userId="fbd1f26338c9b5ce" providerId="LiveId" clId="{D3B3273C-8E20-4942-8950-39BE0BC57328}" dt="2022-08-18T11:26:34.775" v="0" actId="1076"/>
      <pc:docMkLst>
        <pc:docMk/>
      </pc:docMkLst>
      <pc:sldChg chg="modSp mod">
        <pc:chgData name="MarkAndrew Rogers" userId="fbd1f26338c9b5ce" providerId="LiveId" clId="{D3B3273C-8E20-4942-8950-39BE0BC57328}" dt="2022-08-18T11:26:34.775" v="0" actId="1076"/>
        <pc:sldMkLst>
          <pc:docMk/>
          <pc:sldMk cId="2762432022" sldId="544"/>
        </pc:sldMkLst>
        <pc:spChg chg="mod">
          <ac:chgData name="MarkAndrew Rogers" userId="fbd1f26338c9b5ce" providerId="LiveId" clId="{D3B3273C-8E20-4942-8950-39BE0BC57328}" dt="2022-08-18T11:26:34.775" v="0" actId="1076"/>
          <ac:spMkLst>
            <pc:docMk/>
            <pc:sldMk cId="2762432022" sldId="544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12/01/2023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7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A5024-7929-4056-8E94-172B36B7A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View the slide and notice:</a:t>
            </a:r>
          </a:p>
          <a:p>
            <a:pPr lvl="1"/>
            <a:r>
              <a:rPr lang="en-GB" dirty="0"/>
              <a:t>How easy it is to nest one object inside another</a:t>
            </a:r>
          </a:p>
          <a:p>
            <a:pPr lvl="1"/>
            <a:r>
              <a:rPr lang="en-GB" dirty="0"/>
              <a:t>How easy it is to use arrays and objects together</a:t>
            </a:r>
          </a:p>
          <a:p>
            <a:pPr lvl="1"/>
            <a:r>
              <a:rPr lang="en-GB" dirty="0"/>
              <a:t>It is human-readable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69C43-4E8F-4FF0-A691-CFB225A61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4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9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54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6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32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7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0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2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2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/>
              <a:t>JavaScript is a class-less language but it can define </a:t>
            </a:r>
            <a:br>
              <a:rPr lang="en-GB" dirty="0"/>
            </a:br>
            <a:r>
              <a:rPr lang="en-GB" dirty="0"/>
              <a:t>prototype-based classes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6AAD-4822-4D35-BB45-065DFB66B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8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6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5015952"/>
            <a:ext cx="12192000" cy="1775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7" y="785794"/>
            <a:ext cx="956780" cy="6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71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spcBef>
                <a:spcPts val="1200"/>
              </a:spcBef>
              <a:defRPr b="1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42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2" r:id="rId35"/>
    <p:sldLayoutId id="2147483903" r:id="rId36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exampl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6238" y="1971757"/>
            <a:ext cx="6024562" cy="23534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Web development</a:t>
            </a:r>
            <a:br>
              <a:rPr lang="en-GB" dirty="0"/>
            </a:br>
            <a:r>
              <a:rPr lang="en-GB" dirty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complex example of some JSON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4939553"/>
            <a:ext cx="11516239" cy="1581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You could create a JavaScript variable:</a:t>
            </a:r>
            <a:br>
              <a:rPr lang="en-GB" dirty="0"/>
            </a:b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= {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surname: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More examples at </a:t>
            </a:r>
            <a:r>
              <a:rPr lang="en-GB" b="1" dirty="0">
                <a:solidFill>
                  <a:srgbClr val="7E007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http://json.org/example.html</a:t>
            </a:r>
            <a:endParaRPr lang="en-GB" b="1" dirty="0">
              <a:solidFill>
                <a:srgbClr val="7E007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7810" y="1371483"/>
            <a:ext cx="7156379" cy="3293209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"menu"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"id"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"file"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"File"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"popup"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menuitem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 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onclick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CreateNewDoc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"Open"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onclick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"OpenDoc()"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},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"Close"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2E75B6"/>
                </a:solidFill>
                <a:latin typeface="Consolas" panose="020B0609020204030204" pitchFamily="49" charset="0"/>
              </a:rPr>
              <a:t>onclick</a:t>
            </a:r>
            <a:r>
              <a:rPr lang="en-GB" sz="1600" b="1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CloseDoc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C5CE8A-38D6-41CD-9B61-E6BF0081C471}"/>
              </a:ext>
            </a:extLst>
          </p:cNvPr>
          <p:cNvSpPr/>
          <p:nvPr/>
        </p:nvSpPr>
        <p:spPr>
          <a:xfrm>
            <a:off x="6095999" y="1932367"/>
            <a:ext cx="2229025" cy="466165"/>
          </a:xfrm>
          <a:prstGeom prst="round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cs typeface="Arial" pitchFamily="34" charset="0"/>
              </a:rPr>
              <a:t>Object within object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A13222-C9B3-49C4-9E22-4BB8BD0F0CAF}"/>
              </a:ext>
            </a:extLst>
          </p:cNvPr>
          <p:cNvSpPr/>
          <p:nvPr/>
        </p:nvSpPr>
        <p:spPr>
          <a:xfrm>
            <a:off x="6095998" y="4004263"/>
            <a:ext cx="2229025" cy="466165"/>
          </a:xfrm>
          <a:prstGeom prst="round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cs typeface="Arial" pitchFamily="34" charset="0"/>
              </a:rPr>
              <a:t>Arrays of 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004E6-49A8-4017-B04E-E10AE76BB4E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27176" y="2165450"/>
            <a:ext cx="1568823" cy="3361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6D2847-D2B6-4117-B2ED-C23AB4F49849}"/>
              </a:ext>
            </a:extLst>
          </p:cNvPr>
          <p:cNvCxnSpPr>
            <a:cxnSpLocks/>
          </p:cNvCxnSpPr>
          <p:nvPr/>
        </p:nvCxnSpPr>
        <p:spPr>
          <a:xfrm flipH="1" flipV="1">
            <a:off x="5585012" y="3612776"/>
            <a:ext cx="510987" cy="624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8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an object to JSON string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8328" y="2410688"/>
            <a:ext cx="789038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"Ken"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"Linda"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(names))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8328" y="4193777"/>
            <a:ext cx="789038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= {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surname: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age:21 }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(person))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DBA0964-B206-4274-8A46-89B460F5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106003"/>
          </a:xfrm>
        </p:spPr>
        <p:txBody>
          <a:bodyPr/>
          <a:lstStyle/>
          <a:p>
            <a:r>
              <a:rPr lang="en-GB" b="1" dirty="0"/>
              <a:t>JSON is often used to exchange data to / from a web server.</a:t>
            </a:r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This data has to be a string.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43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a JSON string to an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7005" y="1709292"/>
            <a:ext cx="7890387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`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"value": "New",   "onclick": "</a:t>
            </a:r>
            <a:r>
              <a:rPr lang="en-GB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CreateNewDoc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()" 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"value": "Open",  "onclick": "OpenDoc()"      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"value": "Close", "onclick": "</a:t>
            </a:r>
            <a:r>
              <a:rPr lang="en-GB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CloseDoc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()"     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]</a:t>
            </a: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`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menus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menus.length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console.log(menus[i].value);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8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A57-F7D7-4AE7-9213-FE2A66C8A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2780FB-FEC4-4425-9840-E1754CCF3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GB" b="1" dirty="0"/>
              <a:t>In this chapter you learned: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How to create and use objects in JavaScript.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What JSON is and why we use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41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05EC2-B267-4B28-B06B-EEBDD7327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1349984"/>
            <a:ext cx="3443732" cy="2751998"/>
          </a:xfrm>
        </p:spPr>
        <p:txBody>
          <a:bodyPr/>
          <a:lstStyle/>
          <a:p>
            <a:r>
              <a:rPr lang="en-GB" dirty="0"/>
              <a:t>Lab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6E09-98B6-4AAA-B8BF-EEA5094185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2334" y="1988191"/>
            <a:ext cx="6218704" cy="3455956"/>
          </a:xfrm>
        </p:spPr>
        <p:txBody>
          <a:bodyPr/>
          <a:lstStyle/>
          <a:p>
            <a:r>
              <a:rPr lang="en-IN" dirty="0"/>
              <a:t>Please do the following lab: </a:t>
            </a:r>
            <a:r>
              <a:rPr lang="en-GB" b="1" dirty="0"/>
              <a:t>Objects &amp; JSON</a:t>
            </a:r>
          </a:p>
          <a:p>
            <a:endParaRPr lang="en-GB" b="1" dirty="0"/>
          </a:p>
          <a:p>
            <a:r>
              <a:rPr lang="en-GB" dirty="0"/>
              <a:t>Duration</a:t>
            </a:r>
            <a:r>
              <a:rPr lang="en-GB" b="1" dirty="0"/>
              <a:t>: 20-25 min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59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Chapter – 11</a:t>
            </a:r>
            <a:br>
              <a:rPr lang="en-GB" dirty="0"/>
            </a:br>
            <a:r>
              <a:rPr lang="en-GB" dirty="0"/>
              <a:t>Objects and JSON 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21FA40-AB49-43AD-8B4B-4F0D69968C2E}"/>
              </a:ext>
            </a:extLst>
          </p:cNvPr>
          <p:cNvSpPr txBox="1">
            <a:spLocks/>
          </p:cNvSpPr>
          <p:nvPr/>
        </p:nvSpPr>
        <p:spPr>
          <a:xfrm>
            <a:off x="376239" y="5608948"/>
            <a:ext cx="6480175" cy="4427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99F027-5CFF-4864-8579-4B8F7161E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0D0BA9-3349-41D8-B07D-492F58BDA0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chapter you'll learn:</a:t>
            </a:r>
          </a:p>
          <a:p>
            <a:pPr marL="342900" lvl="1" indent="-342900">
              <a:buSzPct val="115000"/>
            </a:pPr>
            <a:r>
              <a:rPr lang="en-GB" dirty="0"/>
              <a:t>How to create objects in JavaScript.</a:t>
            </a:r>
          </a:p>
          <a:p>
            <a:pPr marL="342900" lvl="1" indent="-342900">
              <a:buSzPct val="115000"/>
            </a:pPr>
            <a:r>
              <a:rPr lang="en-GB" dirty="0"/>
              <a:t>What JSON 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23A454-2319-421B-AAF7-A6FBB34ADC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5572" y="1349984"/>
            <a:ext cx="7162253" cy="5119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Variables in JavaScript can hold values of any type</a:t>
            </a:r>
            <a:r>
              <a:rPr lang="en-GB" dirty="0"/>
              <a:t>.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They can also hold objects</a:t>
            </a:r>
            <a:r>
              <a:rPr lang="en-GB" dirty="0"/>
              <a:t>:</a:t>
            </a:r>
            <a:endParaRPr lang="en-GB" b="1" dirty="0"/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Unlike other languages, objects are not usually based on classes.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To create an object, you specify what properties the object has.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You can also add new properties to an existing object later on.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Objects are declared using { }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Within the { }, you can write a list of comma-separated properties.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See the next page for an example.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3BB6D5-5626-488F-A1D3-90F3D4E8B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Objects </a:t>
            </a:r>
          </a:p>
          <a:p>
            <a:r>
              <a:rPr lang="en-GB" dirty="0"/>
              <a:t>in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0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7C3FD8-D0A7-40BF-BB53-C78EB459DCB0}"/>
              </a:ext>
            </a:extLst>
          </p:cNvPr>
          <p:cNvSpPr/>
          <p:nvPr/>
        </p:nvSpPr>
        <p:spPr>
          <a:xfrm>
            <a:off x="1380271" y="1633671"/>
            <a:ext cx="85905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person1 = {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surname: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person1.age = 42;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alert(person1.firstName);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alert(person1.age);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in JavaScript </a:t>
            </a:r>
            <a:r>
              <a:rPr lang="mr-IN" dirty="0"/>
              <a:t>–</a:t>
            </a:r>
            <a:r>
              <a:rPr lang="en-GB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42712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in JavaScript </a:t>
            </a:r>
            <a:r>
              <a:rPr lang="mr-IN" dirty="0"/>
              <a:t>–</a:t>
            </a:r>
            <a:r>
              <a:rPr lang="en-GB" dirty="0"/>
              <a:t> Passing objects as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F1C3-205B-42C8-82FE-59A565D4A839}"/>
              </a:ext>
            </a:extLst>
          </p:cNvPr>
          <p:cNvSpPr txBox="1"/>
          <p:nvPr/>
        </p:nvSpPr>
        <p:spPr>
          <a:xfrm>
            <a:off x="1378957" y="2250915"/>
            <a:ext cx="9203647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showPerson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(person) {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alert(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person.firstName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 is 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 years old"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person1 = {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surname: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person1.age = 42;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showPerson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(person1);</a:t>
            </a:r>
          </a:p>
        </p:txBody>
      </p:sp>
    </p:spTree>
    <p:extLst>
      <p:ext uri="{BB962C8B-B14F-4D97-AF65-F5344CB8AC3E}">
        <p14:creationId xmlns:p14="http://schemas.microsoft.com/office/powerpoint/2010/main" val="168078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methods in JavaScript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3782493" cy="4955354"/>
          </a:xfrm>
        </p:spPr>
        <p:txBody>
          <a:bodyPr>
            <a:normAutofit/>
          </a:bodyPr>
          <a:lstStyle/>
          <a:p>
            <a:r>
              <a:rPr lang="en-GB" b="1" dirty="0"/>
              <a:t>To add a method, assign </a:t>
            </a:r>
            <a:br>
              <a:rPr lang="en-GB" b="1" dirty="0"/>
            </a:br>
            <a:r>
              <a:rPr lang="en-GB" b="1" dirty="0"/>
              <a:t>it as a property</a:t>
            </a:r>
            <a:r>
              <a:rPr lang="en-GB" dirty="0"/>
              <a:t>.</a:t>
            </a:r>
            <a:endParaRPr lang="en-GB" b="1" dirty="0"/>
          </a:p>
          <a:p>
            <a:pPr marL="342000" lvl="1" indent="-3420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Function gets its name from the property you assign it to.</a:t>
            </a:r>
          </a:p>
          <a:p>
            <a:pPr marL="342000" lvl="1" indent="-3420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000" lvl="1" indent="-3420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Can do this either during or after object creation.</a:t>
            </a:r>
          </a:p>
          <a:p>
            <a:pPr marL="342000" lvl="1" indent="-3420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000" lvl="1" indent="-3420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From within a method, use “</a:t>
            </a:r>
            <a:r>
              <a:rPr lang="en-GB" b="1" dirty="0" err="1">
                <a:latin typeface="Consolas" charset="0"/>
                <a:ea typeface="Consolas" charset="0"/>
                <a:cs typeface="Consolas" charset="0"/>
              </a:rPr>
              <a:t>this.property</a:t>
            </a:r>
            <a:r>
              <a:rPr lang="en-GB" dirty="0"/>
              <a:t>” to access a property.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E7D41-6A5F-4074-82C4-0B4FC74A6F08}"/>
              </a:ext>
            </a:extLst>
          </p:cNvPr>
          <p:cNvSpPr txBox="1"/>
          <p:nvPr/>
        </p:nvSpPr>
        <p:spPr>
          <a:xfrm>
            <a:off x="4123765" y="1413807"/>
            <a:ext cx="773402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person1 =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surname: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alert(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.firstName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years old`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person1.age = 25;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person1.showAge();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1F7E0-98C0-4F24-9DA3-94000FE52CDF}"/>
              </a:ext>
            </a:extLst>
          </p:cNvPr>
          <p:cNvSpPr txBox="1"/>
          <p:nvPr/>
        </p:nvSpPr>
        <p:spPr>
          <a:xfrm>
            <a:off x="4116704" y="4548830"/>
            <a:ext cx="7734024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Example of adding methods afterwards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person1.showFullName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alert(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.firstName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.surname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person1.showFullName(person1);</a:t>
            </a:r>
          </a:p>
        </p:txBody>
      </p:sp>
    </p:spTree>
    <p:extLst>
      <p:ext uri="{BB962C8B-B14F-4D97-AF65-F5344CB8AC3E}">
        <p14:creationId xmlns:p14="http://schemas.microsoft.com/office/powerpoint/2010/main" val="211579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8D39-34B6-4304-B637-E389CF01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class in ES6 (2015+)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21708" y="1367059"/>
            <a:ext cx="58039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(name)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alert(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.name +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 is working"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1708" y="4463082"/>
            <a:ext cx="58039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p.doWork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3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283EB3-0F73-46ED-83D9-FF26450D6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JSON  (</a:t>
            </a:r>
            <a:r>
              <a:rPr lang="en-GB" dirty="0">
                <a:solidFill>
                  <a:srgbClr val="F91258"/>
                </a:solidFill>
              </a:rPr>
              <a:t>J</a:t>
            </a:r>
            <a:r>
              <a:rPr lang="en-GB" dirty="0"/>
              <a:t>ava</a:t>
            </a:r>
            <a:r>
              <a:rPr lang="en-GB" dirty="0">
                <a:solidFill>
                  <a:srgbClr val="F91258"/>
                </a:solidFill>
              </a:rPr>
              <a:t>S</a:t>
            </a:r>
            <a:r>
              <a:rPr lang="en-GB" dirty="0"/>
              <a:t>cript </a:t>
            </a:r>
            <a:r>
              <a:rPr lang="en-GB" dirty="0">
                <a:solidFill>
                  <a:srgbClr val="F91258"/>
                </a:solidFill>
              </a:rPr>
              <a:t>O</a:t>
            </a:r>
            <a:r>
              <a:rPr lang="en-GB" dirty="0"/>
              <a:t>bject </a:t>
            </a:r>
          </a:p>
          <a:p>
            <a:r>
              <a:rPr lang="en-GB" dirty="0">
                <a:solidFill>
                  <a:srgbClr val="F91258"/>
                </a:solidFill>
              </a:rPr>
              <a:t>N</a:t>
            </a:r>
            <a:r>
              <a:rPr lang="en-GB" dirty="0"/>
              <a:t>otation)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D88A61-DAF2-4693-BED1-D86B901D45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6967492" cy="4094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JSON is a data-interchange format</a:t>
            </a:r>
            <a:r>
              <a:rPr lang="en-GB" dirty="0"/>
              <a:t>.</a:t>
            </a:r>
            <a:endParaRPr lang="en-GB" b="1" dirty="0"/>
          </a:p>
          <a:p>
            <a:pPr marL="684000" lvl="2" indent="-342900">
              <a:buSzPct val="115000"/>
            </a:pPr>
            <a:r>
              <a:rPr lang="en-GB" dirty="0"/>
              <a:t>A way of moving data from one place to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JSON was originally developed as part of JavaScript</a:t>
            </a:r>
            <a:r>
              <a:rPr lang="en-GB" dirty="0"/>
              <a:t>:</a:t>
            </a:r>
            <a:endParaRPr lang="en-GB" b="1" dirty="0"/>
          </a:p>
          <a:p>
            <a:pPr marL="684000" lvl="2" indent="-342900">
              <a:buSzPct val="115000"/>
            </a:pPr>
            <a:r>
              <a:rPr lang="en-GB" dirty="0"/>
              <a:t>But it is now a language-independent data-interchange format.</a:t>
            </a:r>
          </a:p>
          <a:p>
            <a:pPr marL="1026000" lvl="2" indent="-342900">
              <a:buSzPct val="115000"/>
            </a:pPr>
            <a:r>
              <a:rPr lang="en-GB" dirty="0"/>
              <a:t>Many languages, including JavaScript, have built-in capabilities to convert data to / from JSON.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Example:</a:t>
            </a:r>
          </a:p>
          <a:p>
            <a:pPr marL="684000" lvl="2" indent="-342900">
              <a:buSzPct val="115000"/>
            </a:pPr>
            <a:r>
              <a:rPr lang="en-GB" dirty="0"/>
              <a:t>We’ve already seen an example of JSON, embedded into our JavaScript code: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82306" y="5685666"/>
            <a:ext cx="5538930" cy="40011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B8CCE4"/>
              </a:buClr>
            </a:pP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surname: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sz="19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0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06597EFA3B244ABEEBC679612425A" ma:contentTypeVersion="8" ma:contentTypeDescription="Create a new document." ma:contentTypeScope="" ma:versionID="00c44f6f2ac1741ae432800034da6e6f">
  <xsd:schema xmlns:xsd="http://www.w3.org/2001/XMLSchema" xmlns:xs="http://www.w3.org/2001/XMLSchema" xmlns:p="http://schemas.microsoft.com/office/2006/metadata/properties" xmlns:ns2="dee4f23f-7bfa-42a2-b35b-1325adb8ae28" targetNamespace="http://schemas.microsoft.com/office/2006/metadata/properties" ma:root="true" ma:fieldsID="b506f2e02ae7961c0e39d6a5212f1176" ns2:_="">
    <xsd:import namespace="dee4f23f-7bfa-42a2-b35b-1325adb8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4f23f-7bfa-42a2-b35b-1325adb8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7F61C-99FA-48BA-962A-B5F5670753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4f23f-7bfa-42a2-b35b-1325adb8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ED7078-7D27-4FC6-86A3-6FA7A5164F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1FFE42-38A4-4A2A-B4F9-4F01E4315AB4}">
  <ds:schemaRefs>
    <ds:schemaRef ds:uri="http://schemas.microsoft.com/office/2006/metadata/properties"/>
    <ds:schemaRef ds:uri="http://schemas.microsoft.com/office/infopath/2007/PartnerControls"/>
    <ds:schemaRef ds:uri="B42EA499-AA80-4ED5-9ED5-37A17D3EB5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890</Words>
  <Application>Microsoft Office PowerPoint</Application>
  <PresentationFormat>Widescreen</PresentationFormat>
  <Paragraphs>153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Montserrat</vt:lpstr>
      <vt:lpstr>Montserrat Black</vt:lpstr>
      <vt:lpstr>Wingdings</vt:lpstr>
      <vt:lpstr>Master</vt:lpstr>
      <vt:lpstr>  Web development JavaScript</vt:lpstr>
      <vt:lpstr>Chapter – 11 Objects and JSON  </vt:lpstr>
      <vt:lpstr>PowerPoint Presentation</vt:lpstr>
      <vt:lpstr>PowerPoint Presentation</vt:lpstr>
      <vt:lpstr>Objects in JavaScript – Example</vt:lpstr>
      <vt:lpstr>Objects in JavaScript – Passing objects as parameter</vt:lpstr>
      <vt:lpstr>Adding methods in JavaScript</vt:lpstr>
      <vt:lpstr>Defining a class in ES6 (2015+)</vt:lpstr>
      <vt:lpstr>PowerPoint Presentation</vt:lpstr>
      <vt:lpstr>A more complex example of some JSON</vt:lpstr>
      <vt:lpstr>Converting an object to JSON string</vt:lpstr>
      <vt:lpstr>Converting a JSON string to an object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Lowton, Anoush</cp:lastModifiedBy>
  <cp:revision>144</cp:revision>
  <cp:lastPrinted>2019-07-03T09:46:41Z</cp:lastPrinted>
  <dcterms:created xsi:type="dcterms:W3CDTF">2019-09-05T08:17:12Z</dcterms:created>
  <dcterms:modified xsi:type="dcterms:W3CDTF">2023-01-12T08:58:39Z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0x010100AC606597EFA3B244ABEEBC679612425A</vt:lpwstr>
  </property>
</Properties>
</file>