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564" r:id="rId5"/>
    <p:sldId id="308" r:id="rId6"/>
    <p:sldId id="440" r:id="rId7"/>
    <p:sldId id="555" r:id="rId8"/>
    <p:sldId id="557" r:id="rId9"/>
    <p:sldId id="442" r:id="rId10"/>
    <p:sldId id="444" r:id="rId11"/>
    <p:sldId id="446" r:id="rId12"/>
    <p:sldId id="559" r:id="rId13"/>
    <p:sldId id="560" r:id="rId14"/>
    <p:sldId id="452" r:id="rId15"/>
    <p:sldId id="453" r:id="rId16"/>
    <p:sldId id="454" r:id="rId17"/>
    <p:sldId id="455" r:id="rId18"/>
    <p:sldId id="563" r:id="rId19"/>
    <p:sldId id="456" r:id="rId20"/>
  </p:sldIdLst>
  <p:sldSz cx="12192000" cy="6858000"/>
  <p:notesSz cx="6645275" cy="9775825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00C8"/>
    <a:srgbClr val="004050"/>
    <a:srgbClr val="F91258"/>
    <a:srgbClr val="7E007C"/>
    <a:srgbClr val="28CFF9"/>
    <a:srgbClr val="F3622C"/>
    <a:srgbClr val="31D3AE"/>
    <a:srgbClr val="F3F3F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792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116" y="102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31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19/01/2023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52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1FF19-D278-4689-9652-9D0ED0A31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45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4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5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19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26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82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9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5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1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940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3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982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6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7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8" name="Picture 7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5015952"/>
            <a:ext cx="12192000" cy="1775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7" y="785794"/>
            <a:ext cx="956780" cy="6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56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spcBef>
                <a:spcPts val="1200"/>
              </a:spcBef>
              <a:defRPr b="1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20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2" r:id="rId35"/>
    <p:sldLayoutId id="2147483903" r:id="rId3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api.jquery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6C97A72-4CD9-4113-9CF9-D890C1953A25}"/>
              </a:ext>
            </a:extLst>
          </p:cNvPr>
          <p:cNvSpPr txBox="1">
            <a:spLocks/>
          </p:cNvSpPr>
          <p:nvPr/>
        </p:nvSpPr>
        <p:spPr>
          <a:xfrm>
            <a:off x="385300" y="5629854"/>
            <a:ext cx="3534471" cy="11869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jQuery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3AA6BE-2E51-4607-8CA9-495D9C038B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7751" y="1323579"/>
            <a:ext cx="6177824" cy="2277604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1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86501A-6F49-4D54-9461-0CE888BA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elements  </a:t>
            </a:r>
            <a:r>
              <a:rPr lang="en-GB" sz="2000" dirty="0"/>
              <a:t>(follows the CSS rules of selection)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1451A-BDC7-4058-85C8-F9B2C2C1C2E5}"/>
              </a:ext>
            </a:extLst>
          </p:cNvPr>
          <p:cNvSpPr txBox="1"/>
          <p:nvPr/>
        </p:nvSpPr>
        <p:spPr>
          <a:xfrm>
            <a:off x="162760" y="1514040"/>
            <a:ext cx="7847765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="https://code.jquery.com/jquery-3.3.1.min.js"&gt;&lt;/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$(document).ready(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demo();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divInfo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).html(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'The best is yet to come'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'.spring'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color'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'green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'p'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).html(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'There is no present like time'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'p[name=sales]'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).html(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'Sales report of the day'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'h1, p'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'color', 'blue'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46F37-CEB3-47ED-A082-11D3A11C9DE4}"/>
              </a:ext>
            </a:extLst>
          </p:cNvPr>
          <p:cNvSpPr txBox="1"/>
          <p:nvPr/>
        </p:nvSpPr>
        <p:spPr>
          <a:xfrm>
            <a:off x="6812047" y="2858761"/>
            <a:ext cx="4741778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divInfo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Notes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="spring"&gt;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Spring is coming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="spring"&gt;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very soon!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="sales"&gt;&lt;/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The Project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38DC75-9E46-4AE6-81A3-B33019DA8C29}"/>
              </a:ext>
            </a:extLst>
          </p:cNvPr>
          <p:cNvCxnSpPr/>
          <p:nvPr/>
        </p:nvCxnSpPr>
        <p:spPr>
          <a:xfrm>
            <a:off x="6019800" y="3429000"/>
            <a:ext cx="104775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CD75B-E05D-45D7-B27F-67FA594B1852}"/>
              </a:ext>
            </a:extLst>
          </p:cNvPr>
          <p:cNvCxnSpPr>
            <a:cxnSpLocks/>
          </p:cNvCxnSpPr>
          <p:nvPr/>
        </p:nvCxnSpPr>
        <p:spPr>
          <a:xfrm>
            <a:off x="5019675" y="3590925"/>
            <a:ext cx="205740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7C5255-F1AD-4B57-B2D5-06FFE1AD481B}"/>
              </a:ext>
            </a:extLst>
          </p:cNvPr>
          <p:cNvCxnSpPr/>
          <p:nvPr/>
        </p:nvCxnSpPr>
        <p:spPr>
          <a:xfrm>
            <a:off x="6029325" y="4067175"/>
            <a:ext cx="104775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457508-76E1-4440-88B9-6589EB5DF5AF}"/>
              </a:ext>
            </a:extLst>
          </p:cNvPr>
          <p:cNvCxnSpPr>
            <a:cxnSpLocks/>
          </p:cNvCxnSpPr>
          <p:nvPr/>
        </p:nvCxnSpPr>
        <p:spPr>
          <a:xfrm>
            <a:off x="6553200" y="4495800"/>
            <a:ext cx="52387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5F6447-7C64-4C32-ACCA-02437FB0B356}"/>
              </a:ext>
            </a:extLst>
          </p:cNvPr>
          <p:cNvCxnSpPr>
            <a:cxnSpLocks/>
          </p:cNvCxnSpPr>
          <p:nvPr/>
        </p:nvCxnSpPr>
        <p:spPr>
          <a:xfrm>
            <a:off x="5019675" y="5143500"/>
            <a:ext cx="205740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3B1EF9-AB8A-4AC7-8761-A8BED2D85957}"/>
              </a:ext>
            </a:extLst>
          </p:cNvPr>
          <p:cNvCxnSpPr>
            <a:cxnSpLocks/>
          </p:cNvCxnSpPr>
          <p:nvPr/>
        </p:nvCxnSpPr>
        <p:spPr>
          <a:xfrm flipV="1">
            <a:off x="6629400" y="4705350"/>
            <a:ext cx="381000" cy="43815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B76263-5FEF-4FEC-AE4E-90A4FD6EE1C4}"/>
              </a:ext>
            </a:extLst>
          </p:cNvPr>
          <p:cNvSpPr txBox="1"/>
          <p:nvPr/>
        </p:nvSpPr>
        <p:spPr>
          <a:xfrm>
            <a:off x="9202822" y="1111342"/>
            <a:ext cx="2351003" cy="160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best is yet to come</a:t>
            </a:r>
          </a:p>
          <a:p>
            <a:pPr algn="l"/>
            <a:r>
              <a:rPr lang="en-GB" sz="1400" b="1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</a:rPr>
              <a:t>Spring is coming</a:t>
            </a:r>
          </a:p>
          <a:p>
            <a:pPr algn="l"/>
            <a:r>
              <a:rPr lang="en-GB" sz="1400" b="1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</a:rPr>
              <a:t>very soon!</a:t>
            </a:r>
          </a:p>
          <a:p>
            <a:pPr algn="l"/>
            <a:r>
              <a:rPr lang="en-GB" sz="1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There is no present like time</a:t>
            </a:r>
          </a:p>
          <a:p>
            <a:pPr algn="l"/>
            <a:r>
              <a:rPr lang="en-GB" sz="1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There is no present like time</a:t>
            </a:r>
          </a:p>
          <a:p>
            <a:pPr algn="l"/>
            <a:r>
              <a:rPr lang="en-GB" sz="1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Sales report of the day</a:t>
            </a:r>
          </a:p>
          <a:p>
            <a:pPr algn="l"/>
            <a:r>
              <a:rPr lang="en-GB" sz="14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26042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form elements – </a:t>
            </a:r>
            <a:r>
              <a:rPr lang="en-GB" sz="3200" dirty="0"/>
              <a:t>Text boxes .</a:t>
            </a:r>
            <a:r>
              <a:rPr lang="en-GB" sz="3200" dirty="0" err="1"/>
              <a:t>val</a:t>
            </a:r>
            <a:r>
              <a:rPr lang="en-GB" sz="3200" dirty="0"/>
              <a:t>()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111125" y="1377204"/>
            <a:ext cx="7966325" cy="4286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5400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="https://code.jquery.com/jquery-3.3.1.min.js"&gt;&lt;/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txtAge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txtAge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(age + 1);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Name: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txtName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Age: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="number"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txtAge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incAge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Increase age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29448" y="5351509"/>
            <a:ext cx="3333402" cy="563516"/>
          </a:xfrm>
          <a:prstGeom prst="wedgeRoundRectCallout">
            <a:avLst>
              <a:gd name="adj1" fmla="val -33954"/>
              <a:gd name="adj2" fmla="val -69554"/>
              <a:gd name="adj3" fmla="val 16667"/>
            </a:avLst>
          </a:prstGeom>
          <a:solidFill>
            <a:schemeClr val="bg1"/>
          </a:solidFill>
          <a:ln w="25400">
            <a:solidFill>
              <a:srgbClr val="F36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cs typeface="Arial" pitchFamily="34" charset="0"/>
              </a:rPr>
              <a:t>You'll see the jQuery way </a:t>
            </a:r>
            <a:br>
              <a:rPr lang="en-GB" sz="1400" dirty="0">
                <a:solidFill>
                  <a:schemeClr val="tx1"/>
                </a:solidFill>
                <a:cs typeface="Arial" pitchFamily="34" charset="0"/>
              </a:rPr>
            </a:br>
            <a:r>
              <a:rPr lang="en-GB" sz="1400" dirty="0">
                <a:solidFill>
                  <a:schemeClr val="tx1"/>
                </a:solidFill>
                <a:cs typeface="Arial" pitchFamily="34" charset="0"/>
              </a:rPr>
              <a:t>of setting events later</a:t>
            </a:r>
          </a:p>
        </p:txBody>
      </p:sp>
    </p:spTree>
    <p:extLst>
      <p:ext uri="{BB962C8B-B14F-4D97-AF65-F5344CB8AC3E}">
        <p14:creationId xmlns:p14="http://schemas.microsoft.com/office/powerpoint/2010/main" val="271897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elements – Radio  .</a:t>
            </a:r>
            <a:r>
              <a:rPr lang="en-GB" dirty="0" err="1"/>
              <a:t>val</a:t>
            </a:r>
            <a:r>
              <a:rPr lang="en-GB" dirty="0"/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7774" y="1518256"/>
            <a:ext cx="8785801" cy="4770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="https://code.jquery.com/jquery-3.3.1.min.js"&gt;&lt;/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Register()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info 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'You are 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sex = $(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'input[name=gender]:checked'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(sex ==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 info +=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'female'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(sex ==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 info +=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'male'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alert(info);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Register()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="gender"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="m"&gt;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="gender"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="f"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3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elements – Checkboxes  .</a:t>
            </a:r>
            <a:r>
              <a:rPr lang="en-GB" dirty="0" err="1"/>
              <a:t>val</a:t>
            </a:r>
            <a:r>
              <a:rPr lang="en-GB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BC340-8872-4F7C-915C-A05074C9B591}"/>
              </a:ext>
            </a:extLst>
          </p:cNvPr>
          <p:cNvSpPr txBox="1"/>
          <p:nvPr/>
        </p:nvSpPr>
        <p:spPr>
          <a:xfrm>
            <a:off x="514351" y="1542425"/>
            <a:ext cx="9429749" cy="4770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="https://code.jquery.com/jquery-3.3.1.min.js"&gt;&lt;/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Register()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	 var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over18 = $(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"input[name=over18]:checked"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over18 = $(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"#ov18:checked"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(over18 ==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alert(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'Is over 18')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Register()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 Over 18?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="over18"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="ov18"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="y"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DDFCFF8-267D-4B52-86BF-D559A506492F}"/>
              </a:ext>
            </a:extLst>
          </p:cNvPr>
          <p:cNvSpPr/>
          <p:nvPr/>
        </p:nvSpPr>
        <p:spPr>
          <a:xfrm>
            <a:off x="8248650" y="166284"/>
            <a:ext cx="1304926" cy="395774"/>
          </a:xfrm>
          <a:prstGeom prst="wedgeRoundRectCallout">
            <a:avLst>
              <a:gd name="adj1" fmla="val -60709"/>
              <a:gd name="adj2" fmla="val -15593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two ways</a:t>
            </a:r>
          </a:p>
        </p:txBody>
      </p:sp>
    </p:spTree>
    <p:extLst>
      <p:ext uri="{BB962C8B-B14F-4D97-AF65-F5344CB8AC3E}">
        <p14:creationId xmlns:p14="http://schemas.microsoft.com/office/powerpoint/2010/main" val="272551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elements – </a:t>
            </a:r>
            <a:r>
              <a:rPr lang="en-GB" sz="2800" dirty="0"/>
              <a:t>Selection lists  </a:t>
            </a:r>
            <a:r>
              <a:rPr lang="en-GB" sz="1800" dirty="0"/>
              <a:t>- .index() and .text()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6304" y="1428285"/>
            <a:ext cx="9802145" cy="4770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="https://code.jquery.com/jquery-3.3.1.min.js"&gt;&lt;/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Register()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info 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"Index is: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$(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"#options 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option:selected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).index() +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 text is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$(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"#options 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option:selected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).text();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alert(info);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Register()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="options"&gt;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option-1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option-2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option-3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8379204" y="2796329"/>
            <a:ext cx="2631696" cy="617642"/>
          </a:xfrm>
          <a:prstGeom prst="wedgeRectCallout">
            <a:avLst>
              <a:gd name="adj1" fmla="val -32251"/>
              <a:gd name="adj2" fmla="val -72925"/>
            </a:avLst>
          </a:prstGeom>
          <a:solidFill>
            <a:schemeClr val="bg1"/>
          </a:solidFill>
          <a:ln w="25400">
            <a:solidFill>
              <a:srgbClr val="F36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cs typeface="Arial" pitchFamily="34" charset="0"/>
              </a:rPr>
              <a:t>Get the selected item's 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  <a:cs typeface="Arial" pitchFamily="34" charset="0"/>
              </a:rPr>
              <a:t>index and text</a:t>
            </a:r>
          </a:p>
        </p:txBody>
      </p:sp>
    </p:spTree>
    <p:extLst>
      <p:ext uri="{BB962C8B-B14F-4D97-AF65-F5344CB8AC3E}">
        <p14:creationId xmlns:p14="http://schemas.microsoft.com/office/powerpoint/2010/main" val="16667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EA846B-1323-4659-8C7F-97BEF69C4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EC857C-2010-45BD-8D48-8D07DB393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GB" b="1" dirty="0"/>
              <a:t>In this chapter you learned how to</a:t>
            </a:r>
            <a:r>
              <a:rPr lang="en-GB" dirty="0"/>
              <a:t>:</a:t>
            </a:r>
            <a:r>
              <a:rPr lang="en-GB" b="1" dirty="0"/>
              <a:t> 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Select HTML elements. 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Get and set their values / contents.</a:t>
            </a:r>
            <a:br>
              <a:rPr lang="en-GB" dirty="0"/>
            </a:br>
            <a:endParaRPr lang="en-GB" dirty="0"/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b="1" dirty="0"/>
              <a:t>There is a lot more!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Please investigate the </a:t>
            </a:r>
            <a:r>
              <a:rPr lang="en-GB" b="1" dirty="0" err="1"/>
              <a:t>eq</a:t>
            </a:r>
            <a:r>
              <a:rPr lang="en-GB" b="1" dirty="0"/>
              <a:t>() </a:t>
            </a:r>
            <a:r>
              <a:rPr lang="en-GB" dirty="0"/>
              <a:t>and </a:t>
            </a:r>
            <a:r>
              <a:rPr lang="en-GB" b="1" dirty="0" err="1"/>
              <a:t>attr</a:t>
            </a:r>
            <a:r>
              <a:rPr lang="en-GB" b="1" dirty="0"/>
              <a:t>() </a:t>
            </a:r>
            <a:r>
              <a:rPr lang="en-GB" dirty="0"/>
              <a:t>methods when you’ve got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00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55AAE2-2DE9-4D28-A804-5D33B8E49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Lab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C4AE2F-C0E8-473D-9D53-77A9DA3BEA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4783138" cy="4094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Use jQuery to capture and edit the values of controls.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Duration 20 minutes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225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B77B9-CDB7-4FF5-A0B8-6A86982605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By the end of this course you will be able to</a:t>
            </a:r>
            <a:r>
              <a:rPr lang="en-GB" dirty="0"/>
              <a:t>:</a:t>
            </a:r>
          </a:p>
          <a:p>
            <a:pPr marL="342900" lvl="1" indent="-342900">
              <a:buSzPct val="115000"/>
            </a:pPr>
            <a:r>
              <a:rPr lang="en-GB" dirty="0"/>
              <a:t>Describe what </a:t>
            </a:r>
            <a:r>
              <a:rPr lang="en-GB" dirty="0" err="1"/>
              <a:t>Jquery</a:t>
            </a:r>
            <a:r>
              <a:rPr lang="en-GB" dirty="0"/>
              <a:t> is.</a:t>
            </a:r>
          </a:p>
          <a:p>
            <a:pPr marL="342900" lvl="1" indent="-342900">
              <a:buSzPct val="115000"/>
            </a:pPr>
            <a:r>
              <a:rPr lang="en-GB" dirty="0"/>
              <a:t>Describe and use the different jQuery statements.</a:t>
            </a:r>
          </a:p>
          <a:p>
            <a:pPr marL="342900" lvl="1" indent="-342900">
              <a:buSzPct val="115000"/>
            </a:pPr>
            <a:r>
              <a:rPr lang="en-GB" dirty="0"/>
              <a:t>Manipulate the Document Object Model (DOM).</a:t>
            </a:r>
          </a:p>
          <a:p>
            <a:pPr marL="342900" lvl="1" indent="-342900">
              <a:buSzPct val="115000"/>
            </a:pPr>
            <a:r>
              <a:rPr lang="en-GB" dirty="0"/>
              <a:t>Change the value of a control using jQuery.</a:t>
            </a:r>
          </a:p>
          <a:p>
            <a:pPr marL="342900" lvl="1" indent="-342900">
              <a:buSzPct val="115000"/>
            </a:pPr>
            <a:r>
              <a:rPr lang="en-GB" dirty="0"/>
              <a:t>Change style of an item using code.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9D4CDC-A32A-4158-AF10-D5C4B3764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jQuery session objectives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49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Chapter 1</a:t>
            </a:r>
            <a:br>
              <a:rPr lang="en-GB" dirty="0"/>
            </a:br>
            <a:r>
              <a:rPr lang="en-GB" dirty="0"/>
              <a:t>Getting started with jQuery </a:t>
            </a:r>
          </a:p>
        </p:txBody>
      </p:sp>
    </p:spTree>
    <p:extLst>
      <p:ext uri="{BB962C8B-B14F-4D97-AF65-F5344CB8AC3E}">
        <p14:creationId xmlns:p14="http://schemas.microsoft.com/office/powerpoint/2010/main" val="5304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091DB3-13B7-4F53-9F2C-D5BD0977C2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In this chapter you will learn</a:t>
            </a:r>
            <a:r>
              <a:rPr lang="en-GB" dirty="0"/>
              <a:t>:</a:t>
            </a:r>
            <a:endParaRPr lang="en-GB" b="1" dirty="0"/>
          </a:p>
          <a:p>
            <a:pPr marL="342900" lvl="1" indent="-342900">
              <a:buSzPct val="115000"/>
            </a:pPr>
            <a:r>
              <a:rPr lang="en-GB" dirty="0"/>
              <a:t>What jQuery is, and why it is so popular.</a:t>
            </a:r>
          </a:p>
          <a:p>
            <a:pPr marL="342900" lvl="1" indent="-342900">
              <a:buSzPct val="115000"/>
            </a:pPr>
            <a:r>
              <a:rPr lang="en-GB" dirty="0"/>
              <a:t>How to obtain API information.</a:t>
            </a:r>
          </a:p>
          <a:p>
            <a:pPr marL="342900" lvl="1" indent="-342900">
              <a:buSzPct val="115000"/>
            </a:pPr>
            <a:r>
              <a:rPr lang="en-GB" dirty="0"/>
              <a:t>How to download or reference it in your app.</a:t>
            </a:r>
          </a:p>
          <a:p>
            <a:pPr marL="342900" lvl="1" indent="-342900">
              <a:buSzPct val="115000"/>
            </a:pPr>
            <a:r>
              <a:rPr lang="en-GB" dirty="0"/>
              <a:t>How to detect your page is ready to run your scripts.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BAF190-CB25-4999-BF91-BB09B945C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6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DA4597-3A3F-4B41-9779-212B545E1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jQuery?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E025D-7B72-49E5-93D2-E7C74F9D1D02}"/>
              </a:ext>
            </a:extLst>
          </p:cNvPr>
          <p:cNvSpPr txBox="1"/>
          <p:nvPr/>
        </p:nvSpPr>
        <p:spPr>
          <a:xfrm>
            <a:off x="6096000" y="765784"/>
            <a:ext cx="5711216" cy="472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rtlCol="0" anchor="t" anchorCtr="0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Cross-browser compatible </a:t>
            </a:r>
            <a:r>
              <a:rPr lang="en-GB" dirty="0"/>
              <a:t>script library </a:t>
            </a:r>
            <a:br>
              <a:rPr lang="en-GB" dirty="0"/>
            </a:br>
            <a:r>
              <a:rPr lang="en-GB" dirty="0"/>
              <a:t>written in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Less code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leading to increased productivity.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Easier</a:t>
            </a:r>
            <a:r>
              <a:rPr lang="en-GB" dirty="0"/>
              <a:t>:</a:t>
            </a:r>
            <a:r>
              <a:rPr lang="en-GB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Set-up events and event handling.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performing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Animation </a:t>
            </a:r>
            <a:r>
              <a:rPr lang="en-GB" dirty="0"/>
              <a:t>for fun!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Excellent </a:t>
            </a:r>
            <a:r>
              <a:rPr lang="en-GB" b="1" dirty="0"/>
              <a:t>Ajax </a:t>
            </a:r>
            <a:r>
              <a:rPr lang="en-GB" dirty="0"/>
              <a:t>support to run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There is a lot of code written in jQuery</a:t>
            </a:r>
            <a:r>
              <a:rPr lang="en-GB" dirty="0"/>
              <a:t>:</a:t>
            </a:r>
            <a:r>
              <a:rPr lang="en-GB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developer you need to be able to </a:t>
            </a:r>
          </a:p>
          <a:p>
            <a:pPr lvl="1"/>
            <a:r>
              <a:rPr lang="en-GB" dirty="0"/>
              <a:t>     interpret it.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83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using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Method 1: Download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Navigate to </a:t>
            </a:r>
            <a:r>
              <a:rPr lang="en-US" b="1" dirty="0"/>
              <a:t>https://jquery.com/download/</a:t>
            </a:r>
            <a:r>
              <a:rPr lang="en-US" dirty="0"/>
              <a:t> to get the latest version.</a:t>
            </a:r>
          </a:p>
          <a:p>
            <a:pPr marL="1026000" lvl="2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Full or minified versions.</a:t>
            </a:r>
          </a:p>
          <a:p>
            <a:pPr marL="1026000" lvl="2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Save the files locally.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Method 2: Use a Content Delivery Network (CDN)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No need to download anything!</a:t>
            </a:r>
          </a:p>
          <a:p>
            <a:pPr lvl="2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58920" y="4226555"/>
            <a:ext cx="7735748" cy="33855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="https://code.jquery.com/jquery-3.3.1.min.js"&gt;&lt;/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9528" y="4739068"/>
            <a:ext cx="10097648" cy="33855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 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="https://ajax.googleapis.com/ajax/libs/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/3.3.1/jquery.min.js"&gt;&lt;/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71376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648D5-2925-45A4-AF4C-1B5A1C939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1003909"/>
            <a:ext cx="4072916" cy="2917842"/>
          </a:xfrm>
        </p:spPr>
        <p:txBody>
          <a:bodyPr/>
          <a:lstStyle/>
          <a:p>
            <a:r>
              <a:rPr lang="en-GB" dirty="0"/>
              <a:t>jQuery documentation </a:t>
            </a:r>
            <a:br>
              <a:rPr lang="en-GB" dirty="0"/>
            </a:br>
            <a:r>
              <a:rPr lang="en-GB" dirty="0"/>
              <a:t>and help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D70123-A20A-49FD-9432-388063A94D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3762" y="579549"/>
            <a:ext cx="6056180" cy="58990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For a list of command and examples of their use please refer to:</a:t>
            </a:r>
            <a:br>
              <a:rPr lang="en-GB" b="1" dirty="0"/>
            </a:br>
            <a:r>
              <a:rPr lang="en-US" b="1" u="sng" dirty="0">
                <a:solidFill>
                  <a:srgbClr val="09EDB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http://jquery.com/</a:t>
            </a:r>
            <a:r>
              <a:rPr lang="en-US" b="1" dirty="0">
                <a:solidFill>
                  <a:srgbClr val="09EDB8"/>
                </a:solidFill>
              </a:rPr>
              <a:t> </a:t>
            </a:r>
            <a:br>
              <a:rPr lang="en-US" b="1" dirty="0"/>
            </a:br>
            <a:endParaRPr lang="en-US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To get the latest version of the scripts, as well as a complete list of jQuery commands and keywords.</a:t>
            </a:r>
            <a:br>
              <a:rPr lang="en-US" b="1" dirty="0"/>
            </a:br>
            <a:r>
              <a:rPr lang="en-US" b="1" u="sng" dirty="0">
                <a:solidFill>
                  <a:srgbClr val="09EDB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http://api.jquery.com</a:t>
            </a:r>
            <a:br>
              <a:rPr lang="en-US" b="1" dirty="0"/>
            </a:b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Please take a pause and have a look at these sites!</a:t>
            </a:r>
            <a:br>
              <a:rPr lang="en-US" b="1" dirty="0"/>
            </a:br>
            <a:endParaRPr lang="en-GB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30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ready()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3763392" cy="49553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Detects when </a:t>
            </a:r>
            <a:br>
              <a:rPr lang="en-GB" b="1" dirty="0"/>
            </a:br>
            <a:r>
              <a:rPr lang="en-GB" b="1" dirty="0"/>
              <a:t>page has loaded. 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All DOM </a:t>
            </a:r>
            <a:br>
              <a:rPr lang="en-GB" b="1" dirty="0"/>
            </a:br>
            <a:r>
              <a:rPr lang="en-GB" b="1" dirty="0"/>
              <a:t>elements </a:t>
            </a:r>
            <a:br>
              <a:rPr lang="en-GB" b="1" dirty="0"/>
            </a:br>
            <a:r>
              <a:rPr lang="en-GB" b="1" dirty="0"/>
              <a:t>are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1012" y="5417456"/>
            <a:ext cx="2637813" cy="2825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9EDB8"/>
            </a:solidFill>
          </a:ln>
        </p:spPr>
        <p:txBody>
          <a:bodyPr wrap="square" lIns="0" tIns="33231" rIns="0" bIns="33231" rtlCol="0">
            <a:spAutoFit/>
          </a:bodyPr>
          <a:lstStyle/>
          <a:p>
            <a:pPr marL="12700" algn="ctr"/>
            <a:r>
              <a:rPr lang="en-GB" sz="1400" b="1" dirty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$ </a:t>
            </a:r>
            <a:r>
              <a:rPr lang="en-GB" sz="1400" b="1" dirty="0">
                <a:latin typeface="Consolas"/>
                <a:ea typeface="Times New Roman"/>
                <a:cs typeface="Consolas"/>
              </a:rPr>
              <a:t>is an alias for </a:t>
            </a:r>
            <a:r>
              <a:rPr lang="en-GB" sz="1400" b="1" dirty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jQuery</a:t>
            </a:r>
            <a:endParaRPr lang="en-GB" sz="1400" b="1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63715-84CD-4F09-BFE2-46FA3E8888B7}"/>
              </a:ext>
            </a:extLst>
          </p:cNvPr>
          <p:cNvSpPr txBox="1"/>
          <p:nvPr/>
        </p:nvSpPr>
        <p:spPr>
          <a:xfrm>
            <a:off x="3201012" y="1387306"/>
            <a:ext cx="8362951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="utf-8"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="https://code.jquery.com/jquery-3.3.1.min.js"&gt;&lt;/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$(document).ready(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alert(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'Starting!'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853510" y="3184213"/>
            <a:ext cx="2749443" cy="1323439"/>
          </a:xfrm>
          <a:prstGeom prst="rect">
            <a:avLst/>
          </a:prstGeom>
          <a:solidFill>
            <a:schemeClr val="bg1"/>
          </a:solidFill>
          <a:ln w="25400">
            <a:solidFill>
              <a:srgbClr val="09EDB8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cs typeface="Arial" panose="020B0604020202020204" pitchFamily="34" charset="0"/>
              </a:rPr>
              <a:t>Shortcut: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GB" sz="1600" b="1" dirty="0">
                <a:solidFill>
                  <a:srgbClr val="3B3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'Starting!'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9126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54F8D3-366A-4AA9-B344-C449DE293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034" y="1349984"/>
            <a:ext cx="3863366" cy="2751998"/>
          </a:xfrm>
        </p:spPr>
        <p:txBody>
          <a:bodyPr/>
          <a:lstStyle/>
          <a:p>
            <a:r>
              <a:rPr lang="en-IN" sz="3200" dirty="0"/>
              <a:t>Basic selection and DOM manipulation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753DB6-E8A8-472E-A831-DD9B0256F3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In this part you will learn how to</a:t>
            </a:r>
            <a:r>
              <a:rPr lang="en-GB" dirty="0"/>
              <a:t>:</a:t>
            </a:r>
            <a:r>
              <a:rPr lang="en-GB" b="1" dirty="0"/>
              <a:t> </a:t>
            </a:r>
          </a:p>
          <a:p>
            <a:pPr marL="342900" lvl="1" indent="-342900">
              <a:buSzPct val="115000"/>
            </a:pPr>
            <a:r>
              <a:rPr lang="en-GB" dirty="0"/>
              <a:t>Select HTML elements.</a:t>
            </a:r>
          </a:p>
          <a:p>
            <a:pPr marL="342900" lvl="1" indent="-342900">
              <a:buSzPct val="115000"/>
            </a:pPr>
            <a:r>
              <a:rPr lang="en-GB" dirty="0"/>
              <a:t>Get values / contents from DOM elements.</a:t>
            </a:r>
          </a:p>
          <a:p>
            <a:pPr marL="342900" lvl="1" indent="-342900">
              <a:buSzPct val="115000"/>
            </a:pPr>
            <a:r>
              <a:rPr lang="en-GB" dirty="0"/>
              <a:t>Set values / contents of DOM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6784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06597EFA3B244ABEEBC679612425A" ma:contentTypeVersion="8" ma:contentTypeDescription="Create a new document." ma:contentTypeScope="" ma:versionID="00c44f6f2ac1741ae432800034da6e6f">
  <xsd:schema xmlns:xsd="http://www.w3.org/2001/XMLSchema" xmlns:xs="http://www.w3.org/2001/XMLSchema" xmlns:p="http://schemas.microsoft.com/office/2006/metadata/properties" xmlns:ns2="dee4f23f-7bfa-42a2-b35b-1325adb8ae28" targetNamespace="http://schemas.microsoft.com/office/2006/metadata/properties" ma:root="true" ma:fieldsID="b506f2e02ae7961c0e39d6a5212f1176" ns2:_="">
    <xsd:import namespace="dee4f23f-7bfa-42a2-b35b-1325adb8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4f23f-7bfa-42a2-b35b-1325adb8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CFBB53-A58C-4E7F-83F2-4686E32F22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4f23f-7bfa-42a2-b35b-1325adb8a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B90E55-2EC1-4453-893C-AB7CD58B09E6}">
  <ds:schemaRefs>
    <ds:schemaRef ds:uri="http://schemas.microsoft.com/office/2006/metadata/properties"/>
    <ds:schemaRef ds:uri="http://schemas.microsoft.com/office/infopath/2007/PartnerControls"/>
    <ds:schemaRef ds:uri="B42EA499-AA80-4ED5-9ED5-37A17D3EB549"/>
  </ds:schemaRefs>
</ds:datastoreItem>
</file>

<file path=customXml/itemProps3.xml><?xml version="1.0" encoding="utf-8"?>
<ds:datastoreItem xmlns:ds="http://schemas.openxmlformats.org/officeDocument/2006/customXml" ds:itemID="{48E8937C-C053-423A-9B46-2A8F98FE32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</TotalTime>
  <Words>1376</Words>
  <Application>Microsoft Office PowerPoint</Application>
  <PresentationFormat>Widescreen</PresentationFormat>
  <Paragraphs>223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Montserrat</vt:lpstr>
      <vt:lpstr>Montserrat Black</vt:lpstr>
      <vt:lpstr>Times New Roman</vt:lpstr>
      <vt:lpstr>Wingdings</vt:lpstr>
      <vt:lpstr>Master</vt:lpstr>
      <vt:lpstr>Web development</vt:lpstr>
      <vt:lpstr>PowerPoint Presentation</vt:lpstr>
      <vt:lpstr>Chapter 1 Getting started with jQuery </vt:lpstr>
      <vt:lpstr>PowerPoint Presentation</vt:lpstr>
      <vt:lpstr>PowerPoint Presentation</vt:lpstr>
      <vt:lpstr>Start using jQuery</vt:lpstr>
      <vt:lpstr>PowerPoint Presentation</vt:lpstr>
      <vt:lpstr>ready() function</vt:lpstr>
      <vt:lpstr>PowerPoint Presentation</vt:lpstr>
      <vt:lpstr>Selecting elements  (follows the CSS rules of selection)</vt:lpstr>
      <vt:lpstr>Processing form elements – Text boxes .val()</vt:lpstr>
      <vt:lpstr>Form elements – Radio  .val()</vt:lpstr>
      <vt:lpstr>Form elements – Checkboxes  .val()</vt:lpstr>
      <vt:lpstr>Form elements – Selection lists  - .index() and .text()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Lowton, Anoush</cp:lastModifiedBy>
  <cp:revision>150</cp:revision>
  <cp:lastPrinted>2019-07-03T09:46:41Z</cp:lastPrinted>
  <dcterms:created xsi:type="dcterms:W3CDTF">2019-09-05T08:17:12Z</dcterms:created>
  <dcterms:modified xsi:type="dcterms:W3CDTF">2023-01-19T13:44:56Z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0x010100AC606597EFA3B244ABEEBC679612425A</vt:lpwstr>
  </property>
</Properties>
</file>