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48" r:id="rId5"/>
    <p:sldId id="353" r:id="rId6"/>
    <p:sldId id="355" r:id="rId7"/>
    <p:sldId id="356" r:id="rId8"/>
    <p:sldId id="359" r:id="rId9"/>
    <p:sldId id="450" r:id="rId10"/>
    <p:sldId id="451" r:id="rId11"/>
    <p:sldId id="364" r:id="rId12"/>
    <p:sldId id="449" r:id="rId13"/>
    <p:sldId id="366" r:id="rId14"/>
  </p:sldIdLst>
  <p:sldSz cx="12192000" cy="6858000"/>
  <p:notesSz cx="6645275" cy="9775825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09EDB8"/>
    <a:srgbClr val="F91258"/>
    <a:srgbClr val="7E007C"/>
    <a:srgbClr val="28CFF9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86199" autoAdjust="0"/>
  </p:normalViewPr>
  <p:slideViewPr>
    <p:cSldViewPr snapToGrid="0" snapToObjects="1" showGuides="1">
      <p:cViewPr varScale="1">
        <p:scale>
          <a:sx n="57" d="100"/>
          <a:sy n="57" d="100"/>
        </p:scale>
        <p:origin x="1160" y="48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198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pPr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109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65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BCC9-ABA4-4C47-9F70-E16E07BB7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6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9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63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943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4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DC061-FEB2-4A6A-9B0F-61BF58381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0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5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spcBef>
                <a:spcPts val="1200"/>
              </a:spcBef>
              <a:defRPr b="1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78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direct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ctrTitle"/>
          </p:nvPr>
        </p:nvSpPr>
        <p:spPr>
          <a:xfrm>
            <a:off x="376239" y="1556247"/>
            <a:ext cx="5810250" cy="2277604"/>
          </a:xfrm>
        </p:spPr>
        <p:txBody>
          <a:bodyPr/>
          <a:lstStyle/>
          <a:p>
            <a:r>
              <a:rPr lang="en-GB" dirty="0"/>
              <a:t>AngularJS</a:t>
            </a:r>
            <a:br>
              <a:rPr lang="en-GB" dirty="0"/>
            </a:br>
            <a:r>
              <a:rPr lang="en-GB" dirty="0"/>
              <a:t>Ajax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247F2C3-78A7-40C6-AF52-994495133E3E}"/>
              </a:ext>
            </a:extLst>
          </p:cNvPr>
          <p:cNvSpPr txBox="1">
            <a:spLocks/>
          </p:cNvSpPr>
          <p:nvPr/>
        </p:nvSpPr>
        <p:spPr>
          <a:xfrm>
            <a:off x="376239" y="5608948"/>
            <a:ext cx="6480175" cy="4427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8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Handle success and fail separately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2845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This is a much more clear alternative code: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863606" y="1832899"/>
            <a:ext cx="8013940" cy="4124206"/>
          </a:xfrm>
          <a:prstGeom prst="rect">
            <a:avLst/>
          </a:prstGeom>
          <a:ln w="2540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GB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Ajaxdemo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GB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($scope, $http) {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successCallBack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(response)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scope.customers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response.data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errorCallBack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(reason)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scope.error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reason.status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reason.statusText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$http({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method: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"Get"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url: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'http://localhost: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5000/customers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}).then(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successCallBack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errorCallBack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41625" y="1900215"/>
            <a:ext cx="2334410" cy="950566"/>
          </a:xfrm>
          <a:prstGeom prst="wedgeRoundRectCallout">
            <a:avLst>
              <a:gd name="adj1" fmla="val 65344"/>
              <a:gd name="adj2" fmla="val -20156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/>
              <a:t>Creates and registers a module</a:t>
            </a:r>
          </a:p>
        </p:txBody>
      </p:sp>
    </p:spTree>
    <p:extLst>
      <p:ext uri="{BB962C8B-B14F-4D97-AF65-F5344CB8AC3E}">
        <p14:creationId xmlns:p14="http://schemas.microsoft.com/office/powerpoint/2010/main" val="355166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B51E2-CB30-475B-8A54-88570BA45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Objective	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007EF-9BEA-40C9-B529-19F3B666DE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In this session you'll learn</a:t>
            </a:r>
            <a:r>
              <a:rPr lang="en-GB" dirty="0"/>
              <a:t>:</a:t>
            </a:r>
          </a:p>
          <a:p>
            <a:pPr marL="342900" lvl="1" indent="-342900">
              <a:buSzPct val="115000"/>
            </a:pPr>
            <a:endParaRPr lang="en-GB" dirty="0"/>
          </a:p>
          <a:p>
            <a:pPr marL="342900" lvl="1" indent="-342900">
              <a:buSzPct val="115000"/>
            </a:pPr>
            <a:r>
              <a:rPr lang="en-GB" dirty="0"/>
              <a:t>How to use </a:t>
            </a:r>
            <a:r>
              <a:rPr lang="en-GB" b="1" dirty="0"/>
              <a:t>Ajax </a:t>
            </a:r>
            <a:r>
              <a:rPr lang="en-GB" dirty="0"/>
              <a:t>in AngularJS.</a:t>
            </a:r>
          </a:p>
          <a:p>
            <a:pPr marL="355600" lvl="1" indent="-266700">
              <a:buBlip>
                <a:blip r:embed="rId3"/>
              </a:buBlip>
            </a:pPr>
            <a:endParaRPr lang="en-GB" dirty="0"/>
          </a:p>
          <a:p>
            <a:pPr marL="342900" indent="-342900"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70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CC1D8-B1FC-4C8D-B228-1B8ED9B36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Ajax example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67531-CA61-4B5B-8CCE-1AF0D28CD5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en-GB" b="1" dirty="0"/>
              <a:t>In this chapter you will see how to call a Rest API using the $http object</a:t>
            </a:r>
            <a:r>
              <a:rPr lang="en-GB" dirty="0"/>
              <a:t>.</a:t>
            </a:r>
            <a:br>
              <a:rPr lang="en-GB" b="1" dirty="0"/>
            </a:br>
            <a:endParaRPr lang="en-GB" b="1" dirty="0"/>
          </a:p>
          <a:p>
            <a:pPr marL="342900" indent="-342900">
              <a:buChar char="•"/>
            </a:pPr>
            <a:r>
              <a:rPr lang="en-GB" b="1" i="0" dirty="0">
                <a:solidFill>
                  <a:srgbClr val="202124"/>
                </a:solidFill>
                <a:effectLst/>
                <a:latin typeface="+mn-lt"/>
              </a:rPr>
              <a:t>$http</a:t>
            </a:r>
            <a:r>
              <a:rPr lang="en-GB" b="0" i="0" dirty="0">
                <a:solidFill>
                  <a:srgbClr val="202124"/>
                </a:solidFill>
                <a:effectLst/>
                <a:latin typeface="+mn-lt"/>
              </a:rPr>
              <a:t> is an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+mn-lt"/>
              </a:rPr>
              <a:t>XMLHttpRequest</a:t>
            </a:r>
            <a:r>
              <a:rPr lang="en-GB" b="0" i="0" dirty="0">
                <a:solidFill>
                  <a:srgbClr val="202124"/>
                </a:solidFill>
                <a:effectLst/>
                <a:latin typeface="+mn-lt"/>
              </a:rPr>
              <a:t> object for requesting external data.</a:t>
            </a:r>
            <a:br>
              <a:rPr lang="en-GB" b="1" dirty="0"/>
            </a:b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The example calls a Rest API called "Customers:"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Uses server-side code to get data.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The method has no parameters.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It returns Customers data as JSON.</a:t>
            </a:r>
            <a:br>
              <a:rPr lang="en-GB" dirty="0"/>
            </a:br>
            <a:r>
              <a:rPr lang="en-GB" dirty="0"/>
              <a:t> </a:t>
            </a:r>
          </a:p>
          <a:p>
            <a:pPr marL="342900" indent="-342900">
              <a:buChar char="•"/>
            </a:pPr>
            <a:r>
              <a:rPr lang="en-GB" b="1" dirty="0"/>
              <a:t>It's not important how or what language the server-side web method is written</a:t>
            </a:r>
            <a:r>
              <a:rPr lang="en-GB" dirty="0"/>
              <a:t>.</a:t>
            </a:r>
            <a:endParaRPr lang="en-GB" b="1" dirty="0"/>
          </a:p>
          <a:p>
            <a:pPr marL="342900" indent="-342900"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09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$http to call an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CF5D3-7579-4898-BD69-F286D5EC653E}"/>
              </a:ext>
            </a:extLst>
          </p:cNvPr>
          <p:cNvSpPr txBox="1"/>
          <p:nvPr/>
        </p:nvSpPr>
        <p:spPr>
          <a:xfrm>
            <a:off x="1104456" y="1367059"/>
            <a:ext cx="9570632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angular.module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myModule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[]);</a:t>
            </a:r>
          </a:p>
          <a:p>
            <a:r>
              <a:rPr lang="sv-S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myController = </a:t>
            </a:r>
            <a:r>
              <a:rPr lang="sv-S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($scope, $http)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$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scope.doClick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$http({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method: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url: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'http://localhost:5000/customers'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}).then(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(response)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$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scope.customers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response.data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myModule.controller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myController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myController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997012" y="1694178"/>
            <a:ext cx="2615083" cy="343753"/>
          </a:xfrm>
          <a:prstGeom prst="wedgeRoundRectCallout">
            <a:avLst>
              <a:gd name="adj1" fmla="val -56674"/>
              <a:gd name="adj2" fmla="val 8842"/>
              <a:gd name="adj3" fmla="val 16667"/>
            </a:avLst>
          </a:prstGeom>
          <a:solidFill>
            <a:schemeClr val="bg1"/>
          </a:solidFill>
          <a:ln w="25400">
            <a:solidFill>
              <a:srgbClr val="F36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cs typeface="Arial" pitchFamily="34" charset="0"/>
              </a:rPr>
              <a:t>Http provider injected in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997012" y="2815293"/>
            <a:ext cx="3571745" cy="417005"/>
          </a:xfrm>
          <a:prstGeom prst="wedgeRoundRectCallout">
            <a:avLst>
              <a:gd name="adj1" fmla="val -55850"/>
              <a:gd name="adj2" fmla="val 3987"/>
              <a:gd name="adj3" fmla="val 16667"/>
            </a:avLst>
          </a:prstGeom>
          <a:solidFill>
            <a:schemeClr val="bg1"/>
          </a:solidFill>
          <a:ln w="25400">
            <a:solidFill>
              <a:srgbClr val="F36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cs typeface="Arial" pitchFamily="34" charset="0"/>
              </a:rPr>
              <a:t>This code is called when data is available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987EC-AA9C-439F-A143-96FC81E781D3}"/>
              </a:ext>
            </a:extLst>
          </p:cNvPr>
          <p:cNvSpPr txBox="1"/>
          <p:nvPr/>
        </p:nvSpPr>
        <p:spPr>
          <a:xfrm>
            <a:off x="1104455" y="4230290"/>
            <a:ext cx="957063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ng-app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myModule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ng-controller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myController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ng-click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doClick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Get Customers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ng-repeat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cus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6400"/>
                </a:solidFill>
                <a:latin typeface="Consolas" panose="020B0609020204030204" pitchFamily="49" charset="0"/>
              </a:rPr>
              <a:t>in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customers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GB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cus.ContactName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GB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cus.City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425580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the call fails?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8050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Use the following code to capture any errors</a:t>
            </a:r>
            <a:r>
              <a:rPr lang="en-GB" dirty="0"/>
              <a:t>.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You can log the error or display a suitable message to the user</a:t>
            </a:r>
            <a:r>
              <a:rPr lang="en-GB" dirty="0"/>
              <a:t>.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1058230" y="2333208"/>
            <a:ext cx="9563694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angular.module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myModule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[]);</a:t>
            </a:r>
          </a:p>
          <a:p>
            <a:r>
              <a:rPr lang="sv-S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myController = </a:t>
            </a:r>
            <a:r>
              <a:rPr lang="sv-S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($scope, $http) {</a:t>
            </a:r>
          </a:p>
          <a:p>
            <a:endParaRPr lang="sv-SE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$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scope.doClick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$http({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method: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url: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'http://localhost:5000/customers '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}).then(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(response)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$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scope.customers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response.data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},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(reason)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 $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scope.error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"Unable to get the data"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 console.log(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reason.status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reason.statusText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});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79618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there is no data to show?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7940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Let's see how you can bind the visibility of an element to an object </a:t>
            </a:r>
            <a:br>
              <a:rPr lang="en-GB" b="1" dirty="0"/>
            </a:br>
            <a:r>
              <a:rPr lang="en-GB" b="1" dirty="0"/>
              <a:t>using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ng-hide</a:t>
            </a:r>
            <a:r>
              <a:rPr lang="en-GB" b="1" dirty="0"/>
              <a:t> directive</a:t>
            </a:r>
            <a:r>
              <a:rPr lang="en-GB" dirty="0"/>
              <a:t>.</a:t>
            </a:r>
            <a:r>
              <a:rPr lang="en-GB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There are many more directives</a:t>
            </a:r>
            <a:r>
              <a:rPr lang="en-GB" dirty="0"/>
              <a:t>.</a:t>
            </a:r>
          </a:p>
          <a:p>
            <a:pPr marL="698500" lvl="1" indent="-342900">
              <a:buFont typeface="Arial" panose="020B0604020202020204" pitchFamily="34" charset="0"/>
              <a:buChar char="•"/>
            </a:pPr>
            <a:r>
              <a:rPr lang="en-GB" b="1" dirty="0"/>
              <a:t>Some of these can be found here </a:t>
            </a:r>
            <a:r>
              <a:rPr lang="en-GB" sz="1400" b="1" dirty="0">
                <a:hlinkClick r:id="rId3"/>
              </a:rPr>
              <a:t>https://docs.angularjs.org/guide/directive</a:t>
            </a:r>
            <a:endParaRPr lang="en-GB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Let's examine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ng-hide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r>
              <a:rPr lang="en-GB" b="1" dirty="0"/>
              <a:t> </a:t>
            </a:r>
          </a:p>
          <a:p>
            <a:pPr marL="698500" lvl="1" indent="-342900">
              <a:buFont typeface="Arial" panose="020B0604020202020204" pitchFamily="34" charset="0"/>
              <a:buChar char="•"/>
            </a:pPr>
            <a:r>
              <a:rPr lang="en-GB" b="1" dirty="0"/>
              <a:t>Please have a look at another directive such as the very useful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ng-bind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GB" b="1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These directives are easy to use and are extremely useful</a:t>
            </a:r>
            <a:r>
              <a:rPr lang="en-GB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Let's see how we can use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ng-hide</a:t>
            </a:r>
            <a:r>
              <a:rPr lang="en-GB" b="1" dirty="0"/>
              <a:t> using an example</a:t>
            </a:r>
            <a:r>
              <a:rPr lang="en-GB" dirty="0"/>
              <a:t>.</a:t>
            </a:r>
          </a:p>
          <a:p>
            <a:pPr marL="698500" lvl="1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3188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ng-hide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CF5D3-7579-4898-BD69-F286D5EC653E}"/>
              </a:ext>
            </a:extLst>
          </p:cNvPr>
          <p:cNvSpPr txBox="1"/>
          <p:nvPr/>
        </p:nvSpPr>
        <p:spPr>
          <a:xfrm>
            <a:off x="1104456" y="1237852"/>
            <a:ext cx="9570632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angular.module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myModule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[]);</a:t>
            </a:r>
          </a:p>
          <a:p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myController = 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($scope, $http)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$http({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method: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url: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'http://localhost:5000/customers'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}).then(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(response)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$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scope.customers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response.data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},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(reason)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$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scope.error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"Unable to show customers data"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myModule.controller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myController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myController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987EC-AA9C-439F-A143-96FC81E781D3}"/>
              </a:ext>
            </a:extLst>
          </p:cNvPr>
          <p:cNvSpPr txBox="1"/>
          <p:nvPr/>
        </p:nvSpPr>
        <p:spPr>
          <a:xfrm>
            <a:off x="1104455" y="4291262"/>
            <a:ext cx="957063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ng-app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myModule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ng-controller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myController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ng-hide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>
                <a:solidFill>
                  <a:srgbClr val="800080"/>
                </a:solidFill>
                <a:latin typeface="Consolas" panose="020B0609020204030204" pitchFamily="49" charset="0"/>
              </a:rPr>
              <a:t>customers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 null"&gt;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QA Customers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ng-hide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>
                <a:solidFill>
                  <a:srgbClr val="800080"/>
                </a:solidFill>
                <a:latin typeface="Consolas" panose="020B0609020204030204" pitchFamily="49" charset="0"/>
              </a:rPr>
              <a:t>error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 null"&gt;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GB" sz="1600" b="0" dirty="0">
                <a:solidFill>
                  <a:srgbClr val="800080"/>
                </a:solidFill>
                <a:latin typeface="Consolas" panose="020B0609020204030204" pitchFamily="49" charset="0"/>
              </a:rPr>
              <a:t>error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ng-repeat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0" dirty="0" err="1">
                <a:solidFill>
                  <a:srgbClr val="800080"/>
                </a:solidFill>
                <a:latin typeface="Consolas" panose="020B0609020204030204" pitchFamily="49" charset="0"/>
              </a:rPr>
              <a:t>cus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6400"/>
                </a:solidFill>
                <a:latin typeface="Consolas" panose="020B0609020204030204" pitchFamily="49" charset="0"/>
              </a:rPr>
              <a:t>in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800080"/>
                </a:solidFill>
                <a:latin typeface="Consolas" panose="020B0609020204030204" pitchFamily="49" charset="0"/>
              </a:rPr>
              <a:t>customers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GB" sz="1600" b="0" dirty="0" err="1">
                <a:solidFill>
                  <a:srgbClr val="800080"/>
                </a:solidFill>
                <a:latin typeface="Consolas" panose="020B0609020204030204" pitchFamily="49" charset="0"/>
              </a:rPr>
              <a:t>cus.ContactName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GB" sz="16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GB" sz="1600" b="0" dirty="0" err="1">
                <a:solidFill>
                  <a:srgbClr val="800080"/>
                </a:solidFill>
                <a:latin typeface="Consolas" panose="020B0609020204030204" pitchFamily="49" charset="0"/>
              </a:rPr>
              <a:t>cus.City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74AD643C-9B4D-4C51-8E29-925F13CEE969}"/>
              </a:ext>
            </a:extLst>
          </p:cNvPr>
          <p:cNvSpPr/>
          <p:nvPr/>
        </p:nvSpPr>
        <p:spPr>
          <a:xfrm>
            <a:off x="7364896" y="4673349"/>
            <a:ext cx="347869" cy="289243"/>
          </a:xfrm>
          <a:prstGeom prst="lef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66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B5C2F-FAD2-4E0C-A0AC-B2F603784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6FB13-8080-4D2F-A504-45008813C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In this session you learned</a:t>
            </a:r>
            <a:r>
              <a:rPr lang="en-GB" dirty="0"/>
              <a:t>: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endParaRPr lang="en-GB" dirty="0"/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What Ajax is.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endParaRPr lang="en-GB" dirty="0"/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How to invoke server methods remotely using Ajax.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endParaRPr lang="en-GB" dirty="0"/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How to pass parameters to an API.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endParaRPr lang="en-GB" dirty="0"/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How to capture the result.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endParaRPr lang="en-GB" dirty="0"/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How to display the result.</a:t>
            </a:r>
          </a:p>
          <a:p>
            <a:pPr marL="355600" lvl="1" indent="-266700">
              <a:spcAft>
                <a:spcPts val="650"/>
              </a:spcAft>
              <a:buBlip>
                <a:blip r:embed="rId3"/>
              </a:buBlip>
            </a:pPr>
            <a:endParaRPr lang="en-GB" dirty="0"/>
          </a:p>
          <a:p>
            <a:endParaRPr lang="en-GB" b="1" dirty="0"/>
          </a:p>
          <a:p>
            <a:pPr marL="355600" lvl="1" indent="-266700">
              <a:spcAft>
                <a:spcPts val="650"/>
              </a:spcAft>
              <a:buBlip>
                <a:blip r:embed="rId3"/>
              </a:buBlip>
            </a:pPr>
            <a:endParaRPr lang="en-GB" dirty="0"/>
          </a:p>
          <a:p>
            <a:pPr marL="355600" lvl="1" indent="-266700">
              <a:spcAft>
                <a:spcPts val="650"/>
              </a:spcAft>
              <a:buBlip>
                <a:blip r:embed="rId3"/>
              </a:buBlip>
            </a:pPr>
            <a:endParaRPr lang="en-GB" dirty="0"/>
          </a:p>
          <a:p>
            <a:pPr marL="355600" lvl="1" indent="-266700">
              <a:spcAft>
                <a:spcPts val="650"/>
              </a:spcAft>
              <a:buBlip>
                <a:blip r:embed="rId3"/>
              </a:buBlip>
            </a:pPr>
            <a:endParaRPr lang="en-GB" dirty="0"/>
          </a:p>
          <a:p>
            <a:pPr marL="342900" indent="-342900"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03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3BF92-F18E-4172-A609-DF73307231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78142" y="1349984"/>
            <a:ext cx="6770688" cy="5119407"/>
          </a:xfrm>
        </p:spPr>
        <p:txBody>
          <a:bodyPr/>
          <a:lstStyle/>
          <a:p>
            <a:r>
              <a:rPr lang="en-IN" dirty="0"/>
              <a:t>Please do the lab for this chapter.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Duration:</a:t>
            </a:r>
            <a:r>
              <a:rPr lang="en-IN" dirty="0"/>
              <a:t> </a:t>
            </a:r>
            <a:r>
              <a:rPr lang="en-IN" b="1" dirty="0"/>
              <a:t>45 minutes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1BA74-0BF3-4AD6-9275-E626311D5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3015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06597EFA3B244ABEEBC679612425A" ma:contentTypeVersion="8" ma:contentTypeDescription="Create a new document." ma:contentTypeScope="" ma:versionID="00c44f6f2ac1741ae432800034da6e6f">
  <xsd:schema xmlns:xsd="http://www.w3.org/2001/XMLSchema" xmlns:xs="http://www.w3.org/2001/XMLSchema" xmlns:p="http://schemas.microsoft.com/office/2006/metadata/properties" xmlns:ns2="dee4f23f-7bfa-42a2-b35b-1325adb8ae28" targetNamespace="http://schemas.microsoft.com/office/2006/metadata/properties" ma:root="true" ma:fieldsID="b506f2e02ae7961c0e39d6a5212f1176" ns2:_="">
    <xsd:import namespace="dee4f23f-7bfa-42a2-b35b-1325adb8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4f23f-7bfa-42a2-b35b-1325adb8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91EA0D-C941-4200-B3C1-31212A0E6B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09A1CC-5205-4732-B76F-FAB1F6F67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4f23f-7bfa-42a2-b35b-1325adb8a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AC9C50-16A0-4B9A-BBC1-1A6369830805}">
  <ds:schemaRefs>
    <ds:schemaRef ds:uri="http://schemas.microsoft.com/office/2006/metadata/properties"/>
    <ds:schemaRef ds:uri="http://schemas.microsoft.com/office/infopath/2007/PartnerControls"/>
    <ds:schemaRef ds:uri="B42EA499-AA80-4ED5-9ED5-37A17D3EB54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861</Words>
  <Application>Microsoft Office PowerPoint</Application>
  <PresentationFormat>Widescreen</PresentationFormat>
  <Paragraphs>136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Montserrat</vt:lpstr>
      <vt:lpstr>Montserrat Black</vt:lpstr>
      <vt:lpstr>Wingdings</vt:lpstr>
      <vt:lpstr>Master</vt:lpstr>
      <vt:lpstr>AngularJS Ajax</vt:lpstr>
      <vt:lpstr>PowerPoint Presentation</vt:lpstr>
      <vt:lpstr>PowerPoint Presentation</vt:lpstr>
      <vt:lpstr>Example of using $http to call an API</vt:lpstr>
      <vt:lpstr>What if the call fails?</vt:lpstr>
      <vt:lpstr>What if there is no data to show?</vt:lpstr>
      <vt:lpstr>Example of using ng-hide</vt:lpstr>
      <vt:lpstr>PowerPoint Presentation</vt:lpstr>
      <vt:lpstr>PowerPoint Presentation</vt:lpstr>
      <vt:lpstr>Handle success and fail separately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Riddell, Amy</cp:lastModifiedBy>
  <cp:revision>167</cp:revision>
  <cp:lastPrinted>2019-07-03T09:46:41Z</cp:lastPrinted>
  <dcterms:created xsi:type="dcterms:W3CDTF">2019-09-05T08:17:12Z</dcterms:created>
  <dcterms:modified xsi:type="dcterms:W3CDTF">2022-05-16T09:06:11Z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0x010100AC606597EFA3B244ABEEBC679612425A</vt:lpwstr>
  </property>
</Properties>
</file>